
<file path=[Content_Types].xml><?xml version="1.0" encoding="utf-8"?>
<Types xmlns="http://schemas.openxmlformats.org/package/2006/content-types">
  <Default Extension="xml" ContentType="application/xml"/>
  <Default Extension="jpeg" ContentType="image/jpeg"/>
  <Default Extension="tiff" ContentType="image/tiff"/>
  <Default Extension="emf" ContentType="image/x-emf"/>
  <Default Extension="jpg" ContentType="image/jpeg"/>
  <Default Extension="rels" ContentType="application/vnd.openxmlformats-package.relationships+xml"/>
  <Default Extension="wdp" ContentType="image/vnd.ms-photo"/>
  <Default Extension="gif" ContentType="image/gif"/>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2.xml" ContentType="application/vnd.openxmlformats-officedocument.drawingml.chart+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3.xml" ContentType="application/vnd.openxmlformats-officedocument.drawingml.chart+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56" r:id="rId1"/>
  </p:sldMasterIdLst>
  <p:notesMasterIdLst>
    <p:notesMasterId r:id="rId58"/>
  </p:notesMasterIdLst>
  <p:handoutMasterIdLst>
    <p:handoutMasterId r:id="rId59"/>
  </p:handoutMasterIdLst>
  <p:sldIdLst>
    <p:sldId id="464" r:id="rId2"/>
    <p:sldId id="585" r:id="rId3"/>
    <p:sldId id="698" r:id="rId4"/>
    <p:sldId id="295" r:id="rId5"/>
    <p:sldId id="661" r:id="rId6"/>
    <p:sldId id="562" r:id="rId7"/>
    <p:sldId id="690" r:id="rId8"/>
    <p:sldId id="691" r:id="rId9"/>
    <p:sldId id="678" r:id="rId10"/>
    <p:sldId id="514" r:id="rId11"/>
    <p:sldId id="299" r:id="rId12"/>
    <p:sldId id="484" r:id="rId13"/>
    <p:sldId id="630" r:id="rId14"/>
    <p:sldId id="532" r:id="rId15"/>
    <p:sldId id="304" r:id="rId16"/>
    <p:sldId id="485" r:id="rId17"/>
    <p:sldId id="306" r:id="rId18"/>
    <p:sldId id="307" r:id="rId19"/>
    <p:sldId id="437" r:id="rId20"/>
    <p:sldId id="438" r:id="rId21"/>
    <p:sldId id="692" r:id="rId22"/>
    <p:sldId id="679" r:id="rId23"/>
    <p:sldId id="314" r:id="rId24"/>
    <p:sldId id="602" r:id="rId25"/>
    <p:sldId id="570" r:id="rId26"/>
    <p:sldId id="509" r:id="rId27"/>
    <p:sldId id="557" r:id="rId28"/>
    <p:sldId id="590" r:id="rId29"/>
    <p:sldId id="696" r:id="rId30"/>
    <p:sldId id="697" r:id="rId31"/>
    <p:sldId id="680" r:id="rId32"/>
    <p:sldId id="646" r:id="rId33"/>
    <p:sldId id="647" r:id="rId34"/>
    <p:sldId id="649" r:id="rId35"/>
    <p:sldId id="650" r:id="rId36"/>
    <p:sldId id="651" r:id="rId37"/>
    <p:sldId id="653" r:id="rId38"/>
    <p:sldId id="654" r:id="rId39"/>
    <p:sldId id="681" r:id="rId40"/>
    <p:sldId id="656" r:id="rId41"/>
    <p:sldId id="684" r:id="rId42"/>
    <p:sldId id="657" r:id="rId43"/>
    <p:sldId id="693" r:id="rId44"/>
    <p:sldId id="694" r:id="rId45"/>
    <p:sldId id="695" r:id="rId46"/>
    <p:sldId id="685" r:id="rId47"/>
    <p:sldId id="663" r:id="rId48"/>
    <p:sldId id="682" r:id="rId49"/>
    <p:sldId id="511" r:id="rId50"/>
    <p:sldId id="416" r:id="rId51"/>
    <p:sldId id="470" r:id="rId52"/>
    <p:sldId id="473" r:id="rId53"/>
    <p:sldId id="598" r:id="rId54"/>
    <p:sldId id="664" r:id="rId55"/>
    <p:sldId id="632" r:id="rId56"/>
    <p:sldId id="415" r:id="rId57"/>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7351412-6890-4340-AF60-C0A1CBC7985C}">
          <p14:sldIdLst>
            <p14:sldId id="464"/>
          </p14:sldIdLst>
        </p14:section>
        <p14:section name="Intro" id="{25EAC2BA-69D3-7348-92FD-491EB56FF48B}">
          <p14:sldIdLst>
            <p14:sldId id="585"/>
            <p14:sldId id="698"/>
            <p14:sldId id="295"/>
            <p14:sldId id="661"/>
            <p14:sldId id="562"/>
            <p14:sldId id="690"/>
            <p14:sldId id="691"/>
          </p14:sldIdLst>
        </p14:section>
        <p14:section name="Assay overview" id="{B965A105-EC07-F640-A24C-5C5613775973}">
          <p14:sldIdLst>
            <p14:sldId id="678"/>
            <p14:sldId id="514"/>
            <p14:sldId id="299"/>
            <p14:sldId id="484"/>
            <p14:sldId id="630"/>
            <p14:sldId id="532"/>
            <p14:sldId id="304"/>
            <p14:sldId id="485"/>
            <p14:sldId id="306"/>
            <p14:sldId id="307"/>
            <p14:sldId id="437"/>
            <p14:sldId id="438"/>
            <p14:sldId id="692"/>
          </p14:sldIdLst>
        </p14:section>
        <p14:section name="Performance" id="{03D6466A-32CB-754C-BDE3-7E4E89126D30}">
          <p14:sldIdLst>
            <p14:sldId id="679"/>
            <p14:sldId id="314"/>
            <p14:sldId id="602"/>
            <p14:sldId id="570"/>
            <p14:sldId id="509"/>
            <p14:sldId id="557"/>
            <p14:sldId id="590"/>
            <p14:sldId id="696"/>
            <p14:sldId id="697"/>
          </p14:sldIdLst>
        </p14:section>
        <p14:section name="Single Cell" id="{75E90571-1AD5-EF48-94D3-5FFCC1695471}">
          <p14:sldIdLst>
            <p14:sldId id="680"/>
            <p14:sldId id="646"/>
            <p14:sldId id="647"/>
            <p14:sldId id="649"/>
            <p14:sldId id="650"/>
            <p14:sldId id="651"/>
            <p14:sldId id="653"/>
            <p14:sldId id="654"/>
          </p14:sldIdLst>
        </p14:section>
        <p14:section name="miRNA" id="{3ACCCC64-D991-C54C-BFD0-1C1CC9996B64}">
          <p14:sldIdLst>
            <p14:sldId id="681"/>
            <p14:sldId id="656"/>
            <p14:sldId id="684"/>
            <p14:sldId id="657"/>
            <p14:sldId id="693"/>
            <p14:sldId id="694"/>
            <p14:sldId id="695"/>
            <p14:sldId id="685"/>
            <p14:sldId id="663"/>
          </p14:sldIdLst>
        </p14:section>
        <p14:section name="DNA (CNV and ChIP)" id="{7D2A27F3-7A2E-6146-953D-1660A2DB3AFF}">
          <p14:sldIdLst>
            <p14:sldId id="682"/>
            <p14:sldId id="511"/>
            <p14:sldId id="416"/>
            <p14:sldId id="470"/>
            <p14:sldId id="473"/>
            <p14:sldId id="598"/>
            <p14:sldId id="664"/>
          </p14:sldIdLst>
        </p14:section>
        <p14:section name="Fusions" id="{13F71C58-D6A4-9E4C-AA66-8BF1490F2100}">
          <p14:sldIdLst/>
        </p14:section>
        <p14:section name="Conclusion" id="{4EAB7C0D-DB5E-8542-B866-A439B8F8A372}">
          <p14:sldIdLst>
            <p14:sldId id="632"/>
            <p14:sldId id="41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ianne McLean" initials="a" lastIdx="2" clrIdx="0"/>
  <p:cmAuthor id="1" name="David Kern" initials="DK" lastIdx="1" clrIdx="1"/>
  <p:cmAuthor id="2" name="NanoString" initials="N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EDB6B"/>
    <a:srgbClr val="B0D34D"/>
    <a:srgbClr val="918E94"/>
    <a:srgbClr val="A9A7AB"/>
    <a:srgbClr val="C0BEC1"/>
    <a:srgbClr val="CAC9CB"/>
    <a:srgbClr val="ADABAF"/>
    <a:srgbClr val="F4F4F4"/>
    <a:srgbClr val="817D84"/>
    <a:srgbClr val="FC70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03" autoAdjust="0"/>
    <p:restoredTop sz="85486" autoAdjust="0"/>
  </p:normalViewPr>
  <p:slideViewPr>
    <p:cSldViewPr snapToGrid="0" snapToObjects="1">
      <p:cViewPr varScale="1">
        <p:scale>
          <a:sx n="111" d="100"/>
          <a:sy n="111" d="100"/>
        </p:scale>
        <p:origin x="2384" y="20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theme" Target="theme/theme1.xml"/><Relationship Id="rId64"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notesMaster" Target="notesMasters/notesMaster1.xml"/><Relationship Id="rId59" Type="http://schemas.openxmlformats.org/officeDocument/2006/relationships/handoutMaster" Target="handoutMasters/handoutMaster1.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commentAuthors" Target="commentAuthors.xml"/><Relationship Id="rId61" Type="http://schemas.openxmlformats.org/officeDocument/2006/relationships/presProps" Target="presProps.xml"/><Relationship Id="rId62"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oleObject" Target="file:///C:\Documents%20and%20Settings\aratcliffe\Desktop\Sean's%20presentation\20081120%20source%20data%20for%20web\Blood%20lysate%20data.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jbeechem\AppData\Local\Microsoft\Windows\Temporary%20Internet%20Files\Content.Outlook\B7TMQ9I2\Copy%20of%2020120906%20800-plex%20primer%20pool%20VILO%20var%20Codeset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nano-file\Emp_Share\LDennis\miRNA%20Ligation%20Tag%20Assay\miRNA_Codeset_0.2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0164357941166023"/>
          <c:y val="0.0198491760809923"/>
          <c:w val="0.950892941092894"/>
          <c:h val="0.938718668641816"/>
        </c:manualLayout>
      </c:layout>
      <c:scatterChart>
        <c:scatterStyle val="lineMarker"/>
        <c:varyColors val="0"/>
        <c:ser>
          <c:idx val="0"/>
          <c:order val="0"/>
          <c:tx>
            <c:v>Blood Lysate Prep 1</c:v>
          </c:tx>
          <c:spPr>
            <a:ln w="28575">
              <a:noFill/>
            </a:ln>
          </c:spPr>
          <c:marker>
            <c:symbol val="diamond"/>
            <c:size val="4"/>
            <c:spPr>
              <a:solidFill>
                <a:srgbClr val="F58025"/>
              </a:solidFill>
              <a:ln>
                <a:solidFill>
                  <a:srgbClr val="F58025"/>
                </a:solidFill>
              </a:ln>
            </c:spPr>
          </c:marker>
          <c:trendline>
            <c:spPr>
              <a:ln>
                <a:solidFill>
                  <a:srgbClr val="F58025"/>
                </a:solidFill>
              </a:ln>
            </c:spPr>
            <c:trendlineType val="linear"/>
            <c:dispRSqr val="1"/>
            <c:dispEq val="1"/>
            <c:trendlineLbl>
              <c:layout>
                <c:manualLayout>
                  <c:x val="0.0520280832664512"/>
                  <c:y val="0.203559711286089"/>
                </c:manualLayout>
              </c:layout>
              <c:numFmt formatCode="General" sourceLinked="0"/>
              <c:txPr>
                <a:bodyPr/>
                <a:lstStyle/>
                <a:p>
                  <a:pPr>
                    <a:defRPr b="0" i="1">
                      <a:solidFill>
                        <a:schemeClr val="bg1">
                          <a:lumMod val="50000"/>
                        </a:schemeClr>
                      </a:solidFill>
                    </a:defRPr>
                  </a:pPr>
                  <a:endParaRPr lang="en-US"/>
                </a:p>
              </c:txPr>
            </c:trendlineLbl>
          </c:trendline>
          <c:xVal>
            <c:numRef>
              <c:f>'Avg of replicates'!$Z$43:$Z$91</c:f>
              <c:numCache>
                <c:formatCode>General</c:formatCode>
                <c:ptCount val="49"/>
                <c:pt idx="0">
                  <c:v>14.50907660409492</c:v>
                </c:pt>
                <c:pt idx="1">
                  <c:v>4.595236556889565</c:v>
                </c:pt>
                <c:pt idx="2">
                  <c:v>10.41366595655025</c:v>
                </c:pt>
                <c:pt idx="3">
                  <c:v>8.629038901133242</c:v>
                </c:pt>
                <c:pt idx="4">
                  <c:v>6.392491389052633</c:v>
                </c:pt>
                <c:pt idx="5">
                  <c:v>5.071370072276409</c:v>
                </c:pt>
                <c:pt idx="6">
                  <c:v>6.387192718102709</c:v>
                </c:pt>
                <c:pt idx="7">
                  <c:v>4.539584085647181</c:v>
                </c:pt>
                <c:pt idx="8">
                  <c:v>5.080806237031735</c:v>
                </c:pt>
                <c:pt idx="9">
                  <c:v>5.363440667509566</c:v>
                </c:pt>
                <c:pt idx="10">
                  <c:v>7.94676128229171</c:v>
                </c:pt>
                <c:pt idx="11">
                  <c:v>5.891128095118043</c:v>
                </c:pt>
                <c:pt idx="12">
                  <c:v>8.897334052005774</c:v>
                </c:pt>
                <c:pt idx="13">
                  <c:v>5.797230121654511</c:v>
                </c:pt>
                <c:pt idx="14">
                  <c:v>5.549826768283073</c:v>
                </c:pt>
                <c:pt idx="15">
                  <c:v>5.34031874412961</c:v>
                </c:pt>
                <c:pt idx="16">
                  <c:v>7.933586088038485</c:v>
                </c:pt>
                <c:pt idx="17">
                  <c:v>6.171323042851483</c:v>
                </c:pt>
                <c:pt idx="18">
                  <c:v>9.455909735512326</c:v>
                </c:pt>
                <c:pt idx="19">
                  <c:v>7.843742037002947</c:v>
                </c:pt>
                <c:pt idx="20">
                  <c:v>10.25505891258016</c:v>
                </c:pt>
                <c:pt idx="21">
                  <c:v>9.277929915236971</c:v>
                </c:pt>
                <c:pt idx="22">
                  <c:v>7.400438583907373</c:v>
                </c:pt>
                <c:pt idx="23">
                  <c:v>7.753501061683232</c:v>
                </c:pt>
                <c:pt idx="24">
                  <c:v>9.261525851117207</c:v>
                </c:pt>
                <c:pt idx="25">
                  <c:v>5.418916372427375</c:v>
                </c:pt>
                <c:pt idx="26">
                  <c:v>5.662448348455864</c:v>
                </c:pt>
                <c:pt idx="27">
                  <c:v>5.713143685167283</c:v>
                </c:pt>
                <c:pt idx="28">
                  <c:v>5.509589964263721</c:v>
                </c:pt>
                <c:pt idx="29">
                  <c:v>7.004942268734736</c:v>
                </c:pt>
                <c:pt idx="30">
                  <c:v>9.35486461630157</c:v>
                </c:pt>
                <c:pt idx="31">
                  <c:v>6.453205809444256</c:v>
                </c:pt>
                <c:pt idx="32">
                  <c:v>5.283131809049172</c:v>
                </c:pt>
                <c:pt idx="33">
                  <c:v>7.618222964487028</c:v>
                </c:pt>
                <c:pt idx="34">
                  <c:v>12.36900636513578</c:v>
                </c:pt>
                <c:pt idx="35">
                  <c:v>13.88109702378618</c:v>
                </c:pt>
                <c:pt idx="36">
                  <c:v>9.26157224478014</c:v>
                </c:pt>
                <c:pt idx="37">
                  <c:v>9.391063567122744</c:v>
                </c:pt>
                <c:pt idx="38">
                  <c:v>13.5396840068307</c:v>
                </c:pt>
                <c:pt idx="39">
                  <c:v>5.408646596008289</c:v>
                </c:pt>
                <c:pt idx="40">
                  <c:v>5.888035379693345</c:v>
                </c:pt>
                <c:pt idx="41">
                  <c:v>10.04069831192156</c:v>
                </c:pt>
                <c:pt idx="42">
                  <c:v>4.901504358289604</c:v>
                </c:pt>
                <c:pt idx="43">
                  <c:v>7.70952300553649</c:v>
                </c:pt>
                <c:pt idx="44">
                  <c:v>4.025648993743952</c:v>
                </c:pt>
                <c:pt idx="45">
                  <c:v>8.226638041290098</c:v>
                </c:pt>
                <c:pt idx="46">
                  <c:v>4.377892035349571</c:v>
                </c:pt>
                <c:pt idx="47">
                  <c:v>5.97186041226361</c:v>
                </c:pt>
                <c:pt idx="48">
                  <c:v>-0.643724099949572</c:v>
                </c:pt>
              </c:numCache>
            </c:numRef>
          </c:xVal>
          <c:yVal>
            <c:numRef>
              <c:f>'Avg of replicates'!$AA$43:$AA$91</c:f>
              <c:numCache>
                <c:formatCode>General</c:formatCode>
                <c:ptCount val="49"/>
                <c:pt idx="0">
                  <c:v>15.0063941903967</c:v>
                </c:pt>
                <c:pt idx="1">
                  <c:v>4.780614447052469</c:v>
                </c:pt>
                <c:pt idx="2">
                  <c:v>10.737904225663</c:v>
                </c:pt>
                <c:pt idx="3">
                  <c:v>8.730484955393304</c:v>
                </c:pt>
                <c:pt idx="4">
                  <c:v>6.559842306196197</c:v>
                </c:pt>
                <c:pt idx="5">
                  <c:v>5.091137227981505</c:v>
                </c:pt>
                <c:pt idx="6">
                  <c:v>6.376856228098878</c:v>
                </c:pt>
                <c:pt idx="7">
                  <c:v>4.57118510253664</c:v>
                </c:pt>
                <c:pt idx="8">
                  <c:v>5.619616579336124</c:v>
                </c:pt>
                <c:pt idx="9">
                  <c:v>5.214803298518937</c:v>
                </c:pt>
                <c:pt idx="10">
                  <c:v>8.950374179355266</c:v>
                </c:pt>
                <c:pt idx="11">
                  <c:v>6.350140285133572</c:v>
                </c:pt>
                <c:pt idx="12">
                  <c:v>9.488295784890536</c:v>
                </c:pt>
                <c:pt idx="13">
                  <c:v>6.051536952360776</c:v>
                </c:pt>
                <c:pt idx="14">
                  <c:v>5.39515409460493</c:v>
                </c:pt>
                <c:pt idx="15">
                  <c:v>5.465721661838804</c:v>
                </c:pt>
                <c:pt idx="16">
                  <c:v>7.873411740379134</c:v>
                </c:pt>
                <c:pt idx="17">
                  <c:v>6.725691721394902</c:v>
                </c:pt>
                <c:pt idx="18">
                  <c:v>9.260063525469284</c:v>
                </c:pt>
                <c:pt idx="19">
                  <c:v>8.065845674850274</c:v>
                </c:pt>
                <c:pt idx="20">
                  <c:v>9.66705772114993</c:v>
                </c:pt>
                <c:pt idx="21">
                  <c:v>9.273397516359654</c:v>
                </c:pt>
                <c:pt idx="22">
                  <c:v>7.373312046762228</c:v>
                </c:pt>
                <c:pt idx="23">
                  <c:v>7.633604045317074</c:v>
                </c:pt>
                <c:pt idx="24">
                  <c:v>8.904157652771518</c:v>
                </c:pt>
                <c:pt idx="25">
                  <c:v>5.622035924602867</c:v>
                </c:pt>
                <c:pt idx="26">
                  <c:v>5.666044535731838</c:v>
                </c:pt>
                <c:pt idx="27">
                  <c:v>5.919268341356553</c:v>
                </c:pt>
                <c:pt idx="28">
                  <c:v>5.880854893621526</c:v>
                </c:pt>
                <c:pt idx="29">
                  <c:v>7.164667997189746</c:v>
                </c:pt>
                <c:pt idx="30">
                  <c:v>9.55274549409554</c:v>
                </c:pt>
                <c:pt idx="31">
                  <c:v>6.618181232577743</c:v>
                </c:pt>
                <c:pt idx="32">
                  <c:v>5.207231678479816</c:v>
                </c:pt>
                <c:pt idx="33">
                  <c:v>7.762291886928732</c:v>
                </c:pt>
                <c:pt idx="34">
                  <c:v>12.10385646928962</c:v>
                </c:pt>
                <c:pt idx="35">
                  <c:v>13.85493128008915</c:v>
                </c:pt>
                <c:pt idx="36">
                  <c:v>9.002842770013535</c:v>
                </c:pt>
                <c:pt idx="37">
                  <c:v>9.989414927664826</c:v>
                </c:pt>
                <c:pt idx="38">
                  <c:v>13.99317369494597</c:v>
                </c:pt>
                <c:pt idx="39">
                  <c:v>5.896428903737466</c:v>
                </c:pt>
                <c:pt idx="40">
                  <c:v>5.965535318324965</c:v>
                </c:pt>
                <c:pt idx="41">
                  <c:v>10.51501904791897</c:v>
                </c:pt>
                <c:pt idx="42">
                  <c:v>4.857944252682826</c:v>
                </c:pt>
                <c:pt idx="43">
                  <c:v>7.780416749279229</c:v>
                </c:pt>
                <c:pt idx="44">
                  <c:v>4.061492129462653</c:v>
                </c:pt>
                <c:pt idx="45">
                  <c:v>8.726772794442498</c:v>
                </c:pt>
                <c:pt idx="46">
                  <c:v>4.04016067350883</c:v>
                </c:pt>
                <c:pt idx="47">
                  <c:v>5.849450225452084</c:v>
                </c:pt>
                <c:pt idx="48">
                  <c:v>0.868419598129352</c:v>
                </c:pt>
              </c:numCache>
            </c:numRef>
          </c:yVal>
          <c:smooth val="0"/>
        </c:ser>
        <c:ser>
          <c:idx val="1"/>
          <c:order val="1"/>
          <c:tx>
            <c:v>Blood Lysate Prep 2</c:v>
          </c:tx>
          <c:spPr>
            <a:ln w="28575">
              <a:noFill/>
            </a:ln>
          </c:spPr>
          <c:marker>
            <c:symbol val="square"/>
            <c:size val="4"/>
            <c:spPr>
              <a:solidFill>
                <a:srgbClr val="8FC024"/>
              </a:solidFill>
              <a:ln>
                <a:solidFill>
                  <a:srgbClr val="8FC024"/>
                </a:solidFill>
              </a:ln>
            </c:spPr>
          </c:marker>
          <c:trendline>
            <c:spPr>
              <a:ln>
                <a:solidFill>
                  <a:srgbClr val="8FC024"/>
                </a:solidFill>
              </a:ln>
            </c:spPr>
            <c:trendlineType val="linear"/>
            <c:dispRSqr val="1"/>
            <c:dispEq val="1"/>
            <c:trendlineLbl>
              <c:layout>
                <c:manualLayout>
                  <c:x val="0.0603703261025995"/>
                  <c:y val="0.329888409675157"/>
                </c:manualLayout>
              </c:layout>
              <c:numFmt formatCode="General" sourceLinked="0"/>
              <c:txPr>
                <a:bodyPr/>
                <a:lstStyle/>
                <a:p>
                  <a:pPr>
                    <a:defRPr b="0" i="1">
                      <a:solidFill>
                        <a:schemeClr val="bg1">
                          <a:lumMod val="50000"/>
                        </a:schemeClr>
                      </a:solidFill>
                    </a:defRPr>
                  </a:pPr>
                  <a:endParaRPr lang="en-US"/>
                </a:p>
              </c:txPr>
            </c:trendlineLbl>
          </c:trendline>
          <c:xVal>
            <c:numRef>
              <c:f>'Avg of replicates'!$Z$43:$Z$91</c:f>
              <c:numCache>
                <c:formatCode>General</c:formatCode>
                <c:ptCount val="49"/>
                <c:pt idx="0">
                  <c:v>14.50907660409492</c:v>
                </c:pt>
                <c:pt idx="1">
                  <c:v>4.595236556889565</c:v>
                </c:pt>
                <c:pt idx="2">
                  <c:v>10.41366595655025</c:v>
                </c:pt>
                <c:pt idx="3">
                  <c:v>8.629038901133242</c:v>
                </c:pt>
                <c:pt idx="4">
                  <c:v>6.392491389052633</c:v>
                </c:pt>
                <c:pt idx="5">
                  <c:v>5.071370072276409</c:v>
                </c:pt>
                <c:pt idx="6">
                  <c:v>6.387192718102709</c:v>
                </c:pt>
                <c:pt idx="7">
                  <c:v>4.539584085647181</c:v>
                </c:pt>
                <c:pt idx="8">
                  <c:v>5.080806237031735</c:v>
                </c:pt>
                <c:pt idx="9">
                  <c:v>5.363440667509566</c:v>
                </c:pt>
                <c:pt idx="10">
                  <c:v>7.94676128229171</c:v>
                </c:pt>
                <c:pt idx="11">
                  <c:v>5.891128095118043</c:v>
                </c:pt>
                <c:pt idx="12">
                  <c:v>8.897334052005774</c:v>
                </c:pt>
                <c:pt idx="13">
                  <c:v>5.797230121654511</c:v>
                </c:pt>
                <c:pt idx="14">
                  <c:v>5.549826768283073</c:v>
                </c:pt>
                <c:pt idx="15">
                  <c:v>5.34031874412961</c:v>
                </c:pt>
                <c:pt idx="16">
                  <c:v>7.933586088038485</c:v>
                </c:pt>
                <c:pt idx="17">
                  <c:v>6.171323042851483</c:v>
                </c:pt>
                <c:pt idx="18">
                  <c:v>9.455909735512326</c:v>
                </c:pt>
                <c:pt idx="19">
                  <c:v>7.843742037002947</c:v>
                </c:pt>
                <c:pt idx="20">
                  <c:v>10.25505891258016</c:v>
                </c:pt>
                <c:pt idx="21">
                  <c:v>9.277929915236971</c:v>
                </c:pt>
                <c:pt idx="22">
                  <c:v>7.400438583907373</c:v>
                </c:pt>
                <c:pt idx="23">
                  <c:v>7.753501061683232</c:v>
                </c:pt>
                <c:pt idx="24">
                  <c:v>9.261525851117207</c:v>
                </c:pt>
                <c:pt idx="25">
                  <c:v>5.418916372427375</c:v>
                </c:pt>
                <c:pt idx="26">
                  <c:v>5.662448348455864</c:v>
                </c:pt>
                <c:pt idx="27">
                  <c:v>5.713143685167283</c:v>
                </c:pt>
                <c:pt idx="28">
                  <c:v>5.509589964263721</c:v>
                </c:pt>
                <c:pt idx="29">
                  <c:v>7.004942268734736</c:v>
                </c:pt>
                <c:pt idx="30">
                  <c:v>9.35486461630157</c:v>
                </c:pt>
                <c:pt idx="31">
                  <c:v>6.453205809444256</c:v>
                </c:pt>
                <c:pt idx="32">
                  <c:v>5.283131809049172</c:v>
                </c:pt>
                <c:pt idx="33">
                  <c:v>7.618222964487028</c:v>
                </c:pt>
                <c:pt idx="34">
                  <c:v>12.36900636513578</c:v>
                </c:pt>
                <c:pt idx="35">
                  <c:v>13.88109702378618</c:v>
                </c:pt>
                <c:pt idx="36">
                  <c:v>9.26157224478014</c:v>
                </c:pt>
                <c:pt idx="37">
                  <c:v>9.391063567122744</c:v>
                </c:pt>
                <c:pt idx="38">
                  <c:v>13.5396840068307</c:v>
                </c:pt>
                <c:pt idx="39">
                  <c:v>5.408646596008289</c:v>
                </c:pt>
                <c:pt idx="40">
                  <c:v>5.888035379693345</c:v>
                </c:pt>
                <c:pt idx="41">
                  <c:v>10.04069831192156</c:v>
                </c:pt>
                <c:pt idx="42">
                  <c:v>4.901504358289604</c:v>
                </c:pt>
                <c:pt idx="43">
                  <c:v>7.70952300553649</c:v>
                </c:pt>
                <c:pt idx="44">
                  <c:v>4.025648993743952</c:v>
                </c:pt>
                <c:pt idx="45">
                  <c:v>8.226638041290098</c:v>
                </c:pt>
                <c:pt idx="46">
                  <c:v>4.377892035349571</c:v>
                </c:pt>
                <c:pt idx="47">
                  <c:v>5.97186041226361</c:v>
                </c:pt>
                <c:pt idx="48">
                  <c:v>-0.643724099949572</c:v>
                </c:pt>
              </c:numCache>
            </c:numRef>
          </c:xVal>
          <c:yVal>
            <c:numRef>
              <c:f>'Avg of replicates'!$AB$43:$AB$91</c:f>
              <c:numCache>
                <c:formatCode>General</c:formatCode>
                <c:ptCount val="49"/>
                <c:pt idx="0">
                  <c:v>15.18780106224469</c:v>
                </c:pt>
                <c:pt idx="1">
                  <c:v>5.043624444366841</c:v>
                </c:pt>
                <c:pt idx="2">
                  <c:v>10.85660405522156</c:v>
                </c:pt>
                <c:pt idx="3">
                  <c:v>8.95448720620645</c:v>
                </c:pt>
                <c:pt idx="4">
                  <c:v>6.875510784809872</c:v>
                </c:pt>
                <c:pt idx="5">
                  <c:v>5.007444419223122</c:v>
                </c:pt>
                <c:pt idx="6">
                  <c:v>6.578204467922442</c:v>
                </c:pt>
                <c:pt idx="7">
                  <c:v>4.708597034141786</c:v>
                </c:pt>
                <c:pt idx="8">
                  <c:v>5.628509492722718</c:v>
                </c:pt>
                <c:pt idx="9">
                  <c:v>5.779596502914013</c:v>
                </c:pt>
                <c:pt idx="10">
                  <c:v>8.981255172865168</c:v>
                </c:pt>
                <c:pt idx="11">
                  <c:v>6.779664141129913</c:v>
                </c:pt>
                <c:pt idx="12">
                  <c:v>9.68423349362868</c:v>
                </c:pt>
                <c:pt idx="13">
                  <c:v>6.154381769352725</c:v>
                </c:pt>
                <c:pt idx="14">
                  <c:v>5.614254098088875</c:v>
                </c:pt>
                <c:pt idx="15">
                  <c:v>5.76467841274657</c:v>
                </c:pt>
                <c:pt idx="16">
                  <c:v>8.094167807270818</c:v>
                </c:pt>
                <c:pt idx="17">
                  <c:v>6.866465829174687</c:v>
                </c:pt>
                <c:pt idx="18">
                  <c:v>9.320621309416118</c:v>
                </c:pt>
                <c:pt idx="19">
                  <c:v>8.240443352113763</c:v>
                </c:pt>
                <c:pt idx="20">
                  <c:v>9.925874469001081</c:v>
                </c:pt>
                <c:pt idx="21">
                  <c:v>9.4464023138375</c:v>
                </c:pt>
                <c:pt idx="22">
                  <c:v>7.422944403146746</c:v>
                </c:pt>
                <c:pt idx="23">
                  <c:v>7.693820092374503</c:v>
                </c:pt>
                <c:pt idx="24">
                  <c:v>9.064649037020776</c:v>
                </c:pt>
                <c:pt idx="25">
                  <c:v>5.872721328721773</c:v>
                </c:pt>
                <c:pt idx="26">
                  <c:v>6.016733908912332</c:v>
                </c:pt>
                <c:pt idx="27">
                  <c:v>6.159924629584395</c:v>
                </c:pt>
                <c:pt idx="28">
                  <c:v>6.127076564762365</c:v>
                </c:pt>
                <c:pt idx="29">
                  <c:v>7.441735574599392</c:v>
                </c:pt>
                <c:pt idx="30">
                  <c:v>9.79443211572107</c:v>
                </c:pt>
                <c:pt idx="31">
                  <c:v>6.979690823628713</c:v>
                </c:pt>
                <c:pt idx="32">
                  <c:v>5.349690698284753</c:v>
                </c:pt>
                <c:pt idx="33">
                  <c:v>8.034195258720171</c:v>
                </c:pt>
                <c:pt idx="34">
                  <c:v>12.22137481338268</c:v>
                </c:pt>
                <c:pt idx="35">
                  <c:v>13.90912584474548</c:v>
                </c:pt>
                <c:pt idx="36">
                  <c:v>9.129047952071181</c:v>
                </c:pt>
                <c:pt idx="37">
                  <c:v>10.07028620885208</c:v>
                </c:pt>
                <c:pt idx="38">
                  <c:v>14.11187724207575</c:v>
                </c:pt>
                <c:pt idx="39">
                  <c:v>6.342532846389334</c:v>
                </c:pt>
                <c:pt idx="40">
                  <c:v>6.23884751702361</c:v>
                </c:pt>
                <c:pt idx="41">
                  <c:v>10.57554742837485</c:v>
                </c:pt>
                <c:pt idx="42">
                  <c:v>5.480449809688354</c:v>
                </c:pt>
                <c:pt idx="43">
                  <c:v>7.865711404266109</c:v>
                </c:pt>
                <c:pt idx="44">
                  <c:v>4.178591365602982</c:v>
                </c:pt>
                <c:pt idx="45">
                  <c:v>8.86709652244381</c:v>
                </c:pt>
                <c:pt idx="46">
                  <c:v>4.707926771940357</c:v>
                </c:pt>
                <c:pt idx="47">
                  <c:v>6.131180265398426</c:v>
                </c:pt>
                <c:pt idx="48">
                  <c:v>-0.23606339315913</c:v>
                </c:pt>
              </c:numCache>
            </c:numRef>
          </c:yVal>
          <c:smooth val="0"/>
        </c:ser>
        <c:dLbls>
          <c:showLegendKey val="0"/>
          <c:showVal val="0"/>
          <c:showCatName val="0"/>
          <c:showSerName val="0"/>
          <c:showPercent val="0"/>
          <c:showBubbleSize val="0"/>
        </c:dLbls>
        <c:axId val="-2110467696"/>
        <c:axId val="-2110464800"/>
      </c:scatterChart>
      <c:valAx>
        <c:axId val="-2110467696"/>
        <c:scaling>
          <c:orientation val="minMax"/>
        </c:scaling>
        <c:delete val="0"/>
        <c:axPos val="b"/>
        <c:numFmt formatCode="General" sourceLinked="1"/>
        <c:majorTickMark val="out"/>
        <c:minorTickMark val="none"/>
        <c:tickLblPos val="nextTo"/>
        <c:spPr>
          <a:ln>
            <a:solidFill>
              <a:schemeClr val="tx1">
                <a:lumMod val="65000"/>
                <a:lumOff val="35000"/>
              </a:schemeClr>
            </a:solidFill>
          </a:ln>
        </c:spPr>
        <c:txPr>
          <a:bodyPr/>
          <a:lstStyle/>
          <a:p>
            <a:pPr>
              <a:defRPr>
                <a:solidFill>
                  <a:schemeClr val="tx1">
                    <a:lumMod val="65000"/>
                    <a:lumOff val="35000"/>
                  </a:schemeClr>
                </a:solidFill>
              </a:defRPr>
            </a:pPr>
            <a:endParaRPr lang="en-US"/>
          </a:p>
        </c:txPr>
        <c:crossAx val="-2110464800"/>
        <c:crosses val="autoZero"/>
        <c:crossBetween val="midCat"/>
      </c:valAx>
      <c:valAx>
        <c:axId val="-2110464800"/>
        <c:scaling>
          <c:orientation val="minMax"/>
        </c:scaling>
        <c:delete val="0"/>
        <c:axPos val="l"/>
        <c:majorGridlines>
          <c:spPr>
            <a:ln>
              <a:solidFill>
                <a:srgbClr val="FFFFFF">
                  <a:lumMod val="95000"/>
                </a:srgbClr>
              </a:solidFill>
            </a:ln>
          </c:spPr>
        </c:majorGridlines>
        <c:numFmt formatCode="General" sourceLinked="1"/>
        <c:majorTickMark val="out"/>
        <c:minorTickMark val="none"/>
        <c:tickLblPos val="nextTo"/>
        <c:spPr>
          <a:ln>
            <a:solidFill>
              <a:schemeClr val="tx1">
                <a:lumMod val="65000"/>
                <a:lumOff val="35000"/>
              </a:schemeClr>
            </a:solidFill>
          </a:ln>
        </c:spPr>
        <c:crossAx val="-2110467696"/>
        <c:crosses val="autoZero"/>
        <c:crossBetween val="midCat"/>
      </c:valAx>
      <c:spPr>
        <a:noFill/>
      </c:spPr>
    </c:plotArea>
    <c:legend>
      <c:legendPos val="r"/>
      <c:legendEntry>
        <c:idx val="2"/>
        <c:delete val="1"/>
      </c:legendEntry>
      <c:legendEntry>
        <c:idx val="3"/>
        <c:delete val="1"/>
      </c:legendEntry>
      <c:layout>
        <c:manualLayout>
          <c:xMode val="edge"/>
          <c:yMode val="edge"/>
          <c:x val="0.182785763593301"/>
          <c:y val="0.0792095524775489"/>
          <c:w val="0.252349764897484"/>
          <c:h val="0.173230298041091"/>
        </c:manualLayout>
      </c:layout>
      <c:overlay val="0"/>
      <c:spPr>
        <a:solidFill>
          <a:srgbClr val="FFFFFF"/>
        </a:solidFill>
      </c:spPr>
      <c:txPr>
        <a:bodyPr/>
        <a:lstStyle/>
        <a:p>
          <a:pPr>
            <a:defRPr sz="1100"/>
          </a:pPr>
          <a:endParaRPr lang="en-US"/>
        </a:p>
      </c:txPr>
    </c:legend>
    <c:plotVisOnly val="1"/>
    <c:dispBlanksAs val="gap"/>
    <c:showDLblsOverMax val="0"/>
  </c:chart>
  <c:spPr>
    <a:noFill/>
    <a:ln>
      <a:noFill/>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spPr>
            <a:ln w="28575">
              <a:noFill/>
            </a:ln>
          </c:spPr>
          <c:trendline>
            <c:trendlineType val="linear"/>
            <c:dispRSqr val="0"/>
            <c:dispEq val="0"/>
          </c:trendline>
          <c:xVal>
            <c:numRef>
              <c:f>Sheet1!$AA$3:$AA$554</c:f>
              <c:numCache>
                <c:formatCode>General</c:formatCode>
                <c:ptCount val="552"/>
                <c:pt idx="0">
                  <c:v>2.640641214858192</c:v>
                </c:pt>
                <c:pt idx="1">
                  <c:v>0.214511214867077</c:v>
                </c:pt>
                <c:pt idx="2">
                  <c:v>0.194172547688989</c:v>
                </c:pt>
                <c:pt idx="3">
                  <c:v>2.973063468513253</c:v>
                </c:pt>
                <c:pt idx="4">
                  <c:v>-0.0644748681923044</c:v>
                </c:pt>
                <c:pt idx="5">
                  <c:v>1.871176743462803</c:v>
                </c:pt>
                <c:pt idx="6">
                  <c:v>1.667939089359164</c:v>
                </c:pt>
                <c:pt idx="7">
                  <c:v>0.689098242070156</c:v>
                </c:pt>
                <c:pt idx="8">
                  <c:v>-0.174370906473504</c:v>
                </c:pt>
                <c:pt idx="9">
                  <c:v>1.932563552524799</c:v>
                </c:pt>
                <c:pt idx="10">
                  <c:v>-2.606011824236725</c:v>
                </c:pt>
                <c:pt idx="11">
                  <c:v>1.063502942306158</c:v>
                </c:pt>
                <c:pt idx="12">
                  <c:v>3.372732465558836</c:v>
                </c:pt>
                <c:pt idx="13">
                  <c:v>3.669710227502636</c:v>
                </c:pt>
                <c:pt idx="14">
                  <c:v>-1.373583072107126</c:v>
                </c:pt>
                <c:pt idx="15">
                  <c:v>2.924711872695762</c:v>
                </c:pt>
                <c:pt idx="16">
                  <c:v>4.68047193580646</c:v>
                </c:pt>
                <c:pt idx="17">
                  <c:v>4.57666233981718</c:v>
                </c:pt>
                <c:pt idx="18">
                  <c:v>1.15775995628877</c:v>
                </c:pt>
                <c:pt idx="19">
                  <c:v>0.805010981589304</c:v>
                </c:pt>
                <c:pt idx="20">
                  <c:v>2.168166853998891</c:v>
                </c:pt>
                <c:pt idx="21">
                  <c:v>0.282201816571752</c:v>
                </c:pt>
                <c:pt idx="22">
                  <c:v>3.128126856839638</c:v>
                </c:pt>
                <c:pt idx="23">
                  <c:v>-1.119581615752674</c:v>
                </c:pt>
                <c:pt idx="24">
                  <c:v>1.4732141430687</c:v>
                </c:pt>
                <c:pt idx="25">
                  <c:v>1.860466258517166</c:v>
                </c:pt>
                <c:pt idx="26">
                  <c:v>-1.324839690307265</c:v>
                </c:pt>
                <c:pt idx="27">
                  <c:v>2.205352518037984</c:v>
                </c:pt>
                <c:pt idx="28">
                  <c:v>1.329609880610308</c:v>
                </c:pt>
                <c:pt idx="29">
                  <c:v>0.390789953032167</c:v>
                </c:pt>
                <c:pt idx="30">
                  <c:v>-2.937641490466072</c:v>
                </c:pt>
                <c:pt idx="31">
                  <c:v>-1.494912896078732</c:v>
                </c:pt>
                <c:pt idx="32">
                  <c:v>0.831494275643023</c:v>
                </c:pt>
                <c:pt idx="33">
                  <c:v>-0.897676509077465</c:v>
                </c:pt>
                <c:pt idx="34">
                  <c:v>0.156590362940702</c:v>
                </c:pt>
                <c:pt idx="35">
                  <c:v>-0.201486954694202</c:v>
                </c:pt>
                <c:pt idx="36">
                  <c:v>-1.523462545545973</c:v>
                </c:pt>
                <c:pt idx="37">
                  <c:v>1.840588225240364</c:v>
                </c:pt>
                <c:pt idx="38">
                  <c:v>-1.14011119737609</c:v>
                </c:pt>
                <c:pt idx="39">
                  <c:v>0.504099265567733</c:v>
                </c:pt>
                <c:pt idx="40">
                  <c:v>-0.692571474807752</c:v>
                </c:pt>
                <c:pt idx="41">
                  <c:v>1.870908005238814</c:v>
                </c:pt>
                <c:pt idx="42">
                  <c:v>-0.0723306879555565</c:v>
                </c:pt>
                <c:pt idx="43">
                  <c:v>0.811275291428947</c:v>
                </c:pt>
                <c:pt idx="44">
                  <c:v>-2.009965697289091</c:v>
                </c:pt>
                <c:pt idx="45">
                  <c:v>0.0499402547357537</c:v>
                </c:pt>
                <c:pt idx="46">
                  <c:v>2.440248062076124</c:v>
                </c:pt>
                <c:pt idx="47">
                  <c:v>-1.102530621808398</c:v>
                </c:pt>
                <c:pt idx="48">
                  <c:v>0.361076546658722</c:v>
                </c:pt>
                <c:pt idx="49">
                  <c:v>-1.380152759129883</c:v>
                </c:pt>
                <c:pt idx="50">
                  <c:v>-0.944818592903824</c:v>
                </c:pt>
                <c:pt idx="51">
                  <c:v>-0.484933682389886</c:v>
                </c:pt>
                <c:pt idx="52">
                  <c:v>-2.112557667620804</c:v>
                </c:pt>
                <c:pt idx="53">
                  <c:v>0.438903484992887</c:v>
                </c:pt>
                <c:pt idx="54">
                  <c:v>-0.17770235203403</c:v>
                </c:pt>
                <c:pt idx="55">
                  <c:v>1.069214494731288</c:v>
                </c:pt>
                <c:pt idx="56">
                  <c:v>1.028110706756945</c:v>
                </c:pt>
                <c:pt idx="57">
                  <c:v>0.913442180447296</c:v>
                </c:pt>
                <c:pt idx="58">
                  <c:v>-2.020133419497042</c:v>
                </c:pt>
                <c:pt idx="59">
                  <c:v>1.046866605037974</c:v>
                </c:pt>
                <c:pt idx="60">
                  <c:v>-1.137147911117671</c:v>
                </c:pt>
                <c:pt idx="61">
                  <c:v>1.722092317684676</c:v>
                </c:pt>
                <c:pt idx="62">
                  <c:v>-2.289506617194985</c:v>
                </c:pt>
                <c:pt idx="63">
                  <c:v>-2.402098443571345</c:v>
                </c:pt>
                <c:pt idx="64">
                  <c:v>0.0523911977284382</c:v>
                </c:pt>
                <c:pt idx="65">
                  <c:v>-2.730625426753717</c:v>
                </c:pt>
                <c:pt idx="66">
                  <c:v>2.811482149281316</c:v>
                </c:pt>
                <c:pt idx="67">
                  <c:v>-0.665286700408461</c:v>
                </c:pt>
                <c:pt idx="68">
                  <c:v>1.639759890418225</c:v>
                </c:pt>
                <c:pt idx="69">
                  <c:v>0.00197471431358309</c:v>
                </c:pt>
                <c:pt idx="70">
                  <c:v>1.125674597766883</c:v>
                </c:pt>
                <c:pt idx="71">
                  <c:v>2.312290724599892</c:v>
                </c:pt>
                <c:pt idx="72">
                  <c:v>-0.333429125894636</c:v>
                </c:pt>
                <c:pt idx="73">
                  <c:v>-6.308623928707918</c:v>
                </c:pt>
                <c:pt idx="74">
                  <c:v>4.827056448982034</c:v>
                </c:pt>
                <c:pt idx="75">
                  <c:v>-1.86850486577395</c:v>
                </c:pt>
                <c:pt idx="76">
                  <c:v>2.85338698376702</c:v>
                </c:pt>
                <c:pt idx="77">
                  <c:v>1.079087819750721</c:v>
                </c:pt>
                <c:pt idx="78">
                  <c:v>1.37536773834376</c:v>
                </c:pt>
                <c:pt idx="79">
                  <c:v>2.629740022563951</c:v>
                </c:pt>
                <c:pt idx="80">
                  <c:v>-0.497036862033838</c:v>
                </c:pt>
                <c:pt idx="81">
                  <c:v>-4.367469972859284</c:v>
                </c:pt>
                <c:pt idx="82">
                  <c:v>2.411040544770243</c:v>
                </c:pt>
                <c:pt idx="83">
                  <c:v>1.70069041309331</c:v>
                </c:pt>
                <c:pt idx="84">
                  <c:v>1.411460341945117</c:v>
                </c:pt>
                <c:pt idx="85">
                  <c:v>0.243654403599302</c:v>
                </c:pt>
                <c:pt idx="86">
                  <c:v>2.550163350854252</c:v>
                </c:pt>
                <c:pt idx="87">
                  <c:v>2.72573341909826</c:v>
                </c:pt>
                <c:pt idx="88">
                  <c:v>2.460707134984231</c:v>
                </c:pt>
                <c:pt idx="89">
                  <c:v>0.0888622374189785</c:v>
                </c:pt>
                <c:pt idx="90">
                  <c:v>0.499873229216</c:v>
                </c:pt>
                <c:pt idx="91">
                  <c:v>-0.411679637436814</c:v>
                </c:pt>
                <c:pt idx="92">
                  <c:v>-0.28292147705822</c:v>
                </c:pt>
                <c:pt idx="93">
                  <c:v>0.172973812534236</c:v>
                </c:pt>
                <c:pt idx="94">
                  <c:v>0.0540856056283161</c:v>
                </c:pt>
                <c:pt idx="95">
                  <c:v>0.331039620011317</c:v>
                </c:pt>
                <c:pt idx="96">
                  <c:v>0.0238796461370327</c:v>
                </c:pt>
                <c:pt idx="97">
                  <c:v>1.572189958774096</c:v>
                </c:pt>
                <c:pt idx="98">
                  <c:v>1.415978884709434</c:v>
                </c:pt>
                <c:pt idx="99">
                  <c:v>-1.379976450438248</c:v>
                </c:pt>
                <c:pt idx="100">
                  <c:v>0.722783852246728</c:v>
                </c:pt>
                <c:pt idx="101">
                  <c:v>1.885953318186506</c:v>
                </c:pt>
                <c:pt idx="102">
                  <c:v>-3.065895188569375</c:v>
                </c:pt>
                <c:pt idx="103">
                  <c:v>1.697228732972068</c:v>
                </c:pt>
                <c:pt idx="104">
                  <c:v>1.015392050416983</c:v>
                </c:pt>
                <c:pt idx="105">
                  <c:v>0.672857523823314</c:v>
                </c:pt>
                <c:pt idx="106">
                  <c:v>-0.652945005387661</c:v>
                </c:pt>
                <c:pt idx="107">
                  <c:v>4.333900736553438</c:v>
                </c:pt>
                <c:pt idx="108">
                  <c:v>0.862388888715738</c:v>
                </c:pt>
                <c:pt idx="109">
                  <c:v>0.222392421336448</c:v>
                </c:pt>
                <c:pt idx="110">
                  <c:v>0.512734173165976</c:v>
                </c:pt>
                <c:pt idx="111">
                  <c:v>-0.192645077942396</c:v>
                </c:pt>
                <c:pt idx="112">
                  <c:v>-1.407175381505872</c:v>
                </c:pt>
                <c:pt idx="113">
                  <c:v>5.059543097509952</c:v>
                </c:pt>
                <c:pt idx="114">
                  <c:v>0.412323114581807</c:v>
                </c:pt>
                <c:pt idx="115">
                  <c:v>-0.0468448634596674</c:v>
                </c:pt>
                <c:pt idx="116">
                  <c:v>3.67698455933212</c:v>
                </c:pt>
                <c:pt idx="117">
                  <c:v>2.096676019411673</c:v>
                </c:pt>
                <c:pt idx="118">
                  <c:v>0.951419819554939</c:v>
                </c:pt>
                <c:pt idx="119">
                  <c:v>2.378336570770243</c:v>
                </c:pt>
                <c:pt idx="120">
                  <c:v>1.49005085369569</c:v>
                </c:pt>
                <c:pt idx="121">
                  <c:v>1.000000000000001</c:v>
                </c:pt>
                <c:pt idx="122">
                  <c:v>1.770567408585791</c:v>
                </c:pt>
                <c:pt idx="123">
                  <c:v>-0.637955588335041</c:v>
                </c:pt>
                <c:pt idx="124">
                  <c:v>-0.00765357254343524</c:v>
                </c:pt>
                <c:pt idx="125">
                  <c:v>0.568335492688414</c:v>
                </c:pt>
                <c:pt idx="126">
                  <c:v>-1.035979297105565</c:v>
                </c:pt>
                <c:pt idx="127">
                  <c:v>1.711269298076455</c:v>
                </c:pt>
                <c:pt idx="128">
                  <c:v>0.570719270175783</c:v>
                </c:pt>
                <c:pt idx="129">
                  <c:v>1.939579214314693</c:v>
                </c:pt>
                <c:pt idx="130">
                  <c:v>2.303847640262007</c:v>
                </c:pt>
                <c:pt idx="131">
                  <c:v>4.726911929502274</c:v>
                </c:pt>
                <c:pt idx="132">
                  <c:v>0.570166972110277</c:v>
                </c:pt>
                <c:pt idx="133">
                  <c:v>0.838248930003388</c:v>
                </c:pt>
                <c:pt idx="134">
                  <c:v>-1.325271537961733</c:v>
                </c:pt>
                <c:pt idx="135">
                  <c:v>1.935920840429547</c:v>
                </c:pt>
                <c:pt idx="136">
                  <c:v>0.357868975956476</c:v>
                </c:pt>
                <c:pt idx="137">
                  <c:v>1.878643283695003</c:v>
                </c:pt>
                <c:pt idx="138">
                  <c:v>0.74819284958946</c:v>
                </c:pt>
                <c:pt idx="139">
                  <c:v>1.13279075503193</c:v>
                </c:pt>
                <c:pt idx="140">
                  <c:v>-0.964399849873383</c:v>
                </c:pt>
                <c:pt idx="141">
                  <c:v>0.31176822866714</c:v>
                </c:pt>
                <c:pt idx="142">
                  <c:v>-1.187331278045928</c:v>
                </c:pt>
                <c:pt idx="143">
                  <c:v>2.037674433388317</c:v>
                </c:pt>
                <c:pt idx="144">
                  <c:v>-0.458490606716438</c:v>
                </c:pt>
                <c:pt idx="145">
                  <c:v>-0.434800754100275</c:v>
                </c:pt>
                <c:pt idx="146">
                  <c:v>4.96149847007308</c:v>
                </c:pt>
                <c:pt idx="147">
                  <c:v>-1.33796810615163</c:v>
                </c:pt>
                <c:pt idx="148">
                  <c:v>1.913744266649581</c:v>
                </c:pt>
                <c:pt idx="149">
                  <c:v>1.016338736814747</c:v>
                </c:pt>
                <c:pt idx="150">
                  <c:v>2.737754352360277</c:v>
                </c:pt>
                <c:pt idx="151">
                  <c:v>0.15128156552759</c:v>
                </c:pt>
                <c:pt idx="152">
                  <c:v>0.750276239934663</c:v>
                </c:pt>
                <c:pt idx="153">
                  <c:v>1.219939692012423</c:v>
                </c:pt>
                <c:pt idx="154">
                  <c:v>-1.838719092966938</c:v>
                </c:pt>
                <c:pt idx="155">
                  <c:v>0.485225838727331</c:v>
                </c:pt>
                <c:pt idx="156">
                  <c:v>4.664961822786355</c:v>
                </c:pt>
                <c:pt idx="157">
                  <c:v>0.424885285235191</c:v>
                </c:pt>
                <c:pt idx="158">
                  <c:v>3.308752706139629</c:v>
                </c:pt>
                <c:pt idx="159">
                  <c:v>3.941548245408728</c:v>
                </c:pt>
                <c:pt idx="160">
                  <c:v>0.0514155095005497</c:v>
                </c:pt>
                <c:pt idx="161">
                  <c:v>0.610725596786237</c:v>
                </c:pt>
                <c:pt idx="162">
                  <c:v>0.503085493666749</c:v>
                </c:pt>
                <c:pt idx="163">
                  <c:v>1.752072486556414</c:v>
                </c:pt>
                <c:pt idx="164">
                  <c:v>0.867459505658074</c:v>
                </c:pt>
                <c:pt idx="165">
                  <c:v>1.665999072812062</c:v>
                </c:pt>
                <c:pt idx="166">
                  <c:v>-2.744121439847124</c:v>
                </c:pt>
                <c:pt idx="167">
                  <c:v>-0.124129915713626</c:v>
                </c:pt>
                <c:pt idx="168">
                  <c:v>4.04179232417018</c:v>
                </c:pt>
                <c:pt idx="169">
                  <c:v>0.848689373693478</c:v>
                </c:pt>
                <c:pt idx="170">
                  <c:v>1.305707742429032</c:v>
                </c:pt>
                <c:pt idx="171">
                  <c:v>1.521537120579522</c:v>
                </c:pt>
                <c:pt idx="172">
                  <c:v>-0.701307817957218</c:v>
                </c:pt>
                <c:pt idx="173">
                  <c:v>2.968135501344749</c:v>
                </c:pt>
                <c:pt idx="174">
                  <c:v>0.703117823682533</c:v>
                </c:pt>
                <c:pt idx="175">
                  <c:v>0.485426827170242</c:v>
                </c:pt>
                <c:pt idx="176">
                  <c:v>2.412598453827428</c:v>
                </c:pt>
                <c:pt idx="177">
                  <c:v>-0.800238297394946</c:v>
                </c:pt>
                <c:pt idx="178">
                  <c:v>0.355284525216749</c:v>
                </c:pt>
                <c:pt idx="179">
                  <c:v>1.55315376249048</c:v>
                </c:pt>
                <c:pt idx="180">
                  <c:v>-0.923378718397088</c:v>
                </c:pt>
                <c:pt idx="181">
                  <c:v>-0.543542573341174</c:v>
                </c:pt>
                <c:pt idx="182">
                  <c:v>0.540568381362703</c:v>
                </c:pt>
                <c:pt idx="183">
                  <c:v>-0.0456426655557127</c:v>
                </c:pt>
                <c:pt idx="184">
                  <c:v>-0.875909652275356</c:v>
                </c:pt>
                <c:pt idx="185">
                  <c:v>-0.506279151028677</c:v>
                </c:pt>
                <c:pt idx="186">
                  <c:v>3.13711313136739</c:v>
                </c:pt>
                <c:pt idx="187">
                  <c:v>0.58262236226664</c:v>
                </c:pt>
                <c:pt idx="188">
                  <c:v>-0.199695656410446</c:v>
                </c:pt>
                <c:pt idx="189">
                  <c:v>0.332775477124354</c:v>
                </c:pt>
                <c:pt idx="190">
                  <c:v>-1.539733246728159</c:v>
                </c:pt>
                <c:pt idx="191">
                  <c:v>0.612190670798082</c:v>
                </c:pt>
                <c:pt idx="192">
                  <c:v>1.18046028296737</c:v>
                </c:pt>
                <c:pt idx="193">
                  <c:v>1.501330374633198</c:v>
                </c:pt>
                <c:pt idx="194">
                  <c:v>-0.947062417142313</c:v>
                </c:pt>
                <c:pt idx="195">
                  <c:v>-1.697660389918143</c:v>
                </c:pt>
                <c:pt idx="196">
                  <c:v>2.015836548050708</c:v>
                </c:pt>
                <c:pt idx="197">
                  <c:v>-0.14235292341133</c:v>
                </c:pt>
                <c:pt idx="198">
                  <c:v>1.495957494662411</c:v>
                </c:pt>
                <c:pt idx="199">
                  <c:v>2.553300230453784</c:v>
                </c:pt>
                <c:pt idx="200">
                  <c:v>3.470558317966447</c:v>
                </c:pt>
                <c:pt idx="201">
                  <c:v>0.115759860494501</c:v>
                </c:pt>
                <c:pt idx="202">
                  <c:v>0.202513514982559</c:v>
                </c:pt>
                <c:pt idx="203">
                  <c:v>0.296707214412653</c:v>
                </c:pt>
                <c:pt idx="204">
                  <c:v>-1.026472211361191</c:v>
                </c:pt>
                <c:pt idx="205">
                  <c:v>2.85338698376702</c:v>
                </c:pt>
                <c:pt idx="206">
                  <c:v>-3.065895188569375</c:v>
                </c:pt>
                <c:pt idx="207">
                  <c:v>-0.909954983053531</c:v>
                </c:pt>
                <c:pt idx="208">
                  <c:v>0.22144234224983</c:v>
                </c:pt>
                <c:pt idx="209">
                  <c:v>1.475282421859408</c:v>
                </c:pt>
                <c:pt idx="210">
                  <c:v>-0.370406573616677</c:v>
                </c:pt>
                <c:pt idx="211">
                  <c:v>0.414637139892097</c:v>
                </c:pt>
                <c:pt idx="212">
                  <c:v>0.51547083647433</c:v>
                </c:pt>
                <c:pt idx="213">
                  <c:v>-0.520363261033269</c:v>
                </c:pt>
                <c:pt idx="214">
                  <c:v>0.720811873660154</c:v>
                </c:pt>
                <c:pt idx="215">
                  <c:v>0.285180691792195</c:v>
                </c:pt>
                <c:pt idx="216">
                  <c:v>0.74819284958946</c:v>
                </c:pt>
                <c:pt idx="217">
                  <c:v>0.377133596910818</c:v>
                </c:pt>
                <c:pt idx="218">
                  <c:v>0.815362500658972</c:v>
                </c:pt>
                <c:pt idx="219">
                  <c:v>-1.17730453180791</c:v>
                </c:pt>
                <c:pt idx="220">
                  <c:v>-1.44285287714697</c:v>
                </c:pt>
                <c:pt idx="221">
                  <c:v>-0.144023137999556</c:v>
                </c:pt>
                <c:pt idx="222">
                  <c:v>0.616955803477982</c:v>
                </c:pt>
                <c:pt idx="223">
                  <c:v>-3.245845702056533</c:v>
                </c:pt>
                <c:pt idx="224">
                  <c:v>-2.786734822953431</c:v>
                </c:pt>
                <c:pt idx="225">
                  <c:v>2.191498413390657</c:v>
                </c:pt>
                <c:pt idx="226">
                  <c:v>-1.230866425381807</c:v>
                </c:pt>
                <c:pt idx="227">
                  <c:v>-0.724805034974585</c:v>
                </c:pt>
                <c:pt idx="228">
                  <c:v>-0.0515303006400813</c:v>
                </c:pt>
                <c:pt idx="229">
                  <c:v>0.846429611407989</c:v>
                </c:pt>
                <c:pt idx="230">
                  <c:v>-0.193702384725438</c:v>
                </c:pt>
                <c:pt idx="231">
                  <c:v>0.59285688452803</c:v>
                </c:pt>
                <c:pt idx="232">
                  <c:v>-1.631772285753366</c:v>
                </c:pt>
                <c:pt idx="233">
                  <c:v>0.189477798863712</c:v>
                </c:pt>
                <c:pt idx="234">
                  <c:v>-0.55306916493182</c:v>
                </c:pt>
                <c:pt idx="235">
                  <c:v>-0.220404553242554</c:v>
                </c:pt>
                <c:pt idx="236">
                  <c:v>0.169661759941556</c:v>
                </c:pt>
                <c:pt idx="237">
                  <c:v>-0.113988828717936</c:v>
                </c:pt>
                <c:pt idx="238">
                  <c:v>-0.488951615243869</c:v>
                </c:pt>
                <c:pt idx="239">
                  <c:v>2.299189170592325</c:v>
                </c:pt>
                <c:pt idx="240">
                  <c:v>0.238159737194765</c:v>
                </c:pt>
                <c:pt idx="241">
                  <c:v>2.181030074505098</c:v>
                </c:pt>
                <c:pt idx="242">
                  <c:v>0.318023640431447</c:v>
                </c:pt>
                <c:pt idx="243">
                  <c:v>-1.113856211585476</c:v>
                </c:pt>
                <c:pt idx="244">
                  <c:v>-0.564715266780585</c:v>
                </c:pt>
                <c:pt idx="245">
                  <c:v>1.43867779857239</c:v>
                </c:pt>
                <c:pt idx="246">
                  <c:v>-3.658211482751795</c:v>
                </c:pt>
                <c:pt idx="247">
                  <c:v>0.904357328862995</c:v>
                </c:pt>
                <c:pt idx="248">
                  <c:v>0.295775807031394</c:v>
                </c:pt>
                <c:pt idx="249">
                  <c:v>0.678071905112637</c:v>
                </c:pt>
                <c:pt idx="250">
                  <c:v>-1.172896567973604</c:v>
                </c:pt>
                <c:pt idx="251">
                  <c:v>1.024247546246677</c:v>
                </c:pt>
                <c:pt idx="252">
                  <c:v>-0.465130339404716</c:v>
                </c:pt>
                <c:pt idx="253">
                  <c:v>-0.604185903602543</c:v>
                </c:pt>
                <c:pt idx="254">
                  <c:v>-0.364086311832089</c:v>
                </c:pt>
                <c:pt idx="255">
                  <c:v>0.249494565391624</c:v>
                </c:pt>
                <c:pt idx="256">
                  <c:v>-2.914521036732897</c:v>
                </c:pt>
                <c:pt idx="257">
                  <c:v>-2.155544823471997</c:v>
                </c:pt>
                <c:pt idx="258">
                  <c:v>-1.424392664330545</c:v>
                </c:pt>
                <c:pt idx="259">
                  <c:v>1.708051585255866</c:v>
                </c:pt>
                <c:pt idx="260">
                  <c:v>-2.655039167823361</c:v>
                </c:pt>
                <c:pt idx="261">
                  <c:v>-0.496535613300036</c:v>
                </c:pt>
                <c:pt idx="262">
                  <c:v>-1.072596260874952</c:v>
                </c:pt>
                <c:pt idx="263">
                  <c:v>-0.882735786425387</c:v>
                </c:pt>
                <c:pt idx="264">
                  <c:v>0.402889011404964</c:v>
                </c:pt>
                <c:pt idx="265">
                  <c:v>-0.401896399590778</c:v>
                </c:pt>
                <c:pt idx="266">
                  <c:v>-3.099535673550915</c:v>
                </c:pt>
                <c:pt idx="267">
                  <c:v>-2.055853234733517</c:v>
                </c:pt>
                <c:pt idx="268">
                  <c:v>-0.109922942069542</c:v>
                </c:pt>
                <c:pt idx="269">
                  <c:v>0.356409769308137</c:v>
                </c:pt>
                <c:pt idx="270">
                  <c:v>0.466489030841301</c:v>
                </c:pt>
                <c:pt idx="271">
                  <c:v>1.485978280973562</c:v>
                </c:pt>
                <c:pt idx="272">
                  <c:v>-0.497973840260915</c:v>
                </c:pt>
                <c:pt idx="273">
                  <c:v>1.1925306464499</c:v>
                </c:pt>
                <c:pt idx="274">
                  <c:v>0.555061015007294</c:v>
                </c:pt>
                <c:pt idx="275">
                  <c:v>2.123306366110632</c:v>
                </c:pt>
                <c:pt idx="276">
                  <c:v>0.7566956175034</c:v>
                </c:pt>
                <c:pt idx="277">
                  <c:v>0.950611973037837</c:v>
                </c:pt>
                <c:pt idx="278">
                  <c:v>-0.403722186051008</c:v>
                </c:pt>
                <c:pt idx="279">
                  <c:v>1.54454823227525</c:v>
                </c:pt>
                <c:pt idx="280">
                  <c:v>0.946626649124204</c:v>
                </c:pt>
                <c:pt idx="281">
                  <c:v>-0.422908942347458</c:v>
                </c:pt>
                <c:pt idx="282">
                  <c:v>-1.949576994710068</c:v>
                </c:pt>
                <c:pt idx="283">
                  <c:v>-0.508000518906272</c:v>
                </c:pt>
                <c:pt idx="284">
                  <c:v>0.330515590724087</c:v>
                </c:pt>
                <c:pt idx="285">
                  <c:v>0.235216461694032</c:v>
                </c:pt>
                <c:pt idx="286">
                  <c:v>0.427249688743583</c:v>
                </c:pt>
                <c:pt idx="287">
                  <c:v>0.979218872334753</c:v>
                </c:pt>
                <c:pt idx="288">
                  <c:v>-0.466642533532394</c:v>
                </c:pt>
                <c:pt idx="289">
                  <c:v>1.266786540694901</c:v>
                </c:pt>
                <c:pt idx="290">
                  <c:v>0.567397651268198</c:v>
                </c:pt>
                <c:pt idx="291">
                  <c:v>0.841465908344556</c:v>
                </c:pt>
                <c:pt idx="292">
                  <c:v>-1.036004953455494</c:v>
                </c:pt>
                <c:pt idx="293">
                  <c:v>-0.814928141762405</c:v>
                </c:pt>
                <c:pt idx="294">
                  <c:v>1.009045139603006</c:v>
                </c:pt>
                <c:pt idx="295">
                  <c:v>-2.544648140851284</c:v>
                </c:pt>
                <c:pt idx="296">
                  <c:v>0.0652768690776462</c:v>
                </c:pt>
                <c:pt idx="297">
                  <c:v>-1.352106243552386</c:v>
                </c:pt>
                <c:pt idx="298">
                  <c:v>0.118126100862107</c:v>
                </c:pt>
                <c:pt idx="299">
                  <c:v>-1.479505033157004</c:v>
                </c:pt>
                <c:pt idx="300">
                  <c:v>0.122702991519708</c:v>
                </c:pt>
                <c:pt idx="301">
                  <c:v>2.453318494910683</c:v>
                </c:pt>
                <c:pt idx="302">
                  <c:v>-2.648801737445597</c:v>
                </c:pt>
                <c:pt idx="303">
                  <c:v>-2.215635055161139</c:v>
                </c:pt>
                <c:pt idx="304">
                  <c:v>-1.35885466388572</c:v>
                </c:pt>
                <c:pt idx="305">
                  <c:v>3.4207641103058</c:v>
                </c:pt>
                <c:pt idx="306">
                  <c:v>-1.258882762563328</c:v>
                </c:pt>
                <c:pt idx="307">
                  <c:v>0.368439417794491</c:v>
                </c:pt>
                <c:pt idx="308">
                  <c:v>-0.795048026605991</c:v>
                </c:pt>
                <c:pt idx="309">
                  <c:v>1.113890966527983</c:v>
                </c:pt>
                <c:pt idx="310">
                  <c:v>0.870079404633222</c:v>
                </c:pt>
                <c:pt idx="311">
                  <c:v>1.97473324138957</c:v>
                </c:pt>
                <c:pt idx="312">
                  <c:v>-0.231325546106456</c:v>
                </c:pt>
                <c:pt idx="313">
                  <c:v>-2.542616210011563</c:v>
                </c:pt>
                <c:pt idx="314">
                  <c:v>-4.48810519949769</c:v>
                </c:pt>
                <c:pt idx="315">
                  <c:v>1.525893418677171</c:v>
                </c:pt>
                <c:pt idx="316">
                  <c:v>-0.565773798146967</c:v>
                </c:pt>
                <c:pt idx="317">
                  <c:v>-0.139817767049092</c:v>
                </c:pt>
                <c:pt idx="318">
                  <c:v>-0.842760258188802</c:v>
                </c:pt>
                <c:pt idx="319">
                  <c:v>-0.186878134723509</c:v>
                </c:pt>
                <c:pt idx="320">
                  <c:v>-0.583866644199883</c:v>
                </c:pt>
                <c:pt idx="321">
                  <c:v>0.953607094515548</c:v>
                </c:pt>
                <c:pt idx="322">
                  <c:v>0.211504105193712</c:v>
                </c:pt>
                <c:pt idx="323">
                  <c:v>0.257078732664358</c:v>
                </c:pt>
                <c:pt idx="324">
                  <c:v>1.12121358696908</c:v>
                </c:pt>
                <c:pt idx="325">
                  <c:v>-1.298628007163534</c:v>
                </c:pt>
                <c:pt idx="326">
                  <c:v>0.931383387925609</c:v>
                </c:pt>
                <c:pt idx="327">
                  <c:v>-0.709532364043094</c:v>
                </c:pt>
                <c:pt idx="328">
                  <c:v>-0.250762219902189</c:v>
                </c:pt>
                <c:pt idx="329">
                  <c:v>-0.419376435003181</c:v>
                </c:pt>
                <c:pt idx="330">
                  <c:v>-0.267296432687953</c:v>
                </c:pt>
                <c:pt idx="331">
                  <c:v>-3.105565755645935</c:v>
                </c:pt>
                <c:pt idx="332">
                  <c:v>0.16177808954059</c:v>
                </c:pt>
                <c:pt idx="333">
                  <c:v>0.94728518320208</c:v>
                </c:pt>
                <c:pt idx="334">
                  <c:v>-1.078002512001273</c:v>
                </c:pt>
                <c:pt idx="335">
                  <c:v>-0.844020047640367</c:v>
                </c:pt>
                <c:pt idx="336">
                  <c:v>1.470011334370272</c:v>
                </c:pt>
                <c:pt idx="337">
                  <c:v>-1.785280468919181</c:v>
                </c:pt>
                <c:pt idx="338">
                  <c:v>3.530118317454389</c:v>
                </c:pt>
                <c:pt idx="339">
                  <c:v>1.005585834195932</c:v>
                </c:pt>
                <c:pt idx="340">
                  <c:v>1.03225093628419</c:v>
                </c:pt>
                <c:pt idx="341">
                  <c:v>-0.422059937108484</c:v>
                </c:pt>
                <c:pt idx="342">
                  <c:v>-0.301380717483277</c:v>
                </c:pt>
                <c:pt idx="343">
                  <c:v>-0.836501267717121</c:v>
                </c:pt>
                <c:pt idx="344">
                  <c:v>-2.420078115979373</c:v>
                </c:pt>
                <c:pt idx="345">
                  <c:v>-0.818161677014186</c:v>
                </c:pt>
                <c:pt idx="346">
                  <c:v>0.313815449100044</c:v>
                </c:pt>
                <c:pt idx="347">
                  <c:v>0.225795005557287</c:v>
                </c:pt>
                <c:pt idx="348">
                  <c:v>0.0531396915935751</c:v>
                </c:pt>
                <c:pt idx="349">
                  <c:v>0.485426827170242</c:v>
                </c:pt>
                <c:pt idx="350">
                  <c:v>1.126053503006398</c:v>
                </c:pt>
                <c:pt idx="351">
                  <c:v>0.814586491288681</c:v>
                </c:pt>
                <c:pt idx="352">
                  <c:v>-1.064926636620772</c:v>
                </c:pt>
                <c:pt idx="353">
                  <c:v>1.082149041353873</c:v>
                </c:pt>
                <c:pt idx="354">
                  <c:v>-2.370223651928144</c:v>
                </c:pt>
                <c:pt idx="355">
                  <c:v>-0.882716478298916</c:v>
                </c:pt>
                <c:pt idx="356">
                  <c:v>-0.228303861071176</c:v>
                </c:pt>
                <c:pt idx="357">
                  <c:v>-1.711442711681073</c:v>
                </c:pt>
                <c:pt idx="358">
                  <c:v>-3.137806688282407</c:v>
                </c:pt>
                <c:pt idx="359">
                  <c:v>-0.832351393646674</c:v>
                </c:pt>
                <c:pt idx="360">
                  <c:v>0.103188068010247</c:v>
                </c:pt>
                <c:pt idx="361">
                  <c:v>-0.146458828984414</c:v>
                </c:pt>
                <c:pt idx="362">
                  <c:v>0.435047460010339</c:v>
                </c:pt>
                <c:pt idx="363">
                  <c:v>1.084533510211667</c:v>
                </c:pt>
                <c:pt idx="364">
                  <c:v>0.366896004787497</c:v>
                </c:pt>
                <c:pt idx="365">
                  <c:v>2.269645160128277</c:v>
                </c:pt>
                <c:pt idx="366">
                  <c:v>-0.0364857113501902</c:v>
                </c:pt>
                <c:pt idx="367">
                  <c:v>-0.743124387044981</c:v>
                </c:pt>
                <c:pt idx="368">
                  <c:v>-0.95954409766993</c:v>
                </c:pt>
                <c:pt idx="369">
                  <c:v>1.834221527910286</c:v>
                </c:pt>
                <c:pt idx="370">
                  <c:v>3.244418727666448</c:v>
                </c:pt>
                <c:pt idx="371">
                  <c:v>1.492598482572496</c:v>
                </c:pt>
                <c:pt idx="372">
                  <c:v>1.305707742429032</c:v>
                </c:pt>
                <c:pt idx="373">
                  <c:v>0.201323303630858</c:v>
                </c:pt>
                <c:pt idx="374">
                  <c:v>0.313202090215462</c:v>
                </c:pt>
                <c:pt idx="375">
                  <c:v>-2.307224697127358</c:v>
                </c:pt>
                <c:pt idx="376">
                  <c:v>-0.502341111453266</c:v>
                </c:pt>
                <c:pt idx="377">
                  <c:v>-1.115939545589535</c:v>
                </c:pt>
                <c:pt idx="378">
                  <c:v>-0.596748415098867</c:v>
                </c:pt>
                <c:pt idx="379">
                  <c:v>0.204514930606192</c:v>
                </c:pt>
                <c:pt idx="380">
                  <c:v>0.402919597546644</c:v>
                </c:pt>
                <c:pt idx="381">
                  <c:v>1.536753407678536</c:v>
                </c:pt>
                <c:pt idx="382">
                  <c:v>3.764208130139948</c:v>
                </c:pt>
                <c:pt idx="383">
                  <c:v>0.40881611906088</c:v>
                </c:pt>
                <c:pt idx="384">
                  <c:v>-0.648688098331543</c:v>
                </c:pt>
                <c:pt idx="385">
                  <c:v>0.278716028066064</c:v>
                </c:pt>
                <c:pt idx="386">
                  <c:v>0.70451788541644</c:v>
                </c:pt>
                <c:pt idx="387">
                  <c:v>1.138019786071024</c:v>
                </c:pt>
                <c:pt idx="388">
                  <c:v>-0.741466986401146</c:v>
                </c:pt>
                <c:pt idx="389">
                  <c:v>-0.124301067806942</c:v>
                </c:pt>
                <c:pt idx="390">
                  <c:v>-2.226275855823677</c:v>
                </c:pt>
                <c:pt idx="391">
                  <c:v>-3.622990401911503</c:v>
                </c:pt>
                <c:pt idx="392">
                  <c:v>-2.17749325507862</c:v>
                </c:pt>
                <c:pt idx="393">
                  <c:v>-1.817108713712043</c:v>
                </c:pt>
                <c:pt idx="394">
                  <c:v>-0.238786859587117</c:v>
                </c:pt>
                <c:pt idx="395">
                  <c:v>0.106128350861344</c:v>
                </c:pt>
                <c:pt idx="396">
                  <c:v>-4.718818247455917</c:v>
                </c:pt>
                <c:pt idx="397">
                  <c:v>-0.386807441386482</c:v>
                </c:pt>
                <c:pt idx="398">
                  <c:v>-0.824854826742508</c:v>
                </c:pt>
                <c:pt idx="399">
                  <c:v>0.163069084208104</c:v>
                </c:pt>
                <c:pt idx="400">
                  <c:v>0.429931714578538</c:v>
                </c:pt>
                <c:pt idx="401">
                  <c:v>1.635588573791124</c:v>
                </c:pt>
                <c:pt idx="402">
                  <c:v>-1.570462931026042</c:v>
                </c:pt>
                <c:pt idx="403">
                  <c:v>-0.866364718715829</c:v>
                </c:pt>
                <c:pt idx="404">
                  <c:v>0.464164356750019</c:v>
                </c:pt>
                <c:pt idx="405">
                  <c:v>1.822138738633924</c:v>
                </c:pt>
                <c:pt idx="406">
                  <c:v>1.539026216554298</c:v>
                </c:pt>
                <c:pt idx="407">
                  <c:v>-1.223941208431933</c:v>
                </c:pt>
                <c:pt idx="408">
                  <c:v>0.251538766995964</c:v>
                </c:pt>
                <c:pt idx="409">
                  <c:v>0.985293501184976</c:v>
                </c:pt>
                <c:pt idx="410">
                  <c:v>-2.2844533894687</c:v>
                </c:pt>
                <c:pt idx="411">
                  <c:v>-0.30875270613963</c:v>
                </c:pt>
                <c:pt idx="412">
                  <c:v>-0.232824895255767</c:v>
                </c:pt>
                <c:pt idx="413">
                  <c:v>0.291479365186691</c:v>
                </c:pt>
                <c:pt idx="414">
                  <c:v>0.202295247976116</c:v>
                </c:pt>
                <c:pt idx="415">
                  <c:v>1.005598357979243</c:v>
                </c:pt>
                <c:pt idx="416">
                  <c:v>-2.12343241619986</c:v>
                </c:pt>
                <c:pt idx="417">
                  <c:v>0.0740005814437757</c:v>
                </c:pt>
                <c:pt idx="418">
                  <c:v>0.0972131159671097</c:v>
                </c:pt>
                <c:pt idx="419">
                  <c:v>0.680700031609695</c:v>
                </c:pt>
                <c:pt idx="420">
                  <c:v>0.451988635451735</c:v>
                </c:pt>
                <c:pt idx="421">
                  <c:v>0.622243516800616</c:v>
                </c:pt>
                <c:pt idx="422">
                  <c:v>-0.434417689551321</c:v>
                </c:pt>
                <c:pt idx="423">
                  <c:v>-1.157686731948633</c:v>
                </c:pt>
                <c:pt idx="424">
                  <c:v>-3.592158002125361</c:v>
                </c:pt>
                <c:pt idx="425">
                  <c:v>-0.76650986978022</c:v>
                </c:pt>
                <c:pt idx="426">
                  <c:v>-2.595487680583862</c:v>
                </c:pt>
                <c:pt idx="427">
                  <c:v>-0.381090167355507</c:v>
                </c:pt>
                <c:pt idx="428">
                  <c:v>-1.780642846408848</c:v>
                </c:pt>
                <c:pt idx="429">
                  <c:v>-0.0477230405090321</c:v>
                </c:pt>
                <c:pt idx="430">
                  <c:v>-0.295167026774602</c:v>
                </c:pt>
                <c:pt idx="431">
                  <c:v>3.39665896996397</c:v>
                </c:pt>
                <c:pt idx="432">
                  <c:v>1.140976071296027</c:v>
                </c:pt>
                <c:pt idx="433">
                  <c:v>0.185702612007269</c:v>
                </c:pt>
                <c:pt idx="434">
                  <c:v>1.883898008571876</c:v>
                </c:pt>
                <c:pt idx="435">
                  <c:v>0.729008870337863</c:v>
                </c:pt>
                <c:pt idx="436">
                  <c:v>-1.800059898871306</c:v>
                </c:pt>
                <c:pt idx="437">
                  <c:v>0.197801168574022</c:v>
                </c:pt>
                <c:pt idx="438">
                  <c:v>-4.773298758638556</c:v>
                </c:pt>
                <c:pt idx="439">
                  <c:v>1.132103536007344</c:v>
                </c:pt>
                <c:pt idx="440">
                  <c:v>0.222177942031678</c:v>
                </c:pt>
                <c:pt idx="441">
                  <c:v>-0.119810567721936</c:v>
                </c:pt>
                <c:pt idx="442">
                  <c:v>-0.591067863370343</c:v>
                </c:pt>
                <c:pt idx="443">
                  <c:v>-0.803227036434927</c:v>
                </c:pt>
                <c:pt idx="444">
                  <c:v>-0.256454257410081</c:v>
                </c:pt>
                <c:pt idx="445">
                  <c:v>0.74416109557041</c:v>
                </c:pt>
                <c:pt idx="446">
                  <c:v>-2.119969265805337</c:v>
                </c:pt>
                <c:pt idx="447">
                  <c:v>1.710493382805017</c:v>
                </c:pt>
                <c:pt idx="448">
                  <c:v>0.337190486410876</c:v>
                </c:pt>
                <c:pt idx="449">
                  <c:v>0.3040061868901</c:v>
                </c:pt>
                <c:pt idx="450">
                  <c:v>-1.06653097154735</c:v>
                </c:pt>
                <c:pt idx="451">
                  <c:v>0.556081380734026</c:v>
                </c:pt>
                <c:pt idx="452">
                  <c:v>-0.240856484240044</c:v>
                </c:pt>
                <c:pt idx="453">
                  <c:v>-3.178593116385907</c:v>
                </c:pt>
                <c:pt idx="454">
                  <c:v>-4.051507862132862</c:v>
                </c:pt>
                <c:pt idx="455">
                  <c:v>0.203746668539049</c:v>
                </c:pt>
                <c:pt idx="456">
                  <c:v>2.659280821410989</c:v>
                </c:pt>
                <c:pt idx="457">
                  <c:v>0.554708285018563</c:v>
                </c:pt>
                <c:pt idx="458">
                  <c:v>-0.671945802315795</c:v>
                </c:pt>
                <c:pt idx="459">
                  <c:v>0.33145086900587</c:v>
                </c:pt>
                <c:pt idx="460">
                  <c:v>0.979598807940279</c:v>
                </c:pt>
                <c:pt idx="461">
                  <c:v>-0.0308759750467118</c:v>
                </c:pt>
                <c:pt idx="462">
                  <c:v>0.459431618637298</c:v>
                </c:pt>
                <c:pt idx="463">
                  <c:v>-2.055853234733517</c:v>
                </c:pt>
                <c:pt idx="464">
                  <c:v>0.286350424641297</c:v>
                </c:pt>
                <c:pt idx="465">
                  <c:v>1.267174136194718</c:v>
                </c:pt>
                <c:pt idx="466">
                  <c:v>-0.865464595299324</c:v>
                </c:pt>
                <c:pt idx="467">
                  <c:v>1.232869555551894</c:v>
                </c:pt>
                <c:pt idx="468">
                  <c:v>-1.028666470490233</c:v>
                </c:pt>
                <c:pt idx="469">
                  <c:v>-2.032288332471399</c:v>
                </c:pt>
                <c:pt idx="470">
                  <c:v>-0.606052106103011</c:v>
                </c:pt>
                <c:pt idx="471">
                  <c:v>-0.510961919277379</c:v>
                </c:pt>
                <c:pt idx="472">
                  <c:v>1.089375807330692</c:v>
                </c:pt>
                <c:pt idx="473">
                  <c:v>-0.290631964397825</c:v>
                </c:pt>
                <c:pt idx="474">
                  <c:v>-0.0020391452735975</c:v>
                </c:pt>
                <c:pt idx="475">
                  <c:v>0.261894385987125</c:v>
                </c:pt>
                <c:pt idx="476">
                  <c:v>-0.296927359021675</c:v>
                </c:pt>
                <c:pt idx="477">
                  <c:v>1.049187549627531</c:v>
                </c:pt>
                <c:pt idx="478">
                  <c:v>-2.105467150958559</c:v>
                </c:pt>
                <c:pt idx="479">
                  <c:v>-2.112700132749363</c:v>
                </c:pt>
                <c:pt idx="480">
                  <c:v>-1.680562008034146</c:v>
                </c:pt>
                <c:pt idx="481">
                  <c:v>-2.697861775028821</c:v>
                </c:pt>
                <c:pt idx="482">
                  <c:v>2.366007313171979</c:v>
                </c:pt>
                <c:pt idx="483">
                  <c:v>-2.54686047293778</c:v>
                </c:pt>
                <c:pt idx="484">
                  <c:v>-2.25492935619674</c:v>
                </c:pt>
                <c:pt idx="485">
                  <c:v>0.181606806489947</c:v>
                </c:pt>
                <c:pt idx="486">
                  <c:v>-0.0880102497338129</c:v>
                </c:pt>
                <c:pt idx="487">
                  <c:v>-0.134011159321483</c:v>
                </c:pt>
                <c:pt idx="488">
                  <c:v>0.697341430315476</c:v>
                </c:pt>
                <c:pt idx="489">
                  <c:v>-1.645636673779343</c:v>
                </c:pt>
                <c:pt idx="490">
                  <c:v>-0.676007471122084</c:v>
                </c:pt>
                <c:pt idx="491">
                  <c:v>-3.682431107115417</c:v>
                </c:pt>
                <c:pt idx="492">
                  <c:v>-1.571008329206395</c:v>
                </c:pt>
                <c:pt idx="493">
                  <c:v>0.703117823682533</c:v>
                </c:pt>
                <c:pt idx="494">
                  <c:v>-2.139329591832557</c:v>
                </c:pt>
                <c:pt idx="495">
                  <c:v>0.613721493702579</c:v>
                </c:pt>
                <c:pt idx="496">
                  <c:v>2.509013647487858</c:v>
                </c:pt>
                <c:pt idx="497">
                  <c:v>1.854149133536547</c:v>
                </c:pt>
                <c:pt idx="498">
                  <c:v>-3.352452961900802</c:v>
                </c:pt>
                <c:pt idx="499">
                  <c:v>-0.940837927531856</c:v>
                </c:pt>
                <c:pt idx="500">
                  <c:v>0.665381183176453</c:v>
                </c:pt>
                <c:pt idx="501">
                  <c:v>-0.62148837674627</c:v>
                </c:pt>
                <c:pt idx="502">
                  <c:v>0.173599322251849</c:v>
                </c:pt>
                <c:pt idx="503">
                  <c:v>-0.0762982057890227</c:v>
                </c:pt>
                <c:pt idx="504">
                  <c:v>0.858531027284025</c:v>
                </c:pt>
                <c:pt idx="505">
                  <c:v>0.491388385408959</c:v>
                </c:pt>
                <c:pt idx="506">
                  <c:v>0.976730220677152</c:v>
                </c:pt>
                <c:pt idx="507">
                  <c:v>1.34451748657003</c:v>
                </c:pt>
                <c:pt idx="508">
                  <c:v>1.397453186907191</c:v>
                </c:pt>
                <c:pt idx="509">
                  <c:v>-3.505890929729959</c:v>
                </c:pt>
                <c:pt idx="510">
                  <c:v>3.539928747106652</c:v>
                </c:pt>
                <c:pt idx="511">
                  <c:v>0.963385834446332</c:v>
                </c:pt>
                <c:pt idx="512">
                  <c:v>-0.26052755022322</c:v>
                </c:pt>
                <c:pt idx="513">
                  <c:v>1.768053271950303</c:v>
                </c:pt>
                <c:pt idx="514">
                  <c:v>-0.356002028981891</c:v>
                </c:pt>
                <c:pt idx="515">
                  <c:v>-1.5126714626114</c:v>
                </c:pt>
                <c:pt idx="516">
                  <c:v>-3.465909829077392</c:v>
                </c:pt>
                <c:pt idx="517">
                  <c:v>0.662038723739795</c:v>
                </c:pt>
                <c:pt idx="518">
                  <c:v>0.0137838154330989</c:v>
                </c:pt>
                <c:pt idx="519">
                  <c:v>-3.520690920202258</c:v>
                </c:pt>
                <c:pt idx="520">
                  <c:v>1.835099912540508</c:v>
                </c:pt>
                <c:pt idx="521">
                  <c:v>-0.14235292341133</c:v>
                </c:pt>
                <c:pt idx="522">
                  <c:v>-0.865464595299324</c:v>
                </c:pt>
                <c:pt idx="523">
                  <c:v>-1.028666470490233</c:v>
                </c:pt>
                <c:pt idx="524">
                  <c:v>-0.994874967822133</c:v>
                </c:pt>
                <c:pt idx="525">
                  <c:v>-0.643065455284725</c:v>
                </c:pt>
                <c:pt idx="526">
                  <c:v>2.943510762345794</c:v>
                </c:pt>
                <c:pt idx="527">
                  <c:v>0.767022828022386</c:v>
                </c:pt>
                <c:pt idx="528">
                  <c:v>-1.762500686273344</c:v>
                </c:pt>
                <c:pt idx="529">
                  <c:v>-0.103278075236732</c:v>
                </c:pt>
                <c:pt idx="530">
                  <c:v>0.884669390480284</c:v>
                </c:pt>
                <c:pt idx="531">
                  <c:v>2.654266031465735</c:v>
                </c:pt>
                <c:pt idx="532">
                  <c:v>0.561379018742835</c:v>
                </c:pt>
                <c:pt idx="533">
                  <c:v>-0.683385705009105</c:v>
                </c:pt>
                <c:pt idx="534">
                  <c:v>-1.95647262445908</c:v>
                </c:pt>
                <c:pt idx="535">
                  <c:v>-0.678508490088246</c:v>
                </c:pt>
                <c:pt idx="536">
                  <c:v>0.671002331787846</c:v>
                </c:pt>
                <c:pt idx="537">
                  <c:v>0.134242102667917</c:v>
                </c:pt>
                <c:pt idx="538">
                  <c:v>0.202513514982559</c:v>
                </c:pt>
                <c:pt idx="539">
                  <c:v>0.0711910478569529</c:v>
                </c:pt>
                <c:pt idx="540">
                  <c:v>0.64815632720835</c:v>
                </c:pt>
                <c:pt idx="541">
                  <c:v>-2.030728434925156</c:v>
                </c:pt>
                <c:pt idx="542">
                  <c:v>-3.050626073069969</c:v>
                </c:pt>
                <c:pt idx="543">
                  <c:v>3.143549586018016</c:v>
                </c:pt>
                <c:pt idx="544">
                  <c:v>-0.231495245986189</c:v>
                </c:pt>
                <c:pt idx="545">
                  <c:v>-0.121389102652971</c:v>
                </c:pt>
                <c:pt idx="546">
                  <c:v>-1.82597060022495</c:v>
                </c:pt>
                <c:pt idx="547">
                  <c:v>0.762500686273343</c:v>
                </c:pt>
                <c:pt idx="548">
                  <c:v>-0.447203835925214</c:v>
                </c:pt>
                <c:pt idx="549">
                  <c:v>-1.57697855648846</c:v>
                </c:pt>
                <c:pt idx="550">
                  <c:v>-0.0983409379995148</c:v>
                </c:pt>
                <c:pt idx="551">
                  <c:v>-0.41990325445066</c:v>
                </c:pt>
              </c:numCache>
            </c:numRef>
          </c:xVal>
          <c:yVal>
            <c:numRef>
              <c:f>Sheet1!$AB$3:$AB$554</c:f>
              <c:numCache>
                <c:formatCode>General</c:formatCode>
                <c:ptCount val="552"/>
                <c:pt idx="0">
                  <c:v>2.617654646098461</c:v>
                </c:pt>
                <c:pt idx="1">
                  <c:v>-0.377282684609978</c:v>
                </c:pt>
                <c:pt idx="2">
                  <c:v>0.479463279070369</c:v>
                </c:pt>
                <c:pt idx="3">
                  <c:v>3.06471036627466</c:v>
                </c:pt>
                <c:pt idx="4">
                  <c:v>-0.153353310095088</c:v>
                </c:pt>
                <c:pt idx="5">
                  <c:v>1.582137881235961</c:v>
                </c:pt>
                <c:pt idx="6">
                  <c:v>-0.916236564810769</c:v>
                </c:pt>
                <c:pt idx="7">
                  <c:v>0.248166083008253</c:v>
                </c:pt>
                <c:pt idx="8">
                  <c:v>0.182483006884969</c:v>
                </c:pt>
                <c:pt idx="9">
                  <c:v>1.790446419084026</c:v>
                </c:pt>
                <c:pt idx="10">
                  <c:v>-2.824045590258637</c:v>
                </c:pt>
                <c:pt idx="11">
                  <c:v>0.541890473700664</c:v>
                </c:pt>
                <c:pt idx="12">
                  <c:v>3.686297312143047</c:v>
                </c:pt>
                <c:pt idx="13">
                  <c:v>3.39152656779439</c:v>
                </c:pt>
                <c:pt idx="14">
                  <c:v>-1.599022349143698</c:v>
                </c:pt>
                <c:pt idx="15">
                  <c:v>3.269171707951854</c:v>
                </c:pt>
                <c:pt idx="16">
                  <c:v>3.987044023326976</c:v>
                </c:pt>
                <c:pt idx="17">
                  <c:v>3.952406923504848</c:v>
                </c:pt>
                <c:pt idx="18">
                  <c:v>1.115392180153624</c:v>
                </c:pt>
                <c:pt idx="19">
                  <c:v>0.36832747037879</c:v>
                </c:pt>
                <c:pt idx="20">
                  <c:v>1.623552685709012</c:v>
                </c:pt>
                <c:pt idx="21">
                  <c:v>0.619216987613424</c:v>
                </c:pt>
                <c:pt idx="22">
                  <c:v>3.051945955217406</c:v>
                </c:pt>
                <c:pt idx="23">
                  <c:v>-2.029225033251403</c:v>
                </c:pt>
                <c:pt idx="24">
                  <c:v>1.53425398971935</c:v>
                </c:pt>
                <c:pt idx="25">
                  <c:v>1.359440660883108</c:v>
                </c:pt>
                <c:pt idx="26">
                  <c:v>-1.66383353623645</c:v>
                </c:pt>
                <c:pt idx="27">
                  <c:v>2.508444500940694</c:v>
                </c:pt>
                <c:pt idx="28">
                  <c:v>1.348351116638075</c:v>
                </c:pt>
                <c:pt idx="29">
                  <c:v>0.562432058974926</c:v>
                </c:pt>
                <c:pt idx="30">
                  <c:v>-3.157848816359983</c:v>
                </c:pt>
                <c:pt idx="31">
                  <c:v>-1.312824196414312</c:v>
                </c:pt>
                <c:pt idx="32">
                  <c:v>0.882809494368387</c:v>
                </c:pt>
                <c:pt idx="33">
                  <c:v>-0.564878363987705</c:v>
                </c:pt>
                <c:pt idx="34">
                  <c:v>1.5052717848185</c:v>
                </c:pt>
                <c:pt idx="35">
                  <c:v>-0.00392616360307507</c:v>
                </c:pt>
                <c:pt idx="36">
                  <c:v>-0.847760831888608</c:v>
                </c:pt>
                <c:pt idx="37">
                  <c:v>1.85453431798935</c:v>
                </c:pt>
                <c:pt idx="38">
                  <c:v>-1.509302325988533</c:v>
                </c:pt>
                <c:pt idx="39">
                  <c:v>0.563843863809519</c:v>
                </c:pt>
                <c:pt idx="40">
                  <c:v>-1.181547123299301</c:v>
                </c:pt>
                <c:pt idx="41">
                  <c:v>1.586341120044664</c:v>
                </c:pt>
                <c:pt idx="42">
                  <c:v>-0.0864502168812936</c:v>
                </c:pt>
                <c:pt idx="43">
                  <c:v>0.845847137992625</c:v>
                </c:pt>
                <c:pt idx="44">
                  <c:v>-2.42235004204006</c:v>
                </c:pt>
                <c:pt idx="45">
                  <c:v>0.00295290103288159</c:v>
                </c:pt>
                <c:pt idx="46">
                  <c:v>3.299776776162362</c:v>
                </c:pt>
                <c:pt idx="47">
                  <c:v>-0.913364335791512</c:v>
                </c:pt>
                <c:pt idx="48">
                  <c:v>0.219170526583578</c:v>
                </c:pt>
                <c:pt idx="49">
                  <c:v>-0.954327002533609</c:v>
                </c:pt>
                <c:pt idx="50">
                  <c:v>-1.061675154703173</c:v>
                </c:pt>
                <c:pt idx="51">
                  <c:v>-0.462906303253276</c:v>
                </c:pt>
                <c:pt idx="52">
                  <c:v>-2.017893768519643</c:v>
                </c:pt>
                <c:pt idx="53">
                  <c:v>0.566204363885746</c:v>
                </c:pt>
                <c:pt idx="54">
                  <c:v>0.476254770585085</c:v>
                </c:pt>
                <c:pt idx="55">
                  <c:v>1.468965051651081</c:v>
                </c:pt>
                <c:pt idx="56">
                  <c:v>1.151219432361727</c:v>
                </c:pt>
                <c:pt idx="57">
                  <c:v>0.845315303872637</c:v>
                </c:pt>
                <c:pt idx="58">
                  <c:v>-2.355149510853673</c:v>
                </c:pt>
                <c:pt idx="59">
                  <c:v>1.057661415173746</c:v>
                </c:pt>
                <c:pt idx="60">
                  <c:v>-1.579934825391114</c:v>
                </c:pt>
                <c:pt idx="61">
                  <c:v>1.472251289397685</c:v>
                </c:pt>
                <c:pt idx="62">
                  <c:v>-2.075726844300461</c:v>
                </c:pt>
                <c:pt idx="63">
                  <c:v>-2.839842891235204</c:v>
                </c:pt>
                <c:pt idx="64">
                  <c:v>-0.610408247324413</c:v>
                </c:pt>
                <c:pt idx="65">
                  <c:v>-2.667962585343591</c:v>
                </c:pt>
                <c:pt idx="66">
                  <c:v>2.799538440734224</c:v>
                </c:pt>
                <c:pt idx="67">
                  <c:v>0.984004347897294</c:v>
                </c:pt>
                <c:pt idx="68">
                  <c:v>1.972892999637488</c:v>
                </c:pt>
                <c:pt idx="69">
                  <c:v>0.226743864750346</c:v>
                </c:pt>
                <c:pt idx="70">
                  <c:v>1.410201536333033</c:v>
                </c:pt>
                <c:pt idx="71">
                  <c:v>3.235528821516918</c:v>
                </c:pt>
                <c:pt idx="72">
                  <c:v>0.561297523746512</c:v>
                </c:pt>
                <c:pt idx="73">
                  <c:v>-5.867464353614475</c:v>
                </c:pt>
                <c:pt idx="74">
                  <c:v>5.497900765499572</c:v>
                </c:pt>
                <c:pt idx="75">
                  <c:v>-0.9955075682565</c:v>
                </c:pt>
                <c:pt idx="76">
                  <c:v>2.66746507188452</c:v>
                </c:pt>
                <c:pt idx="77">
                  <c:v>2.344683911531372</c:v>
                </c:pt>
                <c:pt idx="78">
                  <c:v>1.386610894349253</c:v>
                </c:pt>
                <c:pt idx="79">
                  <c:v>3.303667461060445</c:v>
                </c:pt>
                <c:pt idx="80">
                  <c:v>0.838680715250178</c:v>
                </c:pt>
                <c:pt idx="81">
                  <c:v>-4.342113803530704</c:v>
                </c:pt>
                <c:pt idx="82">
                  <c:v>2.845960869824075</c:v>
                </c:pt>
                <c:pt idx="83">
                  <c:v>2.07378084707594</c:v>
                </c:pt>
                <c:pt idx="84">
                  <c:v>1.834863970488914</c:v>
                </c:pt>
                <c:pt idx="85">
                  <c:v>1.421407674749472</c:v>
                </c:pt>
                <c:pt idx="86">
                  <c:v>3.151909459147303</c:v>
                </c:pt>
                <c:pt idx="87">
                  <c:v>3.50291989892192</c:v>
                </c:pt>
                <c:pt idx="88">
                  <c:v>2.932009419902837</c:v>
                </c:pt>
                <c:pt idx="89">
                  <c:v>0.873939398271754</c:v>
                </c:pt>
                <c:pt idx="90">
                  <c:v>0.889100608756533</c:v>
                </c:pt>
                <c:pt idx="91">
                  <c:v>0.267850825929234</c:v>
                </c:pt>
                <c:pt idx="92">
                  <c:v>0.181731511637303</c:v>
                </c:pt>
                <c:pt idx="93">
                  <c:v>0.573270795164313</c:v>
                </c:pt>
                <c:pt idx="94">
                  <c:v>0.322114576305059</c:v>
                </c:pt>
                <c:pt idx="95">
                  <c:v>1.288224058975032</c:v>
                </c:pt>
                <c:pt idx="96">
                  <c:v>0.182298186592271</c:v>
                </c:pt>
                <c:pt idx="97">
                  <c:v>1.864340285109594</c:v>
                </c:pt>
                <c:pt idx="98">
                  <c:v>2.052815051437137</c:v>
                </c:pt>
                <c:pt idx="99">
                  <c:v>-0.775222458919081</c:v>
                </c:pt>
                <c:pt idx="100">
                  <c:v>1.527902452441771</c:v>
                </c:pt>
                <c:pt idx="101">
                  <c:v>1.804025161403122</c:v>
                </c:pt>
                <c:pt idx="102">
                  <c:v>-2.375999315014607</c:v>
                </c:pt>
                <c:pt idx="103">
                  <c:v>1.090397919537154</c:v>
                </c:pt>
                <c:pt idx="104">
                  <c:v>0.572542509083333</c:v>
                </c:pt>
                <c:pt idx="105">
                  <c:v>0.00739666513209591</c:v>
                </c:pt>
                <c:pt idx="106">
                  <c:v>-1.280378472198132</c:v>
                </c:pt>
                <c:pt idx="107">
                  <c:v>4.361296961240906</c:v>
                </c:pt>
                <c:pt idx="108">
                  <c:v>0.58812846392012</c:v>
                </c:pt>
                <c:pt idx="109">
                  <c:v>0.494034158637334</c:v>
                </c:pt>
                <c:pt idx="110">
                  <c:v>0.819885648550756</c:v>
                </c:pt>
                <c:pt idx="111">
                  <c:v>-0.24488777855861</c:v>
                </c:pt>
                <c:pt idx="112">
                  <c:v>-1.418781637073992</c:v>
                </c:pt>
                <c:pt idx="113">
                  <c:v>4.568215408886084</c:v>
                </c:pt>
                <c:pt idx="114">
                  <c:v>-0.742624816001117</c:v>
                </c:pt>
                <c:pt idx="115">
                  <c:v>-0.271921909531106</c:v>
                </c:pt>
                <c:pt idx="116">
                  <c:v>3.366975801500108</c:v>
                </c:pt>
                <c:pt idx="117">
                  <c:v>1.026103597910324</c:v>
                </c:pt>
                <c:pt idx="118">
                  <c:v>-1.866361769861224</c:v>
                </c:pt>
                <c:pt idx="119">
                  <c:v>2.398016924678266</c:v>
                </c:pt>
                <c:pt idx="120">
                  <c:v>0.128839463058475</c:v>
                </c:pt>
                <c:pt idx="121">
                  <c:v>0.904863006318766</c:v>
                </c:pt>
                <c:pt idx="122">
                  <c:v>1.099617126544364</c:v>
                </c:pt>
                <c:pt idx="123">
                  <c:v>-1.268791243522236</c:v>
                </c:pt>
                <c:pt idx="124">
                  <c:v>-0.312048444433605</c:v>
                </c:pt>
                <c:pt idx="125">
                  <c:v>0.190528059738661</c:v>
                </c:pt>
                <c:pt idx="126">
                  <c:v>-0.725542130812827</c:v>
                </c:pt>
                <c:pt idx="127">
                  <c:v>1.155678945400308</c:v>
                </c:pt>
                <c:pt idx="128">
                  <c:v>0.197737117525292</c:v>
                </c:pt>
                <c:pt idx="129">
                  <c:v>1.22517876149507</c:v>
                </c:pt>
                <c:pt idx="130">
                  <c:v>1.7593352628017</c:v>
                </c:pt>
                <c:pt idx="131">
                  <c:v>4.735160226859365</c:v>
                </c:pt>
                <c:pt idx="132">
                  <c:v>0.0229610164787876</c:v>
                </c:pt>
                <c:pt idx="133">
                  <c:v>0.277795209141316</c:v>
                </c:pt>
                <c:pt idx="134">
                  <c:v>-2.45573173540658</c:v>
                </c:pt>
                <c:pt idx="135">
                  <c:v>1.533403842271569</c:v>
                </c:pt>
                <c:pt idx="136">
                  <c:v>-0.121581553620458</c:v>
                </c:pt>
                <c:pt idx="137">
                  <c:v>1.504067363638012</c:v>
                </c:pt>
                <c:pt idx="138">
                  <c:v>1.125722630738985</c:v>
                </c:pt>
                <c:pt idx="139">
                  <c:v>0.339053190457493</c:v>
                </c:pt>
                <c:pt idx="140">
                  <c:v>-1.361738741276585</c:v>
                </c:pt>
                <c:pt idx="141">
                  <c:v>0.318277620811129</c:v>
                </c:pt>
                <c:pt idx="142">
                  <c:v>-1.183996299963973</c:v>
                </c:pt>
                <c:pt idx="143">
                  <c:v>1.726153341873501</c:v>
                </c:pt>
                <c:pt idx="144">
                  <c:v>-0.78654945451359</c:v>
                </c:pt>
                <c:pt idx="145">
                  <c:v>0.213702386896626</c:v>
                </c:pt>
                <c:pt idx="146">
                  <c:v>4.846926277102765</c:v>
                </c:pt>
                <c:pt idx="147">
                  <c:v>-1.67871038919926</c:v>
                </c:pt>
                <c:pt idx="148">
                  <c:v>1.36129075954457</c:v>
                </c:pt>
                <c:pt idx="149">
                  <c:v>0.684185925206802</c:v>
                </c:pt>
                <c:pt idx="150">
                  <c:v>2.617592656241731</c:v>
                </c:pt>
                <c:pt idx="151">
                  <c:v>0.415980075414697</c:v>
                </c:pt>
                <c:pt idx="152">
                  <c:v>1.02686958476784</c:v>
                </c:pt>
                <c:pt idx="153">
                  <c:v>0.819957579162827</c:v>
                </c:pt>
                <c:pt idx="154">
                  <c:v>-2.249769276550361</c:v>
                </c:pt>
                <c:pt idx="155">
                  <c:v>0.153469381123179</c:v>
                </c:pt>
                <c:pt idx="156">
                  <c:v>5.537212702742913</c:v>
                </c:pt>
                <c:pt idx="157">
                  <c:v>0.782955427901675</c:v>
                </c:pt>
                <c:pt idx="158">
                  <c:v>2.630531467768156</c:v>
                </c:pt>
                <c:pt idx="159">
                  <c:v>3.976430262869927</c:v>
                </c:pt>
                <c:pt idx="160">
                  <c:v>-0.563636377493482</c:v>
                </c:pt>
                <c:pt idx="161">
                  <c:v>0.0545593795259877</c:v>
                </c:pt>
                <c:pt idx="162">
                  <c:v>-0.603380039599572</c:v>
                </c:pt>
                <c:pt idx="163">
                  <c:v>1.990247531599782</c:v>
                </c:pt>
                <c:pt idx="164">
                  <c:v>0.410933692951125</c:v>
                </c:pt>
                <c:pt idx="165">
                  <c:v>1.439470739502838</c:v>
                </c:pt>
                <c:pt idx="166">
                  <c:v>-3.225994346153177</c:v>
                </c:pt>
                <c:pt idx="167">
                  <c:v>-0.646719415348755</c:v>
                </c:pt>
                <c:pt idx="168">
                  <c:v>3.619695940870794</c:v>
                </c:pt>
                <c:pt idx="169">
                  <c:v>0.745725604421232</c:v>
                </c:pt>
                <c:pt idx="170">
                  <c:v>1.241467888559291</c:v>
                </c:pt>
                <c:pt idx="171">
                  <c:v>1.87357889604643</c:v>
                </c:pt>
                <c:pt idx="172">
                  <c:v>-1.184559078155563</c:v>
                </c:pt>
                <c:pt idx="173">
                  <c:v>2.592407838709079</c:v>
                </c:pt>
                <c:pt idx="174">
                  <c:v>0.760045109973105</c:v>
                </c:pt>
                <c:pt idx="175">
                  <c:v>0.317228872509606</c:v>
                </c:pt>
                <c:pt idx="176">
                  <c:v>1.856943718364943</c:v>
                </c:pt>
                <c:pt idx="177">
                  <c:v>-1.185337554675518</c:v>
                </c:pt>
                <c:pt idx="178">
                  <c:v>-0.453514897221003</c:v>
                </c:pt>
                <c:pt idx="179">
                  <c:v>1.716550144923605</c:v>
                </c:pt>
                <c:pt idx="180">
                  <c:v>-0.729310176094207</c:v>
                </c:pt>
                <c:pt idx="181">
                  <c:v>-0.739796325562495</c:v>
                </c:pt>
                <c:pt idx="182">
                  <c:v>0.506803697333524</c:v>
                </c:pt>
                <c:pt idx="183">
                  <c:v>-0.468806364691012</c:v>
                </c:pt>
                <c:pt idx="184">
                  <c:v>-1.759148265427354</c:v>
                </c:pt>
                <c:pt idx="185">
                  <c:v>-0.892978388255171</c:v>
                </c:pt>
                <c:pt idx="186">
                  <c:v>2.81863083363439</c:v>
                </c:pt>
                <c:pt idx="187">
                  <c:v>0.193171863718093</c:v>
                </c:pt>
                <c:pt idx="188">
                  <c:v>-1.667353890112454</c:v>
                </c:pt>
                <c:pt idx="189">
                  <c:v>0.132917479172572</c:v>
                </c:pt>
                <c:pt idx="190">
                  <c:v>-2.378923053281229</c:v>
                </c:pt>
                <c:pt idx="191">
                  <c:v>0.289555044565198</c:v>
                </c:pt>
                <c:pt idx="192">
                  <c:v>0.0414885396047006</c:v>
                </c:pt>
                <c:pt idx="193">
                  <c:v>1.12327732366767</c:v>
                </c:pt>
                <c:pt idx="194">
                  <c:v>-1.404701838172498</c:v>
                </c:pt>
                <c:pt idx="195">
                  <c:v>-2.056989420287767</c:v>
                </c:pt>
                <c:pt idx="196">
                  <c:v>1.794764376452245</c:v>
                </c:pt>
                <c:pt idx="197">
                  <c:v>-0.638146936710789</c:v>
                </c:pt>
                <c:pt idx="198">
                  <c:v>0.70388573500339</c:v>
                </c:pt>
                <c:pt idx="199">
                  <c:v>2.076996129816167</c:v>
                </c:pt>
                <c:pt idx="200">
                  <c:v>3.140002891611647</c:v>
                </c:pt>
                <c:pt idx="201">
                  <c:v>-0.323794271838239</c:v>
                </c:pt>
                <c:pt idx="202">
                  <c:v>-0.646629324099416</c:v>
                </c:pt>
                <c:pt idx="203">
                  <c:v>0.0325925288480872</c:v>
                </c:pt>
                <c:pt idx="204">
                  <c:v>-0.356913188116487</c:v>
                </c:pt>
                <c:pt idx="205">
                  <c:v>2.66746507188452</c:v>
                </c:pt>
                <c:pt idx="206">
                  <c:v>-2.375999315014607</c:v>
                </c:pt>
                <c:pt idx="207">
                  <c:v>-0.551070672802948</c:v>
                </c:pt>
                <c:pt idx="208">
                  <c:v>0.0134323262458594</c:v>
                </c:pt>
                <c:pt idx="209">
                  <c:v>1.761315605572553</c:v>
                </c:pt>
                <c:pt idx="210">
                  <c:v>-0.280405250872927</c:v>
                </c:pt>
                <c:pt idx="211">
                  <c:v>1.040185754844007</c:v>
                </c:pt>
                <c:pt idx="212">
                  <c:v>-0.0199994162359484</c:v>
                </c:pt>
                <c:pt idx="213">
                  <c:v>-0.158983984574591</c:v>
                </c:pt>
                <c:pt idx="214">
                  <c:v>1.568773182755172</c:v>
                </c:pt>
                <c:pt idx="215">
                  <c:v>0.932536163715373</c:v>
                </c:pt>
                <c:pt idx="216">
                  <c:v>1.125722630738985</c:v>
                </c:pt>
                <c:pt idx="217">
                  <c:v>0.680765468319943</c:v>
                </c:pt>
                <c:pt idx="218">
                  <c:v>0.762101659501741</c:v>
                </c:pt>
                <c:pt idx="219">
                  <c:v>-1.144876706998437</c:v>
                </c:pt>
                <c:pt idx="220">
                  <c:v>-1.100544916535243</c:v>
                </c:pt>
                <c:pt idx="221">
                  <c:v>-0.0927716384431899</c:v>
                </c:pt>
                <c:pt idx="222">
                  <c:v>0.786475001194534</c:v>
                </c:pt>
                <c:pt idx="223">
                  <c:v>-2.983338231622027</c:v>
                </c:pt>
                <c:pt idx="224">
                  <c:v>-3.050733507882948</c:v>
                </c:pt>
                <c:pt idx="225">
                  <c:v>2.785622646826453</c:v>
                </c:pt>
                <c:pt idx="226">
                  <c:v>-1.001990156094538</c:v>
                </c:pt>
                <c:pt idx="227">
                  <c:v>-0.566384317990614</c:v>
                </c:pt>
                <c:pt idx="228">
                  <c:v>0.123547885853244</c:v>
                </c:pt>
                <c:pt idx="229">
                  <c:v>1.282603314302412</c:v>
                </c:pt>
                <c:pt idx="230">
                  <c:v>0.0078852660220069</c:v>
                </c:pt>
                <c:pt idx="231">
                  <c:v>0.677279464088447</c:v>
                </c:pt>
                <c:pt idx="232">
                  <c:v>-2.155908419492826</c:v>
                </c:pt>
                <c:pt idx="233">
                  <c:v>1.405191835416724</c:v>
                </c:pt>
                <c:pt idx="234">
                  <c:v>0.365340120397543</c:v>
                </c:pt>
                <c:pt idx="235">
                  <c:v>-0.263306125174558</c:v>
                </c:pt>
                <c:pt idx="236">
                  <c:v>-0.104866805758108</c:v>
                </c:pt>
                <c:pt idx="237">
                  <c:v>0.313433936686848</c:v>
                </c:pt>
                <c:pt idx="238">
                  <c:v>-0.455856289527339</c:v>
                </c:pt>
                <c:pt idx="239">
                  <c:v>2.64617491069259</c:v>
                </c:pt>
                <c:pt idx="240">
                  <c:v>0.308565938715348</c:v>
                </c:pt>
                <c:pt idx="241">
                  <c:v>1.836773875353493</c:v>
                </c:pt>
                <c:pt idx="242">
                  <c:v>-0.199556489201819</c:v>
                </c:pt>
                <c:pt idx="243">
                  <c:v>-2.329679426191959</c:v>
                </c:pt>
                <c:pt idx="244">
                  <c:v>-0.278658882956633</c:v>
                </c:pt>
                <c:pt idx="245">
                  <c:v>2.165587772163358</c:v>
                </c:pt>
                <c:pt idx="246">
                  <c:v>-3.935964383798459</c:v>
                </c:pt>
                <c:pt idx="247">
                  <c:v>0.694630133327331</c:v>
                </c:pt>
                <c:pt idx="248">
                  <c:v>0.135203531908128</c:v>
                </c:pt>
                <c:pt idx="249">
                  <c:v>0.727127451474832</c:v>
                </c:pt>
                <c:pt idx="250">
                  <c:v>-0.751531622570927</c:v>
                </c:pt>
                <c:pt idx="251">
                  <c:v>1.389948376915181</c:v>
                </c:pt>
                <c:pt idx="252">
                  <c:v>-0.421901843537804</c:v>
                </c:pt>
                <c:pt idx="253">
                  <c:v>-0.415304229223471</c:v>
                </c:pt>
                <c:pt idx="254">
                  <c:v>0.317579385664554</c:v>
                </c:pt>
                <c:pt idx="255">
                  <c:v>0.154804427135329</c:v>
                </c:pt>
                <c:pt idx="256">
                  <c:v>-3.0593030180375</c:v>
                </c:pt>
                <c:pt idx="257">
                  <c:v>-2.298943051006974</c:v>
                </c:pt>
                <c:pt idx="258">
                  <c:v>-1.450895607294282</c:v>
                </c:pt>
                <c:pt idx="259">
                  <c:v>1.391380237340546</c:v>
                </c:pt>
                <c:pt idx="260">
                  <c:v>-2.646437862829111</c:v>
                </c:pt>
                <c:pt idx="261">
                  <c:v>-0.0598118170496714</c:v>
                </c:pt>
                <c:pt idx="262">
                  <c:v>-1.017449341588064</c:v>
                </c:pt>
                <c:pt idx="263">
                  <c:v>-0.776216495168557</c:v>
                </c:pt>
                <c:pt idx="264">
                  <c:v>0.952288822472001</c:v>
                </c:pt>
                <c:pt idx="265">
                  <c:v>1.253839275004329</c:v>
                </c:pt>
                <c:pt idx="266">
                  <c:v>-3.39478864030741</c:v>
                </c:pt>
                <c:pt idx="267">
                  <c:v>-2.716003934240877</c:v>
                </c:pt>
                <c:pt idx="268">
                  <c:v>0.164734915544684</c:v>
                </c:pt>
                <c:pt idx="269">
                  <c:v>0.577753852329963</c:v>
                </c:pt>
                <c:pt idx="270">
                  <c:v>0.532243207556058</c:v>
                </c:pt>
                <c:pt idx="271">
                  <c:v>1.785599831674498</c:v>
                </c:pt>
                <c:pt idx="272">
                  <c:v>0.140246926603036</c:v>
                </c:pt>
                <c:pt idx="273">
                  <c:v>1.389278274274086</c:v>
                </c:pt>
                <c:pt idx="274">
                  <c:v>0.296714383551566</c:v>
                </c:pt>
                <c:pt idx="275">
                  <c:v>1.314664937052503</c:v>
                </c:pt>
                <c:pt idx="276">
                  <c:v>1.536880458151681</c:v>
                </c:pt>
                <c:pt idx="277">
                  <c:v>1.260108950685772</c:v>
                </c:pt>
                <c:pt idx="278">
                  <c:v>-0.742402692869186</c:v>
                </c:pt>
                <c:pt idx="279">
                  <c:v>1.627048451049403</c:v>
                </c:pt>
                <c:pt idx="280">
                  <c:v>0.74647939737126</c:v>
                </c:pt>
                <c:pt idx="281">
                  <c:v>-0.499780068629566</c:v>
                </c:pt>
                <c:pt idx="282">
                  <c:v>-1.303710752360056</c:v>
                </c:pt>
                <c:pt idx="283">
                  <c:v>0.00215585771072824</c:v>
                </c:pt>
                <c:pt idx="284">
                  <c:v>0.835500972613503</c:v>
                </c:pt>
                <c:pt idx="285">
                  <c:v>0.283697997681771</c:v>
                </c:pt>
                <c:pt idx="286">
                  <c:v>0.15911385405237</c:v>
                </c:pt>
                <c:pt idx="287">
                  <c:v>0.943227953265638</c:v>
                </c:pt>
                <c:pt idx="288">
                  <c:v>-0.494026972187984</c:v>
                </c:pt>
                <c:pt idx="289">
                  <c:v>1.01508961748812</c:v>
                </c:pt>
                <c:pt idx="290">
                  <c:v>0.638281471238039</c:v>
                </c:pt>
                <c:pt idx="291">
                  <c:v>0.607539498179595</c:v>
                </c:pt>
                <c:pt idx="292">
                  <c:v>-1.187011293904178</c:v>
                </c:pt>
                <c:pt idx="293">
                  <c:v>-0.755172562731754</c:v>
                </c:pt>
                <c:pt idx="294">
                  <c:v>0.648841621892163</c:v>
                </c:pt>
                <c:pt idx="295">
                  <c:v>-2.516616047181284</c:v>
                </c:pt>
                <c:pt idx="296">
                  <c:v>0.484497698927378</c:v>
                </c:pt>
                <c:pt idx="297">
                  <c:v>-1.346008004272362</c:v>
                </c:pt>
                <c:pt idx="298">
                  <c:v>0.146380311874</c:v>
                </c:pt>
                <c:pt idx="299">
                  <c:v>-1.091570084199115</c:v>
                </c:pt>
                <c:pt idx="300">
                  <c:v>0.25377409070497</c:v>
                </c:pt>
                <c:pt idx="301">
                  <c:v>3.219614679700608</c:v>
                </c:pt>
                <c:pt idx="302">
                  <c:v>-2.205643349608045</c:v>
                </c:pt>
                <c:pt idx="303">
                  <c:v>-1.758298609084117</c:v>
                </c:pt>
                <c:pt idx="304">
                  <c:v>-1.796895335807704</c:v>
                </c:pt>
                <c:pt idx="305">
                  <c:v>3.378358886440362</c:v>
                </c:pt>
                <c:pt idx="306">
                  <c:v>-2.107341476472804</c:v>
                </c:pt>
                <c:pt idx="307">
                  <c:v>0.0515987947046658</c:v>
                </c:pt>
                <c:pt idx="308">
                  <c:v>-0.628845636846689</c:v>
                </c:pt>
                <c:pt idx="309">
                  <c:v>1.043863712361728</c:v>
                </c:pt>
                <c:pt idx="310">
                  <c:v>0.888625892706132</c:v>
                </c:pt>
                <c:pt idx="311">
                  <c:v>1.215497525898985</c:v>
                </c:pt>
                <c:pt idx="312">
                  <c:v>-0.505708634959013</c:v>
                </c:pt>
                <c:pt idx="313">
                  <c:v>-2.797286835472901</c:v>
                </c:pt>
                <c:pt idx="314">
                  <c:v>-4.27786913061313</c:v>
                </c:pt>
                <c:pt idx="315">
                  <c:v>1.53514384737285</c:v>
                </c:pt>
                <c:pt idx="316">
                  <c:v>-0.830496596924735</c:v>
                </c:pt>
                <c:pt idx="317">
                  <c:v>-0.622379846582404</c:v>
                </c:pt>
                <c:pt idx="318">
                  <c:v>-0.643917654491214</c:v>
                </c:pt>
                <c:pt idx="319">
                  <c:v>0.257418944074099</c:v>
                </c:pt>
                <c:pt idx="320">
                  <c:v>0.215421548664143</c:v>
                </c:pt>
                <c:pt idx="321">
                  <c:v>0.468726941108221</c:v>
                </c:pt>
                <c:pt idx="322">
                  <c:v>1.100798501623826</c:v>
                </c:pt>
                <c:pt idx="323">
                  <c:v>0.36687796533995</c:v>
                </c:pt>
                <c:pt idx="324">
                  <c:v>1.205833356464137</c:v>
                </c:pt>
                <c:pt idx="325">
                  <c:v>-1.530414009776183</c:v>
                </c:pt>
                <c:pt idx="326">
                  <c:v>0.747077491939613</c:v>
                </c:pt>
                <c:pt idx="327">
                  <c:v>-0.145350181409024</c:v>
                </c:pt>
                <c:pt idx="328">
                  <c:v>-1.012068873875482</c:v>
                </c:pt>
                <c:pt idx="329">
                  <c:v>-0.588734996769172</c:v>
                </c:pt>
                <c:pt idx="330">
                  <c:v>-0.369868542713753</c:v>
                </c:pt>
                <c:pt idx="331">
                  <c:v>-3.648938723943582</c:v>
                </c:pt>
                <c:pt idx="332">
                  <c:v>0.488623342905495</c:v>
                </c:pt>
                <c:pt idx="333">
                  <c:v>0.823426004670154</c:v>
                </c:pt>
                <c:pt idx="334">
                  <c:v>-0.672070301752673</c:v>
                </c:pt>
                <c:pt idx="335">
                  <c:v>-0.658182585213436</c:v>
                </c:pt>
                <c:pt idx="336">
                  <c:v>1.858049613484897</c:v>
                </c:pt>
                <c:pt idx="337">
                  <c:v>-2.080587915440188</c:v>
                </c:pt>
                <c:pt idx="338">
                  <c:v>3.552622977906333</c:v>
                </c:pt>
                <c:pt idx="339">
                  <c:v>1.5102670239588</c:v>
                </c:pt>
                <c:pt idx="340">
                  <c:v>0.443319516007684</c:v>
                </c:pt>
                <c:pt idx="341">
                  <c:v>-1.407630814042892</c:v>
                </c:pt>
                <c:pt idx="342">
                  <c:v>-0.427745140933901</c:v>
                </c:pt>
                <c:pt idx="343">
                  <c:v>-0.854896416612927</c:v>
                </c:pt>
                <c:pt idx="344">
                  <c:v>-2.865392537251714</c:v>
                </c:pt>
                <c:pt idx="345">
                  <c:v>-1.40911304159188</c:v>
                </c:pt>
                <c:pt idx="346">
                  <c:v>0.733475591373287</c:v>
                </c:pt>
                <c:pt idx="347">
                  <c:v>0.971038630683123</c:v>
                </c:pt>
                <c:pt idx="348">
                  <c:v>-0.934035560789362</c:v>
                </c:pt>
                <c:pt idx="349">
                  <c:v>0.946773441901746</c:v>
                </c:pt>
                <c:pt idx="350">
                  <c:v>2.109586502322537</c:v>
                </c:pt>
                <c:pt idx="351">
                  <c:v>0.860968336141934</c:v>
                </c:pt>
                <c:pt idx="352">
                  <c:v>-1.116272285511804</c:v>
                </c:pt>
                <c:pt idx="353">
                  <c:v>1.179339071893588</c:v>
                </c:pt>
                <c:pt idx="354">
                  <c:v>-2.979471672946444</c:v>
                </c:pt>
                <c:pt idx="355">
                  <c:v>-0.30338801550406</c:v>
                </c:pt>
                <c:pt idx="356">
                  <c:v>0.651204053527233</c:v>
                </c:pt>
                <c:pt idx="357">
                  <c:v>-1.233605201244738</c:v>
                </c:pt>
                <c:pt idx="358">
                  <c:v>-3.027841182060484</c:v>
                </c:pt>
                <c:pt idx="359">
                  <c:v>-1.754080728495537</c:v>
                </c:pt>
                <c:pt idx="360">
                  <c:v>0.712003445988254</c:v>
                </c:pt>
                <c:pt idx="361">
                  <c:v>-0.316025619152872</c:v>
                </c:pt>
                <c:pt idx="362">
                  <c:v>0.518656204638458</c:v>
                </c:pt>
                <c:pt idx="363">
                  <c:v>0.971460124928682</c:v>
                </c:pt>
                <c:pt idx="364">
                  <c:v>0.462984745929517</c:v>
                </c:pt>
                <c:pt idx="365">
                  <c:v>1.970845812183563</c:v>
                </c:pt>
                <c:pt idx="366">
                  <c:v>-0.350585633919043</c:v>
                </c:pt>
                <c:pt idx="367">
                  <c:v>0.256330885465631</c:v>
                </c:pt>
                <c:pt idx="368">
                  <c:v>-0.644255976075734</c:v>
                </c:pt>
                <c:pt idx="369">
                  <c:v>1.747959472067722</c:v>
                </c:pt>
                <c:pt idx="370">
                  <c:v>5.565653633207177</c:v>
                </c:pt>
                <c:pt idx="371">
                  <c:v>0.901393466070948</c:v>
                </c:pt>
                <c:pt idx="372">
                  <c:v>1.241467888559291</c:v>
                </c:pt>
                <c:pt idx="373">
                  <c:v>-0.036453593289065</c:v>
                </c:pt>
                <c:pt idx="374">
                  <c:v>0.801038345138038</c:v>
                </c:pt>
                <c:pt idx="375">
                  <c:v>-2.280357769221991</c:v>
                </c:pt>
                <c:pt idx="376">
                  <c:v>-0.542168638819763</c:v>
                </c:pt>
                <c:pt idx="377">
                  <c:v>-1.255561468988627</c:v>
                </c:pt>
                <c:pt idx="378">
                  <c:v>-0.941973852090926</c:v>
                </c:pt>
                <c:pt idx="379">
                  <c:v>0.512785216115838</c:v>
                </c:pt>
                <c:pt idx="380">
                  <c:v>0.780159176744058</c:v>
                </c:pt>
                <c:pt idx="381">
                  <c:v>2.580597472126922</c:v>
                </c:pt>
                <c:pt idx="382">
                  <c:v>3.71371555617678</c:v>
                </c:pt>
                <c:pt idx="383">
                  <c:v>0.490318343391869</c:v>
                </c:pt>
                <c:pt idx="384">
                  <c:v>-0.844105977629394</c:v>
                </c:pt>
                <c:pt idx="385">
                  <c:v>0.577240216353533</c:v>
                </c:pt>
                <c:pt idx="386">
                  <c:v>0.628694714402026</c:v>
                </c:pt>
                <c:pt idx="387">
                  <c:v>0.904146777271415</c:v>
                </c:pt>
                <c:pt idx="388">
                  <c:v>-1.124492758872118</c:v>
                </c:pt>
                <c:pt idx="389">
                  <c:v>0.345064279120222</c:v>
                </c:pt>
                <c:pt idx="390">
                  <c:v>-2.214284386336616</c:v>
                </c:pt>
                <c:pt idx="391">
                  <c:v>-3.894056169191796</c:v>
                </c:pt>
                <c:pt idx="392">
                  <c:v>-2.200770478048173</c:v>
                </c:pt>
                <c:pt idx="393">
                  <c:v>-1.621984973481227</c:v>
                </c:pt>
                <c:pt idx="394">
                  <c:v>0.160810996562927</c:v>
                </c:pt>
                <c:pt idx="395">
                  <c:v>-0.0711878219700327</c:v>
                </c:pt>
                <c:pt idx="396">
                  <c:v>-4.032599581622267</c:v>
                </c:pt>
                <c:pt idx="397">
                  <c:v>-0.472183034073814</c:v>
                </c:pt>
                <c:pt idx="398">
                  <c:v>-0.62620876921329</c:v>
                </c:pt>
                <c:pt idx="399">
                  <c:v>-0.165909435431607</c:v>
                </c:pt>
                <c:pt idx="400">
                  <c:v>0.270421820047693</c:v>
                </c:pt>
                <c:pt idx="401">
                  <c:v>2.400739068185623</c:v>
                </c:pt>
                <c:pt idx="402">
                  <c:v>-1.167167780622655</c:v>
                </c:pt>
                <c:pt idx="403">
                  <c:v>-1.156267450040472</c:v>
                </c:pt>
                <c:pt idx="404">
                  <c:v>0.77596270752503</c:v>
                </c:pt>
                <c:pt idx="405">
                  <c:v>1.884426249687475</c:v>
                </c:pt>
                <c:pt idx="406">
                  <c:v>2.027296256262443</c:v>
                </c:pt>
                <c:pt idx="407">
                  <c:v>-0.837055753292679</c:v>
                </c:pt>
                <c:pt idx="408">
                  <c:v>0.257981147138191</c:v>
                </c:pt>
                <c:pt idx="409">
                  <c:v>1.07336213915192</c:v>
                </c:pt>
                <c:pt idx="410">
                  <c:v>-3.339121034102409</c:v>
                </c:pt>
                <c:pt idx="411">
                  <c:v>-0.413511659025012</c:v>
                </c:pt>
                <c:pt idx="412">
                  <c:v>-0.43765753391902</c:v>
                </c:pt>
                <c:pt idx="413">
                  <c:v>0.577849758708358</c:v>
                </c:pt>
                <c:pt idx="414">
                  <c:v>-0.00030085272703595</c:v>
                </c:pt>
                <c:pt idx="415">
                  <c:v>0.966909091036318</c:v>
                </c:pt>
                <c:pt idx="416">
                  <c:v>-1.98971016738746</c:v>
                </c:pt>
                <c:pt idx="417">
                  <c:v>-0.420174428948052</c:v>
                </c:pt>
                <c:pt idx="418">
                  <c:v>0.234155329521127</c:v>
                </c:pt>
                <c:pt idx="419">
                  <c:v>1.631100286448246</c:v>
                </c:pt>
                <c:pt idx="420">
                  <c:v>0.952995677853793</c:v>
                </c:pt>
                <c:pt idx="421">
                  <c:v>0.875799933874408</c:v>
                </c:pt>
                <c:pt idx="422">
                  <c:v>-0.649290846776259</c:v>
                </c:pt>
                <c:pt idx="423">
                  <c:v>-0.997713665306393</c:v>
                </c:pt>
                <c:pt idx="424">
                  <c:v>-3.513460062672794</c:v>
                </c:pt>
                <c:pt idx="425">
                  <c:v>-1.129735397398089</c:v>
                </c:pt>
                <c:pt idx="426">
                  <c:v>-2.452187408267674</c:v>
                </c:pt>
                <c:pt idx="427">
                  <c:v>0.635908284390821</c:v>
                </c:pt>
                <c:pt idx="428">
                  <c:v>-2.574902641033247</c:v>
                </c:pt>
                <c:pt idx="429">
                  <c:v>0.0108562832166904</c:v>
                </c:pt>
                <c:pt idx="430">
                  <c:v>-0.2647883039363</c:v>
                </c:pt>
                <c:pt idx="431">
                  <c:v>3.254718926991453</c:v>
                </c:pt>
                <c:pt idx="432">
                  <c:v>1.325794875459139</c:v>
                </c:pt>
                <c:pt idx="433">
                  <c:v>0.576064676032371</c:v>
                </c:pt>
                <c:pt idx="434">
                  <c:v>1.877582049481924</c:v>
                </c:pt>
                <c:pt idx="435">
                  <c:v>1.082073947632892</c:v>
                </c:pt>
                <c:pt idx="436">
                  <c:v>-2.038677324168314</c:v>
                </c:pt>
                <c:pt idx="437">
                  <c:v>0.168537775829372</c:v>
                </c:pt>
                <c:pt idx="438">
                  <c:v>-5.638273194426273</c:v>
                </c:pt>
                <c:pt idx="439">
                  <c:v>0.901560673951942</c:v>
                </c:pt>
                <c:pt idx="440">
                  <c:v>-0.71655416175254</c:v>
                </c:pt>
                <c:pt idx="441">
                  <c:v>0.439182489117173</c:v>
                </c:pt>
                <c:pt idx="442">
                  <c:v>-0.101163472825671</c:v>
                </c:pt>
                <c:pt idx="443">
                  <c:v>-2.491124489544979</c:v>
                </c:pt>
                <c:pt idx="444">
                  <c:v>-0.29302267587049</c:v>
                </c:pt>
                <c:pt idx="445">
                  <c:v>1.008400286252868</c:v>
                </c:pt>
                <c:pt idx="446">
                  <c:v>-1.825618690255034</c:v>
                </c:pt>
                <c:pt idx="447">
                  <c:v>2.104372688333647</c:v>
                </c:pt>
                <c:pt idx="448">
                  <c:v>0.51348529010825</c:v>
                </c:pt>
                <c:pt idx="449">
                  <c:v>0.130305567777476</c:v>
                </c:pt>
                <c:pt idx="450">
                  <c:v>-0.585008874250613</c:v>
                </c:pt>
                <c:pt idx="451">
                  <c:v>0.727396138323518</c:v>
                </c:pt>
                <c:pt idx="452">
                  <c:v>0.144838120366816</c:v>
                </c:pt>
                <c:pt idx="453">
                  <c:v>-2.478787699524549</c:v>
                </c:pt>
                <c:pt idx="454">
                  <c:v>-3.900249347921284</c:v>
                </c:pt>
                <c:pt idx="455">
                  <c:v>0.645366049879121</c:v>
                </c:pt>
                <c:pt idx="456">
                  <c:v>2.356063449142216</c:v>
                </c:pt>
                <c:pt idx="457">
                  <c:v>0.343698908725503</c:v>
                </c:pt>
                <c:pt idx="458">
                  <c:v>-0.830200731137965</c:v>
                </c:pt>
                <c:pt idx="459">
                  <c:v>0.845496852911739</c:v>
                </c:pt>
                <c:pt idx="460">
                  <c:v>0.706324531414714</c:v>
                </c:pt>
                <c:pt idx="461">
                  <c:v>0.364447617198073</c:v>
                </c:pt>
                <c:pt idx="462">
                  <c:v>-0.704581796172419</c:v>
                </c:pt>
                <c:pt idx="463">
                  <c:v>-1.809429322866942</c:v>
                </c:pt>
                <c:pt idx="464">
                  <c:v>0.452553351003192</c:v>
                </c:pt>
                <c:pt idx="465">
                  <c:v>1.16931284405297</c:v>
                </c:pt>
                <c:pt idx="466">
                  <c:v>-0.984012861944771</c:v>
                </c:pt>
                <c:pt idx="467">
                  <c:v>0.819540205755618</c:v>
                </c:pt>
                <c:pt idx="468">
                  <c:v>-0.986289822614953</c:v>
                </c:pt>
                <c:pt idx="469">
                  <c:v>-1.961791479942518</c:v>
                </c:pt>
                <c:pt idx="470">
                  <c:v>-0.49763336119874</c:v>
                </c:pt>
                <c:pt idx="471">
                  <c:v>0.0684171322995412</c:v>
                </c:pt>
                <c:pt idx="472">
                  <c:v>0.736654941957326</c:v>
                </c:pt>
                <c:pt idx="473">
                  <c:v>-0.165992461091645</c:v>
                </c:pt>
                <c:pt idx="474">
                  <c:v>0.913751140075207</c:v>
                </c:pt>
                <c:pt idx="475">
                  <c:v>0.00130754506854458</c:v>
                </c:pt>
                <c:pt idx="476">
                  <c:v>-0.34432018503557</c:v>
                </c:pt>
                <c:pt idx="477">
                  <c:v>1.165757129654856</c:v>
                </c:pt>
                <c:pt idx="478">
                  <c:v>-2.317091258599836</c:v>
                </c:pt>
                <c:pt idx="479">
                  <c:v>-0.995500506811229</c:v>
                </c:pt>
                <c:pt idx="480">
                  <c:v>-1.209164368362304</c:v>
                </c:pt>
                <c:pt idx="481">
                  <c:v>-2.396808353672422</c:v>
                </c:pt>
                <c:pt idx="482">
                  <c:v>2.10613670566571</c:v>
                </c:pt>
                <c:pt idx="483">
                  <c:v>-2.55870223193051</c:v>
                </c:pt>
                <c:pt idx="484">
                  <c:v>-1.652903463246326</c:v>
                </c:pt>
                <c:pt idx="485">
                  <c:v>0.428935640009285</c:v>
                </c:pt>
                <c:pt idx="486">
                  <c:v>-0.36116453804092</c:v>
                </c:pt>
                <c:pt idx="487">
                  <c:v>-0.10846595123417</c:v>
                </c:pt>
                <c:pt idx="488">
                  <c:v>0.86497919554784</c:v>
                </c:pt>
                <c:pt idx="489">
                  <c:v>-1.590438323270477</c:v>
                </c:pt>
                <c:pt idx="490">
                  <c:v>-0.364820477390375</c:v>
                </c:pt>
                <c:pt idx="491">
                  <c:v>-3.564549473770819</c:v>
                </c:pt>
                <c:pt idx="492">
                  <c:v>-1.668628819426293</c:v>
                </c:pt>
                <c:pt idx="493">
                  <c:v>0.760045109973105</c:v>
                </c:pt>
                <c:pt idx="494">
                  <c:v>-1.833574952820464</c:v>
                </c:pt>
                <c:pt idx="495">
                  <c:v>0.97255994534109</c:v>
                </c:pt>
                <c:pt idx="496">
                  <c:v>2.631667821974528</c:v>
                </c:pt>
                <c:pt idx="497">
                  <c:v>2.373351472870167</c:v>
                </c:pt>
                <c:pt idx="498">
                  <c:v>-3.956790874024972</c:v>
                </c:pt>
                <c:pt idx="499">
                  <c:v>-0.402316921493815</c:v>
                </c:pt>
                <c:pt idx="500">
                  <c:v>1.00059682262072</c:v>
                </c:pt>
                <c:pt idx="501">
                  <c:v>-0.0177337104420375</c:v>
                </c:pt>
                <c:pt idx="502">
                  <c:v>0.244631192060288</c:v>
                </c:pt>
                <c:pt idx="503">
                  <c:v>-0.299595533887982</c:v>
                </c:pt>
                <c:pt idx="504">
                  <c:v>0.481414469463273</c:v>
                </c:pt>
                <c:pt idx="505">
                  <c:v>-0.10723193386251</c:v>
                </c:pt>
                <c:pt idx="506">
                  <c:v>1.730183770705092</c:v>
                </c:pt>
                <c:pt idx="507">
                  <c:v>0.658796106373839</c:v>
                </c:pt>
                <c:pt idx="508">
                  <c:v>1.74709381657685</c:v>
                </c:pt>
                <c:pt idx="509">
                  <c:v>-4.193375654684021</c:v>
                </c:pt>
                <c:pt idx="510">
                  <c:v>3.714802163684439</c:v>
                </c:pt>
                <c:pt idx="511">
                  <c:v>1.530001767752355</c:v>
                </c:pt>
                <c:pt idx="512">
                  <c:v>0.442485425910459</c:v>
                </c:pt>
                <c:pt idx="513">
                  <c:v>1.361257636002793</c:v>
                </c:pt>
                <c:pt idx="514">
                  <c:v>-0.581908070609418</c:v>
                </c:pt>
                <c:pt idx="515">
                  <c:v>-1.361872610174322</c:v>
                </c:pt>
                <c:pt idx="516">
                  <c:v>-2.967842737856141</c:v>
                </c:pt>
                <c:pt idx="517">
                  <c:v>1.043480922243958</c:v>
                </c:pt>
                <c:pt idx="518">
                  <c:v>-0.0281719936302994</c:v>
                </c:pt>
                <c:pt idx="519">
                  <c:v>-3.560336761707711</c:v>
                </c:pt>
                <c:pt idx="520">
                  <c:v>2.433045715775328</c:v>
                </c:pt>
                <c:pt idx="521">
                  <c:v>-0.638146936710789</c:v>
                </c:pt>
                <c:pt idx="522">
                  <c:v>-0.984012861944771</c:v>
                </c:pt>
                <c:pt idx="523">
                  <c:v>-0.986289822614953</c:v>
                </c:pt>
                <c:pt idx="524">
                  <c:v>-0.309171249079769</c:v>
                </c:pt>
                <c:pt idx="525">
                  <c:v>-0.229227612726392</c:v>
                </c:pt>
                <c:pt idx="526">
                  <c:v>3.414158223478462</c:v>
                </c:pt>
                <c:pt idx="527">
                  <c:v>0.610335779867866</c:v>
                </c:pt>
                <c:pt idx="528">
                  <c:v>-1.296243333705263</c:v>
                </c:pt>
                <c:pt idx="529">
                  <c:v>-0.47283131727398</c:v>
                </c:pt>
                <c:pt idx="530">
                  <c:v>0.580711839652932</c:v>
                </c:pt>
                <c:pt idx="531">
                  <c:v>2.645624892924493</c:v>
                </c:pt>
                <c:pt idx="532">
                  <c:v>0.374724759588353</c:v>
                </c:pt>
                <c:pt idx="533">
                  <c:v>-0.167405606135629</c:v>
                </c:pt>
                <c:pt idx="534">
                  <c:v>-1.945499358861304</c:v>
                </c:pt>
                <c:pt idx="535">
                  <c:v>-1.137636413958595</c:v>
                </c:pt>
                <c:pt idx="536">
                  <c:v>0.567021534882126</c:v>
                </c:pt>
                <c:pt idx="537">
                  <c:v>0.744366589781793</c:v>
                </c:pt>
                <c:pt idx="538">
                  <c:v>-0.646629324099416</c:v>
                </c:pt>
                <c:pt idx="539">
                  <c:v>-0.140436120521254</c:v>
                </c:pt>
                <c:pt idx="540">
                  <c:v>0.468824208746566</c:v>
                </c:pt>
                <c:pt idx="541">
                  <c:v>-2.3241952674616</c:v>
                </c:pt>
                <c:pt idx="542">
                  <c:v>-2.812178442791507</c:v>
                </c:pt>
                <c:pt idx="543">
                  <c:v>2.736311004813494</c:v>
                </c:pt>
                <c:pt idx="544">
                  <c:v>-0.13019582532345</c:v>
                </c:pt>
                <c:pt idx="545">
                  <c:v>0.344416939406783</c:v>
                </c:pt>
                <c:pt idx="546">
                  <c:v>-1.540559426865876</c:v>
                </c:pt>
                <c:pt idx="547">
                  <c:v>0.259042052184035</c:v>
                </c:pt>
                <c:pt idx="548">
                  <c:v>-0.589392776304047</c:v>
                </c:pt>
                <c:pt idx="549">
                  <c:v>-2.318542656686175</c:v>
                </c:pt>
                <c:pt idx="550">
                  <c:v>-0.193366051657905</c:v>
                </c:pt>
                <c:pt idx="551">
                  <c:v>-1.065457527632366</c:v>
                </c:pt>
              </c:numCache>
            </c:numRef>
          </c:yVal>
          <c:smooth val="0"/>
        </c:ser>
        <c:dLbls>
          <c:showLegendKey val="0"/>
          <c:showVal val="0"/>
          <c:showCatName val="0"/>
          <c:showSerName val="0"/>
          <c:showPercent val="0"/>
          <c:showBubbleSize val="0"/>
        </c:dLbls>
        <c:axId val="-2110129712"/>
        <c:axId val="-2110126016"/>
      </c:scatterChart>
      <c:valAx>
        <c:axId val="-2110129712"/>
        <c:scaling>
          <c:orientation val="minMax"/>
          <c:max val="8.0"/>
        </c:scaling>
        <c:delete val="0"/>
        <c:axPos val="b"/>
        <c:numFmt formatCode="General" sourceLinked="1"/>
        <c:majorTickMark val="out"/>
        <c:minorTickMark val="none"/>
        <c:tickLblPos val="low"/>
        <c:crossAx val="-2110126016"/>
        <c:crosses val="autoZero"/>
        <c:crossBetween val="midCat"/>
        <c:majorUnit val="2.0"/>
      </c:valAx>
      <c:valAx>
        <c:axId val="-2110126016"/>
        <c:scaling>
          <c:orientation val="minMax"/>
          <c:max val="8.0"/>
        </c:scaling>
        <c:delete val="0"/>
        <c:axPos val="l"/>
        <c:majorGridlines>
          <c:spPr>
            <a:ln>
              <a:prstDash val="sysDot"/>
            </a:ln>
          </c:spPr>
        </c:majorGridlines>
        <c:numFmt formatCode="General" sourceLinked="1"/>
        <c:majorTickMark val="out"/>
        <c:minorTickMark val="none"/>
        <c:tickLblPos val="low"/>
        <c:crossAx val="-2110129712"/>
        <c:crosses val="autoZero"/>
        <c:crossBetween val="midCat"/>
      </c:valAx>
    </c:plotArea>
    <c:plotVisOnly val="1"/>
    <c:dispBlanksAs val="gap"/>
    <c:showDLblsOverMax val="0"/>
  </c:chart>
  <c:spPr>
    <a:solidFill>
      <a:schemeClr val="bg1"/>
    </a:solidFill>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Human miRNA </a:t>
            </a:r>
          </a:p>
          <a:p>
            <a:pPr>
              <a:defRPr/>
            </a:pPr>
            <a:r>
              <a:rPr lang="en-US"/>
              <a:t>Tm Distribution</a:t>
            </a:r>
          </a:p>
        </c:rich>
      </c:tx>
      <c:layout/>
      <c:overlay val="0"/>
    </c:title>
    <c:autoTitleDeleted val="0"/>
    <c:plotArea>
      <c:layout/>
      <c:scatterChart>
        <c:scatterStyle val="lineMarker"/>
        <c:varyColors val="0"/>
        <c:ser>
          <c:idx val="0"/>
          <c:order val="0"/>
          <c:tx>
            <c:v>All Human</c:v>
          </c:tx>
          <c:spPr>
            <a:ln w="28575">
              <a:noFill/>
            </a:ln>
          </c:spPr>
          <c:trendline>
            <c:spPr>
              <a:ln w="28575">
                <a:solidFill>
                  <a:schemeClr val="tx1"/>
                </a:solidFill>
              </a:ln>
            </c:spPr>
            <c:trendlineType val="poly"/>
            <c:order val="6"/>
            <c:dispRSqr val="0"/>
            <c:dispEq val="0"/>
          </c:trendline>
          <c:xVal>
            <c:numRef>
              <c:f>Calcs!$A$41:$A$95</c:f>
              <c:numCache>
                <c:formatCode>General</c:formatCode>
                <c:ptCount val="55"/>
                <c:pt idx="0">
                  <c:v>40.0</c:v>
                </c:pt>
                <c:pt idx="1">
                  <c:v>41.0</c:v>
                </c:pt>
                <c:pt idx="2">
                  <c:v>42.0</c:v>
                </c:pt>
                <c:pt idx="3">
                  <c:v>43.0</c:v>
                </c:pt>
                <c:pt idx="4">
                  <c:v>44.0</c:v>
                </c:pt>
                <c:pt idx="5">
                  <c:v>45.0</c:v>
                </c:pt>
                <c:pt idx="6">
                  <c:v>46.0</c:v>
                </c:pt>
                <c:pt idx="7">
                  <c:v>47.0</c:v>
                </c:pt>
                <c:pt idx="8">
                  <c:v>48.0</c:v>
                </c:pt>
                <c:pt idx="9">
                  <c:v>49.0</c:v>
                </c:pt>
                <c:pt idx="10">
                  <c:v>50.0</c:v>
                </c:pt>
                <c:pt idx="11">
                  <c:v>51.0</c:v>
                </c:pt>
                <c:pt idx="12">
                  <c:v>52.0</c:v>
                </c:pt>
                <c:pt idx="13">
                  <c:v>53.0</c:v>
                </c:pt>
                <c:pt idx="14">
                  <c:v>54.0</c:v>
                </c:pt>
                <c:pt idx="15">
                  <c:v>55.0</c:v>
                </c:pt>
                <c:pt idx="16">
                  <c:v>56.0</c:v>
                </c:pt>
                <c:pt idx="17">
                  <c:v>57.0</c:v>
                </c:pt>
                <c:pt idx="18">
                  <c:v>58.0</c:v>
                </c:pt>
                <c:pt idx="19">
                  <c:v>59.0</c:v>
                </c:pt>
                <c:pt idx="20">
                  <c:v>60.0</c:v>
                </c:pt>
                <c:pt idx="21">
                  <c:v>61.0</c:v>
                </c:pt>
                <c:pt idx="22">
                  <c:v>62.0</c:v>
                </c:pt>
                <c:pt idx="23">
                  <c:v>63.0</c:v>
                </c:pt>
                <c:pt idx="24">
                  <c:v>64.0</c:v>
                </c:pt>
                <c:pt idx="25">
                  <c:v>65.0</c:v>
                </c:pt>
                <c:pt idx="26">
                  <c:v>66.0</c:v>
                </c:pt>
                <c:pt idx="27">
                  <c:v>67.0</c:v>
                </c:pt>
                <c:pt idx="28">
                  <c:v>68.0</c:v>
                </c:pt>
                <c:pt idx="29">
                  <c:v>69.0</c:v>
                </c:pt>
                <c:pt idx="30">
                  <c:v>70.0</c:v>
                </c:pt>
                <c:pt idx="31">
                  <c:v>71.0</c:v>
                </c:pt>
                <c:pt idx="32">
                  <c:v>72.0</c:v>
                </c:pt>
                <c:pt idx="33">
                  <c:v>73.0</c:v>
                </c:pt>
                <c:pt idx="34">
                  <c:v>74.0</c:v>
                </c:pt>
                <c:pt idx="35">
                  <c:v>75.0</c:v>
                </c:pt>
                <c:pt idx="36">
                  <c:v>76.0</c:v>
                </c:pt>
                <c:pt idx="37">
                  <c:v>77.0</c:v>
                </c:pt>
                <c:pt idx="38">
                  <c:v>78.0</c:v>
                </c:pt>
                <c:pt idx="39">
                  <c:v>79.0</c:v>
                </c:pt>
                <c:pt idx="40">
                  <c:v>80.0</c:v>
                </c:pt>
                <c:pt idx="41">
                  <c:v>81.0</c:v>
                </c:pt>
                <c:pt idx="42">
                  <c:v>82.0</c:v>
                </c:pt>
                <c:pt idx="43">
                  <c:v>83.0</c:v>
                </c:pt>
                <c:pt idx="44">
                  <c:v>84.0</c:v>
                </c:pt>
                <c:pt idx="45">
                  <c:v>85.0</c:v>
                </c:pt>
                <c:pt idx="46">
                  <c:v>86.0</c:v>
                </c:pt>
                <c:pt idx="47">
                  <c:v>87.0</c:v>
                </c:pt>
                <c:pt idx="48">
                  <c:v>88.0</c:v>
                </c:pt>
                <c:pt idx="49">
                  <c:v>89.0</c:v>
                </c:pt>
                <c:pt idx="50">
                  <c:v>90.0</c:v>
                </c:pt>
                <c:pt idx="51">
                  <c:v>91.0</c:v>
                </c:pt>
                <c:pt idx="52">
                  <c:v>92.0</c:v>
                </c:pt>
                <c:pt idx="53">
                  <c:v>93.0</c:v>
                </c:pt>
                <c:pt idx="54">
                  <c:v>94.0</c:v>
                </c:pt>
              </c:numCache>
            </c:numRef>
          </c:xVal>
          <c:yVal>
            <c:numRef>
              <c:f>Calcs!$D$41:$D$95</c:f>
              <c:numCache>
                <c:formatCode>0.00%</c:formatCode>
                <c:ptCount val="55"/>
                <c:pt idx="0">
                  <c:v>0.0</c:v>
                </c:pt>
                <c:pt idx="1">
                  <c:v>0.00144508670520231</c:v>
                </c:pt>
                <c:pt idx="2">
                  <c:v>0.0</c:v>
                </c:pt>
                <c:pt idx="3">
                  <c:v>0.00289017341040462</c:v>
                </c:pt>
                <c:pt idx="4">
                  <c:v>0.0</c:v>
                </c:pt>
                <c:pt idx="5">
                  <c:v>0.0</c:v>
                </c:pt>
                <c:pt idx="6">
                  <c:v>0.0</c:v>
                </c:pt>
                <c:pt idx="7">
                  <c:v>0.00289017341040462</c:v>
                </c:pt>
                <c:pt idx="8">
                  <c:v>0.00144508670520231</c:v>
                </c:pt>
                <c:pt idx="9">
                  <c:v>0.00578034682080927</c:v>
                </c:pt>
                <c:pt idx="10">
                  <c:v>0.00722543352601157</c:v>
                </c:pt>
                <c:pt idx="11">
                  <c:v>0.00867052023121388</c:v>
                </c:pt>
                <c:pt idx="12">
                  <c:v>0.00433526011560696</c:v>
                </c:pt>
                <c:pt idx="13">
                  <c:v>0.00578034682080927</c:v>
                </c:pt>
                <c:pt idx="14">
                  <c:v>0.00722543352601157</c:v>
                </c:pt>
                <c:pt idx="15">
                  <c:v>0.0173410404624278</c:v>
                </c:pt>
                <c:pt idx="16">
                  <c:v>0.0144508670520231</c:v>
                </c:pt>
                <c:pt idx="17">
                  <c:v>0.0289017341040462</c:v>
                </c:pt>
                <c:pt idx="18">
                  <c:v>0.0419075144508671</c:v>
                </c:pt>
                <c:pt idx="19">
                  <c:v>0.0491329479768789</c:v>
                </c:pt>
                <c:pt idx="20">
                  <c:v>0.0361271676300578</c:v>
                </c:pt>
                <c:pt idx="21">
                  <c:v>0.0289017341040462</c:v>
                </c:pt>
                <c:pt idx="22">
                  <c:v>0.0476878612716763</c:v>
                </c:pt>
                <c:pt idx="23">
                  <c:v>0.0361271676300578</c:v>
                </c:pt>
                <c:pt idx="24">
                  <c:v>0.0346820809248555</c:v>
                </c:pt>
                <c:pt idx="25">
                  <c:v>0.0476878612716763</c:v>
                </c:pt>
                <c:pt idx="26">
                  <c:v>0.0419075144508671</c:v>
                </c:pt>
                <c:pt idx="27">
                  <c:v>0.0520231213872834</c:v>
                </c:pt>
                <c:pt idx="28">
                  <c:v>0.0549132947976881</c:v>
                </c:pt>
                <c:pt idx="29">
                  <c:v>0.0491329479768789</c:v>
                </c:pt>
                <c:pt idx="30">
                  <c:v>0.0303468208092485</c:v>
                </c:pt>
                <c:pt idx="31">
                  <c:v>0.0505780346820809</c:v>
                </c:pt>
                <c:pt idx="32">
                  <c:v>0.0216763005780349</c:v>
                </c:pt>
                <c:pt idx="33">
                  <c:v>0.0447976878612721</c:v>
                </c:pt>
                <c:pt idx="34">
                  <c:v>0.0317919075144511</c:v>
                </c:pt>
                <c:pt idx="35">
                  <c:v>0.023121387283237</c:v>
                </c:pt>
                <c:pt idx="36">
                  <c:v>0.0158959537572254</c:v>
                </c:pt>
                <c:pt idx="37">
                  <c:v>0.0317919075144511</c:v>
                </c:pt>
                <c:pt idx="38">
                  <c:v>0.0260115606936416</c:v>
                </c:pt>
                <c:pt idx="39">
                  <c:v>0.0115606936416186</c:v>
                </c:pt>
                <c:pt idx="40">
                  <c:v>0.0187861271676302</c:v>
                </c:pt>
                <c:pt idx="41">
                  <c:v>0.0101156069364162</c:v>
                </c:pt>
                <c:pt idx="42">
                  <c:v>0.0115606936416186</c:v>
                </c:pt>
                <c:pt idx="43">
                  <c:v>0.00578034682080927</c:v>
                </c:pt>
                <c:pt idx="44">
                  <c:v>0.0115606936416186</c:v>
                </c:pt>
                <c:pt idx="45">
                  <c:v>0.00722543352601157</c:v>
                </c:pt>
                <c:pt idx="46">
                  <c:v>0.00722543352601157</c:v>
                </c:pt>
                <c:pt idx="47">
                  <c:v>0.00144508670520231</c:v>
                </c:pt>
                <c:pt idx="48">
                  <c:v>0.00144508670520231</c:v>
                </c:pt>
                <c:pt idx="49">
                  <c:v>0.00289017341040462</c:v>
                </c:pt>
                <c:pt idx="50">
                  <c:v>0.00144508670520231</c:v>
                </c:pt>
                <c:pt idx="51">
                  <c:v>0.00289017341040462</c:v>
                </c:pt>
                <c:pt idx="52">
                  <c:v>0.00144508670520231</c:v>
                </c:pt>
                <c:pt idx="53">
                  <c:v>0.0</c:v>
                </c:pt>
                <c:pt idx="54">
                  <c:v>0.0</c:v>
                </c:pt>
              </c:numCache>
            </c:numRef>
          </c:yVal>
          <c:smooth val="0"/>
        </c:ser>
        <c:dLbls>
          <c:showLegendKey val="0"/>
          <c:showVal val="0"/>
          <c:showCatName val="0"/>
          <c:showSerName val="0"/>
          <c:showPercent val="0"/>
          <c:showBubbleSize val="0"/>
        </c:dLbls>
        <c:axId val="-2108886816"/>
        <c:axId val="-2109268864"/>
      </c:scatterChart>
      <c:valAx>
        <c:axId val="-2108886816"/>
        <c:scaling>
          <c:orientation val="minMax"/>
          <c:max val="95.0"/>
          <c:min val="40.0"/>
        </c:scaling>
        <c:delete val="0"/>
        <c:axPos val="b"/>
        <c:majorGridlines>
          <c:spPr>
            <a:ln>
              <a:prstDash val="sysDot"/>
            </a:ln>
          </c:spPr>
        </c:majorGridlines>
        <c:title>
          <c:tx>
            <c:rich>
              <a:bodyPr/>
              <a:lstStyle/>
              <a:p>
                <a:pPr>
                  <a:defRPr/>
                </a:pPr>
                <a:r>
                  <a:rPr lang="en-US"/>
                  <a:t>Tm</a:t>
                </a:r>
              </a:p>
            </c:rich>
          </c:tx>
          <c:layout/>
          <c:overlay val="0"/>
        </c:title>
        <c:numFmt formatCode="General" sourceLinked="1"/>
        <c:majorTickMark val="none"/>
        <c:minorTickMark val="none"/>
        <c:tickLblPos val="nextTo"/>
        <c:crossAx val="-2109268864"/>
        <c:crosses val="autoZero"/>
        <c:crossBetween val="midCat"/>
      </c:valAx>
      <c:valAx>
        <c:axId val="-2109268864"/>
        <c:scaling>
          <c:orientation val="minMax"/>
          <c:min val="0.0"/>
        </c:scaling>
        <c:delete val="0"/>
        <c:axPos val="l"/>
        <c:title>
          <c:tx>
            <c:rich>
              <a:bodyPr/>
              <a:lstStyle/>
              <a:p>
                <a:pPr>
                  <a:defRPr/>
                </a:pPr>
                <a:r>
                  <a:rPr lang="en-US"/>
                  <a:t>%  Human miRNAs</a:t>
                </a:r>
              </a:p>
            </c:rich>
          </c:tx>
          <c:layout/>
          <c:overlay val="0"/>
        </c:title>
        <c:numFmt formatCode="0.00%" sourceLinked="1"/>
        <c:majorTickMark val="none"/>
        <c:minorTickMark val="none"/>
        <c:tickLblPos val="nextTo"/>
        <c:crossAx val="-2108886816"/>
        <c:crosses val="autoZero"/>
        <c:crossBetween val="midCat"/>
      </c:valAx>
    </c:plotArea>
    <c:plotVisOnly val="1"/>
    <c:dispBlanksAs val="gap"/>
    <c:showDLblsOverMax val="0"/>
  </c:chart>
  <c:txPr>
    <a:bodyPr/>
    <a:lstStyle/>
    <a:p>
      <a:pPr>
        <a:defRPr>
          <a:solidFill>
            <a:schemeClr val="tx1"/>
          </a:solidFill>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4091"/>
          </a:xfrm>
          <a:prstGeom prst="rect">
            <a:avLst/>
          </a:prstGeom>
        </p:spPr>
        <p:txBody>
          <a:bodyPr vert="horz" lIns="91440" tIns="45720" rIns="91440" bIns="45720" rtlCol="0"/>
          <a:lstStyle>
            <a:lvl1pPr algn="r">
              <a:defRPr sz="1200"/>
            </a:lvl1pPr>
          </a:lstStyle>
          <a:p>
            <a:fld id="{7A5DFF37-2950-7845-8617-D302745718A4}" type="datetimeFigureOut">
              <a:rPr lang="en-US" smtClean="0"/>
              <a:t>12/16/59</a:t>
            </a:fld>
            <a:endParaRPr lang="en-US"/>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91E9338D-2325-6645-96A0-BD30A7557052}" type="slidenum">
              <a:rPr lang="en-US" smtClean="0"/>
              <a:t>‹#›</a:t>
            </a:fld>
            <a:endParaRPr lang="en-US"/>
          </a:p>
        </p:txBody>
      </p:sp>
    </p:spTree>
    <p:extLst>
      <p:ext uri="{BB962C8B-B14F-4D97-AF65-F5344CB8AC3E}">
        <p14:creationId xmlns:p14="http://schemas.microsoft.com/office/powerpoint/2010/main" val="3247639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7AD2C225-7320-4083-AB9B-79234CAC07A5}" type="datetimeFigureOut">
              <a:rPr lang="en-US" smtClean="0"/>
              <a:pPr/>
              <a:t>12/16/59</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79055ED7-FEED-4297-B441-742C9841D6FF}" type="slidenum">
              <a:rPr lang="en-US" smtClean="0"/>
              <a:pPr/>
              <a:t>‹#›</a:t>
            </a:fld>
            <a:endParaRPr lang="en-US"/>
          </a:p>
        </p:txBody>
      </p:sp>
    </p:spTree>
    <p:extLst>
      <p:ext uri="{BB962C8B-B14F-4D97-AF65-F5344CB8AC3E}">
        <p14:creationId xmlns:p14="http://schemas.microsoft.com/office/powerpoint/2010/main" val="1634267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2</a:t>
            </a:fld>
            <a:endParaRPr lang="en-US"/>
          </a:p>
        </p:txBody>
      </p:sp>
    </p:spTree>
    <p:extLst>
      <p:ext uri="{BB962C8B-B14F-4D97-AF65-F5344CB8AC3E}">
        <p14:creationId xmlns:p14="http://schemas.microsoft.com/office/powerpoint/2010/main" val="846930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0752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dirty="0" smtClean="0"/>
              <a:t> Who are</a:t>
            </a:r>
            <a:r>
              <a:rPr lang="en-US" baseline="0" dirty="0" smtClean="0"/>
              <a:t> we,  What is the unique technology </a:t>
            </a:r>
            <a:r>
              <a:rPr lang="en-US" baseline="0" dirty="0" err="1" smtClean="0"/>
              <a:t>Nanostring</a:t>
            </a:r>
            <a:r>
              <a:rPr lang="en-US" baseline="0" dirty="0" smtClean="0"/>
              <a:t> has developed, why is it of interest for us today, what breakthrough does it permits</a:t>
            </a:r>
            <a:endParaRPr lang="en-US" dirty="0" smtClean="0"/>
          </a:p>
        </p:txBody>
      </p:sp>
      <p:sp>
        <p:nvSpPr>
          <p:cNvPr id="4" name="Slide Number Placeholder 3"/>
          <p:cNvSpPr>
            <a:spLocks noGrp="1"/>
          </p:cNvSpPr>
          <p:nvPr>
            <p:ph type="sldNum" sz="quarter" idx="5"/>
          </p:nvPr>
        </p:nvSpPr>
        <p:spPr/>
        <p:txBody>
          <a:bodyPr/>
          <a:lstStyle/>
          <a:p>
            <a:pPr>
              <a:defRPr/>
            </a:pPr>
            <a:fld id="{8A52FB58-9B12-492D-8E2F-8174D5A9C5F3}" type="slidenum">
              <a:rPr lang="en-US" smtClean="0"/>
              <a:pPr>
                <a:defRPr/>
              </a:pPr>
              <a:t>3</a:t>
            </a:fld>
            <a:endParaRPr lang="en-US"/>
          </a:p>
        </p:txBody>
      </p:sp>
    </p:spTree>
    <p:extLst>
      <p:ext uri="{BB962C8B-B14F-4D97-AF65-F5344CB8AC3E}">
        <p14:creationId xmlns:p14="http://schemas.microsoft.com/office/powerpoint/2010/main" val="326463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3B04519B-295E-4069-9E6A-580BDCDBB4AB}" type="slidenum">
              <a:rPr lang="en-US" smtClean="0"/>
              <a:pPr/>
              <a:t>4</a:t>
            </a:fld>
            <a:endParaRPr lang="en-US" smtClean="0"/>
          </a:p>
        </p:txBody>
      </p:sp>
      <p:sp>
        <p:nvSpPr>
          <p:cNvPr id="59395"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A2C79555-D857-4C3D-BB5B-948E2102C884}" type="slidenum">
              <a:rPr lang="en-US" sz="1200"/>
              <a:pPr algn="r"/>
              <a:t>4</a:t>
            </a:fld>
            <a:endParaRPr lang="en-US" sz="1200"/>
          </a:p>
        </p:txBody>
      </p:sp>
      <p:sp>
        <p:nvSpPr>
          <p:cNvPr id="59396" name="Rectangle 2"/>
          <p:cNvSpPr>
            <a:spLocks noGrp="1" noRot="1" noChangeAspect="1" noChangeArrowheads="1" noTextEdit="1"/>
          </p:cNvSpPr>
          <p:nvPr>
            <p:ph type="sldImg"/>
          </p:nvPr>
        </p:nvSpPr>
        <p:spPr>
          <a:xfrm>
            <a:off x="2859088" y="514350"/>
            <a:ext cx="3429000" cy="2571750"/>
          </a:xfrm>
          <a:ln/>
        </p:spPr>
      </p:sp>
      <p:sp>
        <p:nvSpPr>
          <p:cNvPr id="59397" name="Rectangle 3"/>
          <p:cNvSpPr>
            <a:spLocks noGrp="1" noChangeArrowheads="1"/>
          </p:cNvSpPr>
          <p:nvPr>
            <p:ph type="body" idx="1"/>
          </p:nvPr>
        </p:nvSpPr>
        <p:spPr>
          <a:noFill/>
          <a:ln/>
        </p:spPr>
        <p:txBody>
          <a:bodyPr lIns="91434" tIns="45716" rIns="91434" bIns="45716"/>
          <a:lstStyle/>
          <a:p>
            <a:pPr eaLnBrk="1" hangingPunct="1">
              <a:buFontTx/>
              <a:buNone/>
            </a:pPr>
            <a:r>
              <a:rPr lang="en-US" dirty="0" smtClean="0"/>
              <a:t>The NanoString nCounter assay provides sensitivity</a:t>
            </a:r>
            <a:r>
              <a:rPr lang="en-US" baseline="0" dirty="0" smtClean="0"/>
              <a:t> similar to </a:t>
            </a:r>
            <a:r>
              <a:rPr lang="en-US" baseline="0" dirty="0" err="1" smtClean="0"/>
              <a:t>qPCR</a:t>
            </a:r>
            <a:r>
              <a:rPr lang="en-US" baseline="0" dirty="0" smtClean="0"/>
              <a:t>, with the flexibility to profile 10s or 100s of genes in a single, simple, optimization free assay.  </a:t>
            </a:r>
          </a:p>
          <a:p>
            <a:pPr eaLnBrk="1" hangingPunct="1">
              <a:buFontTx/>
              <a:buNone/>
            </a:pPr>
            <a:endParaRPr lang="en-US" baseline="0" dirty="0" smtClean="0"/>
          </a:p>
          <a:p>
            <a:pPr eaLnBrk="1" hangingPunct="1">
              <a:buFontTx/>
              <a:buNone/>
            </a:pPr>
            <a:r>
              <a:rPr lang="en-US" baseline="0" dirty="0" smtClean="0"/>
              <a:t>The platform is ideal for workflows where entire pathways, signatures, or other gene sets need to be profiled 10s to 1000s of samples, but where microarray data quality is insufficient, and RNA sequencing are overly complex, cumbersome, or expensive.  </a:t>
            </a:r>
          </a:p>
          <a:p>
            <a:pPr eaLnBrk="1" hangingPunct="1">
              <a:buFontTx/>
              <a:buNone/>
            </a:pPr>
            <a:endParaRPr lang="en-US" baseline="0" dirty="0" smtClean="0"/>
          </a:p>
          <a:p>
            <a:pPr eaLnBrk="1" hangingPunct="1">
              <a:buFontTx/>
              <a:buNone/>
            </a:pPr>
            <a:r>
              <a:rPr lang="en-US" baseline="0" dirty="0" smtClean="0"/>
              <a:t>800 </a:t>
            </a:r>
            <a:r>
              <a:rPr lang="en-US" baseline="0" dirty="0" err="1" smtClean="0"/>
              <a:t>plex</a:t>
            </a:r>
            <a:r>
              <a:rPr lang="en-US" baseline="0" dirty="0" smtClean="0"/>
              <a:t> is also a natural fit for </a:t>
            </a:r>
            <a:r>
              <a:rPr lang="en-US" baseline="0" dirty="0" err="1" smtClean="0"/>
              <a:t>miRNA</a:t>
            </a:r>
            <a:r>
              <a:rPr lang="en-US" baseline="0" dirty="0" smtClean="0"/>
              <a:t> profiling.</a:t>
            </a:r>
            <a:endParaRPr lang="en-US" dirty="0" smtClean="0"/>
          </a:p>
        </p:txBody>
      </p:sp>
    </p:spTree>
    <p:extLst>
      <p:ext uri="{BB962C8B-B14F-4D97-AF65-F5344CB8AC3E}">
        <p14:creationId xmlns:p14="http://schemas.microsoft.com/office/powerpoint/2010/main" val="719885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Beyond</a:t>
            </a:r>
            <a:r>
              <a:rPr lang="en-US" baseline="0" dirty="0" smtClean="0"/>
              <a:t> multiplexing, the assay has many other advantages.</a:t>
            </a:r>
          </a:p>
          <a:p>
            <a:endParaRPr lang="en-US" baseline="0" dirty="0" smtClean="0"/>
          </a:p>
          <a:p>
            <a:pPr marL="171450" indent="-171450">
              <a:buFontTx/>
              <a:buChar char="-"/>
            </a:pPr>
            <a:r>
              <a:rPr lang="en-US" baseline="0" dirty="0" smtClean="0"/>
              <a:t>Workflow is identical (3 pipetting steps per sample), regardless of the </a:t>
            </a:r>
            <a:r>
              <a:rPr lang="en-US" baseline="0" dirty="0" err="1" smtClean="0"/>
              <a:t>plex</a:t>
            </a:r>
            <a:endParaRPr lang="en-US" baseline="0" dirty="0" smtClean="0"/>
          </a:p>
          <a:p>
            <a:pPr marL="171450" indent="-171450">
              <a:buFontTx/>
              <a:buChar char="-"/>
            </a:pPr>
            <a:r>
              <a:rPr lang="en-US" baseline="0" dirty="0" smtClean="0"/>
              <a:t>Digital counting means very high precision, similar to </a:t>
            </a:r>
            <a:r>
              <a:rPr lang="en-US" baseline="0" dirty="0" err="1" smtClean="0"/>
              <a:t>RNAseq</a:t>
            </a:r>
            <a:r>
              <a:rPr lang="en-US" baseline="0" dirty="0" smtClean="0"/>
              <a:t>, but with much simpler workflow and analysis</a:t>
            </a:r>
          </a:p>
          <a:p>
            <a:pPr marL="171450" indent="-171450">
              <a:buFontTx/>
              <a:buChar char="-"/>
            </a:pPr>
            <a:r>
              <a:rPr lang="en-US" baseline="0" dirty="0" smtClean="0"/>
              <a:t>Gene Expression, CNV, and </a:t>
            </a:r>
            <a:r>
              <a:rPr lang="en-US" baseline="0" dirty="0" err="1" smtClean="0"/>
              <a:t>miRNA</a:t>
            </a:r>
            <a:r>
              <a:rPr lang="en-US" baseline="0" dirty="0" smtClean="0"/>
              <a:t> profiling without any amplification or reverse transcription.  Note:  People amplify because the HAVE to (we do unabashedly in single cell) , not because they want to…</a:t>
            </a:r>
            <a:endParaRPr lang="en-US" dirty="0"/>
          </a:p>
        </p:txBody>
      </p:sp>
      <p:sp>
        <p:nvSpPr>
          <p:cNvPr id="4" name="Slide Number Placeholder 3"/>
          <p:cNvSpPr>
            <a:spLocks noGrp="1"/>
          </p:cNvSpPr>
          <p:nvPr>
            <p:ph type="sldNum" sz="quarter" idx="10"/>
          </p:nvPr>
        </p:nvSpPr>
        <p:spPr/>
        <p:txBody>
          <a:bodyPr/>
          <a:lstStyle/>
          <a:p>
            <a:fld id="{C80C4293-1539-43FB-B876-0177D69D9EC4}" type="slidenum">
              <a:rPr lang="en-US" smtClean="0"/>
              <a:pPr/>
              <a:t>5</a:t>
            </a:fld>
            <a:endParaRPr lang="en-US"/>
          </a:p>
        </p:txBody>
      </p:sp>
    </p:spTree>
    <p:extLst>
      <p:ext uri="{BB962C8B-B14F-4D97-AF65-F5344CB8AC3E}">
        <p14:creationId xmlns:p14="http://schemas.microsoft.com/office/powerpoint/2010/main" val="3398161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Unlike</a:t>
            </a:r>
            <a:r>
              <a:rPr lang="en-US" baseline="0" dirty="0" smtClean="0"/>
              <a:t> other mid density platforms, the nCounter system is scalable from 20 genes up to 800.  The means you’re not making a compromise between format and information content by trying to fit signatures into exactly 24, 48, 96, etc… target formats.  </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6</a:t>
            </a:fld>
            <a:endParaRPr lang="en-US"/>
          </a:p>
        </p:txBody>
      </p:sp>
    </p:spTree>
    <p:extLst>
      <p:ext uri="{BB962C8B-B14F-4D97-AF65-F5344CB8AC3E}">
        <p14:creationId xmlns:p14="http://schemas.microsoft.com/office/powerpoint/2010/main" val="295615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gary</a:t>
            </a:r>
            <a:endParaRPr lang="en-US" dirty="0"/>
          </a:p>
        </p:txBody>
      </p:sp>
      <p:sp>
        <p:nvSpPr>
          <p:cNvPr id="4" name="Slide Number Placeholder 3"/>
          <p:cNvSpPr>
            <a:spLocks noGrp="1"/>
          </p:cNvSpPr>
          <p:nvPr>
            <p:ph type="sldNum" sz="quarter" idx="10"/>
          </p:nvPr>
        </p:nvSpPr>
        <p:spPr/>
        <p:txBody>
          <a:bodyPr/>
          <a:lstStyle/>
          <a:p>
            <a:fld id="{C80C4293-1539-43FB-B876-0177D69D9EC4}" type="slidenum">
              <a:rPr lang="en-US" smtClean="0"/>
              <a:t>7</a:t>
            </a:fld>
            <a:endParaRPr lang="en-US"/>
          </a:p>
        </p:txBody>
      </p:sp>
    </p:spTree>
    <p:extLst>
      <p:ext uri="{BB962C8B-B14F-4D97-AF65-F5344CB8AC3E}">
        <p14:creationId xmlns:p14="http://schemas.microsoft.com/office/powerpoint/2010/main" val="609768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[75]</a:t>
            </a:r>
            <a:endParaRPr lang="en-US" dirty="0"/>
          </a:p>
        </p:txBody>
      </p:sp>
      <p:sp>
        <p:nvSpPr>
          <p:cNvPr id="4" name="Slide Number Placeholder 3"/>
          <p:cNvSpPr>
            <a:spLocks noGrp="1"/>
          </p:cNvSpPr>
          <p:nvPr>
            <p:ph type="sldNum" sz="quarter" idx="10"/>
          </p:nvPr>
        </p:nvSpPr>
        <p:spPr/>
        <p:txBody>
          <a:bodyPr/>
          <a:lstStyle/>
          <a:p>
            <a:fld id="{AA04A3FB-C18B-C540-8355-DC9732D0972E}" type="slidenum">
              <a:rPr lang="en-US" smtClean="0"/>
              <a:pPr/>
              <a:t>8</a:t>
            </a:fld>
            <a:endParaRPr lang="en-US"/>
          </a:p>
        </p:txBody>
      </p:sp>
    </p:spTree>
    <p:extLst>
      <p:ext uri="{BB962C8B-B14F-4D97-AF65-F5344CB8AC3E}">
        <p14:creationId xmlns:p14="http://schemas.microsoft.com/office/powerpoint/2010/main" val="10023983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9</a:t>
            </a:fld>
            <a:endParaRPr lang="en-US"/>
          </a:p>
        </p:txBody>
      </p:sp>
    </p:spTree>
    <p:extLst>
      <p:ext uri="{BB962C8B-B14F-4D97-AF65-F5344CB8AC3E}">
        <p14:creationId xmlns:p14="http://schemas.microsoft.com/office/powerpoint/2010/main" val="19675139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81F6DAA7-0484-4510-B208-7C17A9DF6B4E}" type="slidenum">
              <a:rPr lang="en-US" smtClean="0"/>
              <a:pPr/>
              <a:t>10</a:t>
            </a:fld>
            <a:endParaRPr lang="en-US" dirty="0" smtClean="0"/>
          </a:p>
        </p:txBody>
      </p:sp>
      <p:sp>
        <p:nvSpPr>
          <p:cNvPr id="51203"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16" tIns="45706" rIns="91416" bIns="45706" anchor="b"/>
          <a:lstStyle/>
          <a:p>
            <a:pPr algn="r"/>
            <a:fld id="{D414A33B-AC6D-49AF-B485-67785751EA6F}" type="slidenum">
              <a:rPr lang="en-US" sz="1200"/>
              <a:pPr algn="r"/>
              <a:t>10</a:t>
            </a:fld>
            <a:endParaRPr lang="en-US" sz="1200" dirty="0"/>
          </a:p>
        </p:txBody>
      </p:sp>
      <p:sp>
        <p:nvSpPr>
          <p:cNvPr id="51204" name="Rectangle 2"/>
          <p:cNvSpPr>
            <a:spLocks noGrp="1" noRot="1" noChangeAspect="1" noChangeArrowheads="1" noTextEdit="1"/>
          </p:cNvSpPr>
          <p:nvPr>
            <p:ph type="sldImg"/>
          </p:nvPr>
        </p:nvSpPr>
        <p:spPr>
          <a:xfrm>
            <a:off x="2862263" y="514350"/>
            <a:ext cx="3429000" cy="2571750"/>
          </a:xfrm>
          <a:prstGeom prst="rect">
            <a:avLst/>
          </a:prstGeom>
          <a:ln/>
        </p:spPr>
      </p:sp>
      <p:sp>
        <p:nvSpPr>
          <p:cNvPr id="51205" name="Rectangle 3"/>
          <p:cNvSpPr>
            <a:spLocks noGrp="1" noChangeArrowheads="1"/>
          </p:cNvSpPr>
          <p:nvPr>
            <p:ph type="body" idx="1"/>
          </p:nvPr>
        </p:nvSpPr>
        <p:spPr>
          <a:noFill/>
          <a:ln/>
        </p:spPr>
        <p:txBody>
          <a:bodyPr lIns="91422" tIns="45710" rIns="91422" bIns="45710"/>
          <a:lstStyle/>
          <a:p>
            <a:pPr eaLnBrk="1" hangingPunct="1"/>
            <a:endParaRPr lang="en-US" dirty="0" smtClean="0"/>
          </a:p>
        </p:txBody>
      </p:sp>
    </p:spTree>
    <p:extLst>
      <p:ext uri="{BB962C8B-B14F-4D97-AF65-F5344CB8AC3E}">
        <p14:creationId xmlns:p14="http://schemas.microsoft.com/office/powerpoint/2010/main" val="13651805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3E56E278-C476-4417-98CD-92C75343B311}" type="slidenum">
              <a:rPr lang="en-US" smtClean="0"/>
              <a:pPr/>
              <a:t>11</a:t>
            </a:fld>
            <a:endParaRPr lang="en-US" smtClean="0"/>
          </a:p>
        </p:txBody>
      </p:sp>
      <p:sp>
        <p:nvSpPr>
          <p:cNvPr id="63491"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04E5B529-C65D-43C0-A23B-E413A25FA65E}" type="slidenum">
              <a:rPr lang="en-US" sz="1200"/>
              <a:pPr algn="r"/>
              <a:t>11</a:t>
            </a:fld>
            <a:endParaRPr lang="en-US" sz="1200"/>
          </a:p>
        </p:txBody>
      </p:sp>
      <p:sp>
        <p:nvSpPr>
          <p:cNvPr id="63492" name="Rectangle 2"/>
          <p:cNvSpPr>
            <a:spLocks noGrp="1" noRot="1" noChangeAspect="1" noChangeArrowheads="1" noTextEdit="1"/>
          </p:cNvSpPr>
          <p:nvPr>
            <p:ph type="sldImg"/>
          </p:nvPr>
        </p:nvSpPr>
        <p:spPr>
          <a:xfrm>
            <a:off x="2862263" y="514350"/>
            <a:ext cx="3429000" cy="2571750"/>
          </a:xfrm>
          <a:ln/>
        </p:spPr>
      </p:sp>
      <p:sp>
        <p:nvSpPr>
          <p:cNvPr id="63493" name="Rectangle 3"/>
          <p:cNvSpPr>
            <a:spLocks noGrp="1" noChangeArrowheads="1"/>
          </p:cNvSpPr>
          <p:nvPr>
            <p:ph type="body" idx="1"/>
          </p:nvPr>
        </p:nvSpPr>
        <p:spPr>
          <a:noFill/>
          <a:ln/>
        </p:spPr>
        <p:txBody>
          <a:bodyPr lIns="91428" tIns="45712" rIns="91428" bIns="45712"/>
          <a:lstStyle/>
          <a:p>
            <a:pPr eaLnBrk="1" hangingPunct="1"/>
            <a:endParaRPr lang="en-US" sz="1000" dirty="0" smtClean="0"/>
          </a:p>
        </p:txBody>
      </p:sp>
    </p:spTree>
    <p:extLst>
      <p:ext uri="{BB962C8B-B14F-4D97-AF65-F5344CB8AC3E}">
        <p14:creationId xmlns:p14="http://schemas.microsoft.com/office/powerpoint/2010/main" val="350052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50208BF4-91F5-40FD-8FB0-C7F9A3F50EB3}" type="slidenum">
              <a:rPr lang="en-US" smtClean="0"/>
              <a:pPr/>
              <a:t>12</a:t>
            </a:fld>
            <a:endParaRPr lang="en-US" smtClean="0"/>
          </a:p>
        </p:txBody>
      </p:sp>
      <p:sp>
        <p:nvSpPr>
          <p:cNvPr id="64515"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63F50CD5-A558-404D-8293-B229C14C3E69}" type="slidenum">
              <a:rPr lang="en-US" sz="1200"/>
              <a:pPr algn="r"/>
              <a:t>12</a:t>
            </a:fld>
            <a:endParaRPr lang="en-US" sz="1200"/>
          </a:p>
        </p:txBody>
      </p:sp>
      <p:sp>
        <p:nvSpPr>
          <p:cNvPr id="64516" name="Rectangle 2"/>
          <p:cNvSpPr>
            <a:spLocks noGrp="1" noRot="1" noChangeAspect="1" noChangeArrowheads="1" noTextEdit="1"/>
          </p:cNvSpPr>
          <p:nvPr>
            <p:ph type="sldImg"/>
          </p:nvPr>
        </p:nvSpPr>
        <p:spPr>
          <a:xfrm>
            <a:off x="2862263" y="514350"/>
            <a:ext cx="3429000" cy="2571750"/>
          </a:xfrm>
          <a:ln/>
        </p:spPr>
      </p:sp>
      <p:sp>
        <p:nvSpPr>
          <p:cNvPr id="64517" name="Rectangle 3"/>
          <p:cNvSpPr>
            <a:spLocks noGrp="1" noChangeArrowheads="1"/>
          </p:cNvSpPr>
          <p:nvPr>
            <p:ph type="body" idx="1"/>
          </p:nvPr>
        </p:nvSpPr>
        <p:spPr>
          <a:noFill/>
          <a:ln/>
        </p:spPr>
        <p:txBody>
          <a:bodyPr lIns="91428" tIns="45712" rIns="91428" bIns="45712"/>
          <a:lstStyle/>
          <a:p>
            <a:pPr eaLnBrk="1" hangingPunct="1"/>
            <a:r>
              <a:rPr lang="en-US" dirty="0" smtClean="0"/>
              <a:t>Target specific Capture probes and reporter probes are combined to create your custom </a:t>
            </a:r>
            <a:r>
              <a:rPr lang="en-US" dirty="0" err="1" smtClean="0"/>
              <a:t>CodeSet</a:t>
            </a:r>
            <a:r>
              <a:rPr lang="en-US" dirty="0" smtClean="0"/>
              <a:t>.  To reiterate, NanoString builds the barcodes and assigns each gene sequence a unique barcode.  Your </a:t>
            </a:r>
            <a:r>
              <a:rPr lang="en-US" dirty="0" err="1" smtClean="0"/>
              <a:t>CodeSet</a:t>
            </a:r>
            <a:r>
              <a:rPr lang="en-US" dirty="0" smtClean="0"/>
              <a:t> can contain target specific capture and reporter combinations sufficient for 20-800 genes of your choice in a single tube.  Both capture probes and reporter probes are in excess to drive the hybridization reaction to completion.</a:t>
            </a:r>
          </a:p>
          <a:p>
            <a:pPr eaLnBrk="1" hangingPunct="1"/>
            <a:endParaRPr lang="en-US" dirty="0" smtClean="0"/>
          </a:p>
          <a:p>
            <a:pPr eaLnBrk="1" hangingPunct="1"/>
            <a:r>
              <a:rPr lang="en-US" dirty="0" smtClean="0"/>
              <a:t>Each </a:t>
            </a:r>
            <a:r>
              <a:rPr lang="en-US" dirty="0" err="1" smtClean="0"/>
              <a:t>CodeSet</a:t>
            </a:r>
            <a:r>
              <a:rPr lang="en-US" dirty="0" smtClean="0"/>
              <a:t> is synthesized with dozens of internal controls included that allow for assessing the performance of each step in the process and for quantification of your endogenous transcripts.  There is no need to waste extra reagents or sample material running extra controls like you would have to using </a:t>
            </a:r>
            <a:r>
              <a:rPr lang="en-US" dirty="0" err="1" smtClean="0"/>
              <a:t>qPCR</a:t>
            </a:r>
            <a:r>
              <a:rPr lang="en-US" dirty="0" smtClean="0"/>
              <a:t>, they are already included in each </a:t>
            </a:r>
            <a:r>
              <a:rPr lang="en-US" dirty="0" err="1" smtClean="0"/>
              <a:t>codeset</a:t>
            </a:r>
            <a:r>
              <a:rPr lang="en-US" dirty="0" smtClean="0"/>
              <a:t>.  </a:t>
            </a:r>
          </a:p>
          <a:p>
            <a:pPr eaLnBrk="1" hangingPunct="1"/>
            <a:endParaRPr lang="en-US" dirty="0" smtClean="0"/>
          </a:p>
        </p:txBody>
      </p:sp>
    </p:spTree>
    <p:extLst>
      <p:ext uri="{BB962C8B-B14F-4D97-AF65-F5344CB8AC3E}">
        <p14:creationId xmlns:p14="http://schemas.microsoft.com/office/powerpoint/2010/main" val="2947025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13</a:t>
            </a:fld>
            <a:endParaRPr lang="en-US"/>
          </a:p>
        </p:txBody>
      </p:sp>
    </p:spTree>
    <p:extLst>
      <p:ext uri="{BB962C8B-B14F-4D97-AF65-F5344CB8AC3E}">
        <p14:creationId xmlns:p14="http://schemas.microsoft.com/office/powerpoint/2010/main" val="1495575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ln>
            <a:miter lim="800000"/>
            <a:headEnd/>
            <a:tailEnd/>
          </a:ln>
        </p:spPr>
        <p:txBody>
          <a:bodyPr/>
          <a:lstStyle/>
          <a:p>
            <a:fld id="{2FA78933-38DB-6845-8C54-4676650F6613}" type="slidenum">
              <a:rPr lang="en-US"/>
              <a:pPr/>
              <a:t>14</a:t>
            </a:fld>
            <a:endParaRPr lang="en-US"/>
          </a:p>
        </p:txBody>
      </p:sp>
      <p:sp>
        <p:nvSpPr>
          <p:cNvPr id="27651" name="Slide Image Placeholder 1"/>
          <p:cNvSpPr>
            <a:spLocks noGrp="1" noRot="1" noChangeAspect="1" noTextEdit="1"/>
          </p:cNvSpPr>
          <p:nvPr>
            <p:ph type="sldImg"/>
          </p:nvPr>
        </p:nvSpPr>
        <p:spPr bwMode="auto">
          <a:xfrm>
            <a:off x="2859088" y="514350"/>
            <a:ext cx="3429000" cy="2571750"/>
          </a:xfrm>
          <a:noFill/>
          <a:ln>
            <a:solidFill>
              <a:srgbClr val="000000"/>
            </a:solidFill>
            <a:miter lim="800000"/>
            <a:headEnd/>
            <a:tailEnd/>
          </a:ln>
        </p:spPr>
      </p:sp>
      <p:sp>
        <p:nvSpPr>
          <p:cNvPr id="27652" name="Notes Placeholder 2"/>
          <p:cNvSpPr>
            <a:spLocks noGrp="1"/>
          </p:cNvSpPr>
          <p:nvPr>
            <p:ph type="body" idx="1"/>
          </p:nvPr>
        </p:nvSpPr>
        <p:spPr bwMode="auto">
          <a:noFill/>
        </p:spPr>
        <p:txBody>
          <a:bodyPr wrap="square" lIns="91429" tIns="45714" rIns="91429" bIns="45714" numCol="1" anchor="t" anchorCtr="0" compatLnSpc="1">
            <a:prstTxWarp prst="textNoShape">
              <a:avLst/>
            </a:prstTxWarp>
          </a:bodyPr>
          <a:lstStyle/>
          <a:p>
            <a:pPr eaLnBrk="1" hangingPunct="1">
              <a:spcBef>
                <a:spcPct val="0"/>
              </a:spcBef>
            </a:pPr>
            <a:r>
              <a:rPr lang="en-US" dirty="0"/>
              <a:t>The protocol could not be more simple.</a:t>
            </a:r>
          </a:p>
          <a:p>
            <a:pPr eaLnBrk="1" hangingPunct="1">
              <a:spcBef>
                <a:spcPct val="0"/>
              </a:spcBef>
            </a:pPr>
            <a:endParaRPr lang="en-US" dirty="0"/>
          </a:p>
          <a:p>
            <a:pPr eaLnBrk="1" hangingPunct="1">
              <a:spcBef>
                <a:spcPct val="0"/>
              </a:spcBef>
            </a:pPr>
            <a:r>
              <a:rPr lang="en-US" dirty="0" smtClean="0"/>
              <a:t>1)</a:t>
            </a:r>
            <a:r>
              <a:rPr lang="en-US" baseline="0" dirty="0" smtClean="0"/>
              <a:t>  A</a:t>
            </a:r>
            <a:r>
              <a:rPr lang="en-US" dirty="0" smtClean="0"/>
              <a:t>dd </a:t>
            </a:r>
            <a:r>
              <a:rPr lang="en-US" dirty="0"/>
              <a:t>buffer, your CodeSet and sample into a strip tube and hybridize overnight.  </a:t>
            </a:r>
          </a:p>
          <a:p>
            <a:pPr eaLnBrk="1" hangingPunct="1">
              <a:spcBef>
                <a:spcPct val="0"/>
              </a:spcBef>
            </a:pPr>
            <a:endParaRPr lang="en-US" dirty="0"/>
          </a:p>
          <a:p>
            <a:pPr marL="228600" indent="-228600" eaLnBrk="1" hangingPunct="1">
              <a:spcBef>
                <a:spcPct val="0"/>
              </a:spcBef>
              <a:buAutoNum type="arabicParenR" startAt="2"/>
            </a:pPr>
            <a:r>
              <a:rPr lang="en-US" baseline="0" dirty="0" smtClean="0"/>
              <a:t>L</a:t>
            </a:r>
            <a:r>
              <a:rPr lang="en-US" dirty="0" smtClean="0"/>
              <a:t>oad </a:t>
            </a:r>
            <a:r>
              <a:rPr lang="en-US" dirty="0"/>
              <a:t>your hybridized samples, the nCounter Prep Plates and the nCounter Sample Cartridge on to the nCounter Prep Station. </a:t>
            </a:r>
            <a:r>
              <a:rPr lang="en-US" dirty="0" smtClean="0"/>
              <a:t>Everything you need to process the nCounter gene expression assay is provided in a single master kit.  This includes all reagents and consumables.</a:t>
            </a:r>
            <a:r>
              <a:rPr lang="en-US" baseline="0" dirty="0"/>
              <a:t> </a:t>
            </a:r>
            <a:r>
              <a:rPr lang="en-US" baseline="0" dirty="0" smtClean="0"/>
              <a:t> </a:t>
            </a:r>
            <a:r>
              <a:rPr lang="en-US" dirty="0" smtClean="0"/>
              <a:t>Each </a:t>
            </a:r>
            <a:r>
              <a:rPr lang="en-US" dirty="0"/>
              <a:t>run processes a single sample cartridge, or 12 samples.  This takes about 2.5 hours.  </a:t>
            </a:r>
            <a:endParaRPr lang="en-US" dirty="0" smtClean="0"/>
          </a:p>
          <a:p>
            <a:pPr marL="228600" indent="-228600" eaLnBrk="1" hangingPunct="1">
              <a:spcBef>
                <a:spcPct val="0"/>
              </a:spcBef>
              <a:buAutoNum type="arabicParenR" startAt="2"/>
            </a:pPr>
            <a:r>
              <a:rPr lang="en-US" dirty="0" smtClean="0"/>
              <a:t>After </a:t>
            </a:r>
            <a:r>
              <a:rPr lang="en-US" dirty="0"/>
              <a:t>processing, you transfer your sample cartridge to the nCounter Digital Analyzer for imaging and data collection.  The image processing and data collection take about 20 minutes per sample.  You can load six cartridges on the analyzer and let it run overnight to process up to 72 samples unattended.  </a:t>
            </a:r>
          </a:p>
          <a:p>
            <a:pPr eaLnBrk="1" hangingPunct="1">
              <a:spcBef>
                <a:spcPct val="0"/>
              </a:spcBef>
            </a:pPr>
            <a:endParaRPr lang="en-US" dirty="0"/>
          </a:p>
          <a:p>
            <a:pPr eaLnBrk="1" hangingPunct="1">
              <a:spcBef>
                <a:spcPct val="0"/>
              </a:spcBef>
            </a:pPr>
            <a:r>
              <a:rPr lang="en-US" dirty="0"/>
              <a:t>Both the nCounter Prep Station and the nCounter Digital Analyzer have easy-to-use touch screens that walk you through each step of the process.  </a:t>
            </a:r>
          </a:p>
        </p:txBody>
      </p:sp>
      <p:sp>
        <p:nvSpPr>
          <p:cNvPr id="27653" name="Slide Number Placeholder 3"/>
          <p:cNvSpPr txBox="1">
            <a:spLocks noGrp="1"/>
          </p:cNvSpPr>
          <p:nvPr/>
        </p:nvSpPr>
        <p:spPr bwMode="auto">
          <a:xfrm>
            <a:off x="5178703" y="6513695"/>
            <a:ext cx="3963228" cy="343135"/>
          </a:xfrm>
          <a:prstGeom prst="rect">
            <a:avLst/>
          </a:prstGeom>
          <a:noFill/>
          <a:ln w="9525">
            <a:noFill/>
            <a:miter lim="800000"/>
            <a:headEnd/>
            <a:tailEnd/>
          </a:ln>
        </p:spPr>
        <p:txBody>
          <a:bodyPr lIns="91429" tIns="45714" rIns="91429" bIns="45714" anchor="b">
            <a:prstTxWarp prst="textNoShape">
              <a:avLst/>
            </a:prstTxWarp>
          </a:bodyPr>
          <a:lstStyle/>
          <a:p>
            <a:pPr algn="r"/>
            <a:fld id="{BAFB9C8B-BC1A-8447-82D0-B2974642DE65}" type="slidenum">
              <a:rPr lang="en-US" sz="1200">
                <a:latin typeface="Calibri" pitchFamily="-106" charset="0"/>
              </a:rPr>
              <a:pPr algn="r"/>
              <a:t>14</a:t>
            </a:fld>
            <a:endParaRPr lang="en-US" sz="1200" dirty="0">
              <a:latin typeface="Calibri" pitchFamily="-106" charset="0"/>
            </a:endParaRPr>
          </a:p>
        </p:txBody>
      </p:sp>
    </p:spTree>
    <p:extLst>
      <p:ext uri="{BB962C8B-B14F-4D97-AF65-F5344CB8AC3E}">
        <p14:creationId xmlns:p14="http://schemas.microsoft.com/office/powerpoint/2010/main" val="4687031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4814D880-B10E-4DB0-A3CF-D978A48483D8}" type="slidenum">
              <a:rPr lang="en-US" smtClean="0"/>
              <a:pPr/>
              <a:t>15</a:t>
            </a:fld>
            <a:endParaRPr lang="en-US" smtClean="0"/>
          </a:p>
        </p:txBody>
      </p:sp>
      <p:sp>
        <p:nvSpPr>
          <p:cNvPr id="68611"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D95733B6-4C58-4BD7-A7F1-CF44F77980FA}" type="slidenum">
              <a:rPr lang="en-US" sz="1200"/>
              <a:pPr algn="r"/>
              <a:t>15</a:t>
            </a:fld>
            <a:endParaRPr lang="en-US" sz="1200"/>
          </a:p>
        </p:txBody>
      </p:sp>
      <p:sp>
        <p:nvSpPr>
          <p:cNvPr id="68612" name="Rectangle 2"/>
          <p:cNvSpPr>
            <a:spLocks noGrp="1" noRot="1" noChangeAspect="1" noChangeArrowheads="1" noTextEdit="1"/>
          </p:cNvSpPr>
          <p:nvPr>
            <p:ph type="sldImg"/>
          </p:nvPr>
        </p:nvSpPr>
        <p:spPr>
          <a:xfrm>
            <a:off x="2862263" y="514350"/>
            <a:ext cx="3429000" cy="2571750"/>
          </a:xfrm>
          <a:ln/>
        </p:spPr>
      </p:sp>
      <p:sp>
        <p:nvSpPr>
          <p:cNvPr id="68613" name="Rectangle 3"/>
          <p:cNvSpPr>
            <a:spLocks noGrp="1" noChangeArrowheads="1"/>
          </p:cNvSpPr>
          <p:nvPr>
            <p:ph type="body" idx="1"/>
          </p:nvPr>
        </p:nvSpPr>
        <p:spPr>
          <a:noFill/>
          <a:ln/>
        </p:spPr>
        <p:txBody>
          <a:bodyPr lIns="91434" tIns="45716" rIns="91434" bIns="45716"/>
          <a:lstStyle/>
          <a:p>
            <a:pPr eaLnBrk="1" hangingPunct="1"/>
            <a:r>
              <a:rPr lang="en-US" dirty="0" smtClean="0"/>
              <a:t>To understand</a:t>
            </a:r>
            <a:r>
              <a:rPr lang="en-US" baseline="0" dirty="0" smtClean="0"/>
              <a:t> the process in more detail, let’s look at the assay from start to finish.  </a:t>
            </a:r>
          </a:p>
          <a:p>
            <a:pPr eaLnBrk="1" hangingPunct="1"/>
            <a:endParaRPr lang="en-US" baseline="0" dirty="0" smtClean="0"/>
          </a:p>
          <a:p>
            <a:pPr eaLnBrk="1" hangingPunct="1"/>
            <a:r>
              <a:rPr lang="en-US" baseline="0" dirty="0" smtClean="0"/>
              <a:t>First, you will mix the reporter and capture probes with your RNA.  This then hybridizes overnight.</a:t>
            </a:r>
            <a:endParaRPr lang="en-US" dirty="0" smtClean="0"/>
          </a:p>
        </p:txBody>
      </p:sp>
    </p:spTree>
    <p:extLst>
      <p:ext uri="{BB962C8B-B14F-4D97-AF65-F5344CB8AC3E}">
        <p14:creationId xmlns:p14="http://schemas.microsoft.com/office/powerpoint/2010/main" val="18019798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71A9F80B-85A9-46D2-8E3D-783D88929581}" type="slidenum">
              <a:rPr lang="en-US" smtClean="0"/>
              <a:pPr/>
              <a:t>16</a:t>
            </a:fld>
            <a:endParaRPr lang="en-US" smtClean="0"/>
          </a:p>
        </p:txBody>
      </p:sp>
      <p:sp>
        <p:nvSpPr>
          <p:cNvPr id="69635"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16FC50CC-1787-48F0-A240-9B3CD84888AC}" type="slidenum">
              <a:rPr lang="en-US" sz="1200"/>
              <a:pPr algn="r"/>
              <a:t>16</a:t>
            </a:fld>
            <a:endParaRPr lang="en-US" sz="1200"/>
          </a:p>
        </p:txBody>
      </p:sp>
      <p:sp>
        <p:nvSpPr>
          <p:cNvPr id="69636" name="Rectangle 2"/>
          <p:cNvSpPr>
            <a:spLocks noGrp="1" noRot="1" noChangeAspect="1" noChangeArrowheads="1" noTextEdit="1"/>
          </p:cNvSpPr>
          <p:nvPr>
            <p:ph type="sldImg"/>
          </p:nvPr>
        </p:nvSpPr>
        <p:spPr>
          <a:xfrm>
            <a:off x="2862263" y="514350"/>
            <a:ext cx="3429000" cy="2571750"/>
          </a:xfrm>
          <a:ln/>
        </p:spPr>
      </p:sp>
      <p:sp>
        <p:nvSpPr>
          <p:cNvPr id="69637" name="Rectangle 3"/>
          <p:cNvSpPr>
            <a:spLocks noGrp="1" noChangeArrowheads="1"/>
          </p:cNvSpPr>
          <p:nvPr>
            <p:ph type="body" idx="1"/>
          </p:nvPr>
        </p:nvSpPr>
        <p:spPr>
          <a:noFill/>
          <a:ln/>
        </p:spPr>
        <p:txBody>
          <a:bodyPr lIns="91434" tIns="45716" rIns="91434" bIns="45716"/>
          <a:lstStyle/>
          <a:p>
            <a:pPr eaLnBrk="1" hangingPunct="1"/>
            <a:r>
              <a:rPr lang="en-US" dirty="0" smtClean="0"/>
              <a:t>After the samples are hybridized, all of the sample processing steps are automated on the nCounter Prep Station.  The Prep Station uses a magnetic bead purification to isolate only molecules with both a reporter probe and a capture</a:t>
            </a:r>
            <a:r>
              <a:rPr lang="en-US" baseline="0" dirty="0" smtClean="0"/>
              <a:t> probe hybridized to the same transcript molecule.  </a:t>
            </a:r>
          </a:p>
          <a:p>
            <a:pPr eaLnBrk="1" hangingPunct="1"/>
            <a:endParaRPr lang="en-US" baseline="0" dirty="0" smtClean="0"/>
          </a:p>
          <a:p>
            <a:pPr eaLnBrk="1" hangingPunct="1"/>
            <a:r>
              <a:rPr lang="en-US" baseline="0" dirty="0" smtClean="0"/>
              <a:t>This is done by first binding all capture probes, washing away any unbound reporters, then eluting.  The process is then repeated, binding all remaining reporter probes, then washing away any unbound capture probes, and eventually eluting. </a:t>
            </a:r>
            <a:endParaRPr lang="en-US" dirty="0" smtClean="0"/>
          </a:p>
          <a:p>
            <a:pPr eaLnBrk="1" hangingPunct="1"/>
            <a:endParaRPr lang="en-US" dirty="0" smtClean="0"/>
          </a:p>
          <a:p>
            <a:pPr eaLnBrk="1" hangingPunct="1"/>
            <a:endParaRPr lang="en-US" dirty="0" smtClean="0"/>
          </a:p>
        </p:txBody>
      </p:sp>
    </p:spTree>
    <p:extLst>
      <p:ext uri="{BB962C8B-B14F-4D97-AF65-F5344CB8AC3E}">
        <p14:creationId xmlns:p14="http://schemas.microsoft.com/office/powerpoint/2010/main" val="635723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1339BFB2-EEB9-4798-8C7E-718DAA3C07C5}" type="slidenum">
              <a:rPr lang="en-US" smtClean="0"/>
              <a:pPr/>
              <a:t>17</a:t>
            </a:fld>
            <a:endParaRPr lang="en-US" smtClean="0"/>
          </a:p>
        </p:txBody>
      </p:sp>
      <p:sp>
        <p:nvSpPr>
          <p:cNvPr id="70659"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C877F8EE-67FB-478E-8AED-AB701C89218B}" type="slidenum">
              <a:rPr lang="en-US" sz="1200"/>
              <a:pPr algn="r"/>
              <a:t>17</a:t>
            </a:fld>
            <a:endParaRPr lang="en-US" sz="1200"/>
          </a:p>
        </p:txBody>
      </p:sp>
      <p:sp>
        <p:nvSpPr>
          <p:cNvPr id="70660" name="Rectangle 2"/>
          <p:cNvSpPr>
            <a:spLocks noGrp="1" noRot="1" noChangeAspect="1" noChangeArrowheads="1" noTextEdit="1"/>
          </p:cNvSpPr>
          <p:nvPr>
            <p:ph type="sldImg"/>
          </p:nvPr>
        </p:nvSpPr>
        <p:spPr>
          <a:xfrm>
            <a:off x="2862263" y="514350"/>
            <a:ext cx="3429000" cy="2571750"/>
          </a:xfrm>
          <a:ln/>
        </p:spPr>
      </p:sp>
      <p:sp>
        <p:nvSpPr>
          <p:cNvPr id="70661" name="Rectangle 3"/>
          <p:cNvSpPr>
            <a:spLocks noGrp="1" noChangeArrowheads="1"/>
          </p:cNvSpPr>
          <p:nvPr>
            <p:ph type="body" idx="1"/>
          </p:nvPr>
        </p:nvSpPr>
        <p:spPr>
          <a:noFill/>
          <a:ln/>
        </p:spPr>
        <p:txBody>
          <a:bodyPr lIns="91434" tIns="45716" rIns="91434" bIns="45716"/>
          <a:lstStyle/>
          <a:p>
            <a:pPr eaLnBrk="1" hangingPunct="1"/>
            <a:r>
              <a:rPr lang="en-US" dirty="0" smtClean="0"/>
              <a:t>The</a:t>
            </a:r>
            <a:r>
              <a:rPr lang="en-US" baseline="0" dirty="0" smtClean="0"/>
              <a:t> purified probe RNA complexes are then bound to a streptavidin surface, via the biotin on the capture probe.  Up to millions of probes can be randomly bound to a single lane of the cartridge, depending on the </a:t>
            </a:r>
            <a:r>
              <a:rPr lang="en-US" baseline="0" dirty="0" err="1" smtClean="0"/>
              <a:t>plex</a:t>
            </a:r>
            <a:r>
              <a:rPr lang="en-US" baseline="0" dirty="0" smtClean="0"/>
              <a:t> and the expression levels of the genes.  </a:t>
            </a:r>
            <a:endParaRPr lang="en-US" dirty="0" smtClean="0"/>
          </a:p>
        </p:txBody>
      </p:sp>
    </p:spTree>
    <p:extLst>
      <p:ext uri="{BB962C8B-B14F-4D97-AF65-F5344CB8AC3E}">
        <p14:creationId xmlns:p14="http://schemas.microsoft.com/office/powerpoint/2010/main" val="11258981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956ABA80-7D91-4C68-9415-3B0F50576A88}" type="slidenum">
              <a:rPr lang="en-US" smtClean="0"/>
              <a:pPr/>
              <a:t>18</a:t>
            </a:fld>
            <a:endParaRPr lang="en-US" smtClean="0"/>
          </a:p>
        </p:txBody>
      </p:sp>
      <p:sp>
        <p:nvSpPr>
          <p:cNvPr id="71683"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AD35C2F1-DCBE-43AF-8D5B-122FC0E678FC}" type="slidenum">
              <a:rPr lang="en-US" sz="1200"/>
              <a:pPr algn="r"/>
              <a:t>18</a:t>
            </a:fld>
            <a:endParaRPr lang="en-US" sz="1200"/>
          </a:p>
        </p:txBody>
      </p:sp>
      <p:sp>
        <p:nvSpPr>
          <p:cNvPr id="71684" name="Rectangle 2"/>
          <p:cNvSpPr>
            <a:spLocks noGrp="1" noRot="1" noChangeAspect="1" noChangeArrowheads="1" noTextEdit="1"/>
          </p:cNvSpPr>
          <p:nvPr>
            <p:ph type="sldImg"/>
          </p:nvPr>
        </p:nvSpPr>
        <p:spPr>
          <a:xfrm>
            <a:off x="2862263" y="514350"/>
            <a:ext cx="3429000" cy="2571750"/>
          </a:xfrm>
          <a:ln/>
        </p:spPr>
      </p:sp>
      <p:sp>
        <p:nvSpPr>
          <p:cNvPr id="71685" name="Rectangle 3"/>
          <p:cNvSpPr>
            <a:spLocks noGrp="1" noChangeArrowheads="1"/>
          </p:cNvSpPr>
          <p:nvPr>
            <p:ph type="body" idx="1"/>
          </p:nvPr>
        </p:nvSpPr>
        <p:spPr>
          <a:noFill/>
          <a:ln/>
        </p:spPr>
        <p:txBody>
          <a:bodyPr lIns="91434" tIns="45716" rIns="91434" bIns="45716"/>
          <a:lstStyle/>
          <a:p>
            <a:pPr eaLnBrk="1" hangingPunct="1"/>
            <a:r>
              <a:rPr lang="en-US" dirty="0" smtClean="0"/>
              <a:t>In order to image the surface, the reporters</a:t>
            </a:r>
            <a:r>
              <a:rPr lang="en-US" baseline="0" dirty="0" smtClean="0"/>
              <a:t> must be aligned and stretched out linearly.  This is done by applying an electrical charge.  </a:t>
            </a:r>
          </a:p>
          <a:p>
            <a:pPr eaLnBrk="1" hangingPunct="1"/>
            <a:endParaRPr lang="en-US" baseline="0" dirty="0" smtClean="0"/>
          </a:p>
          <a:p>
            <a:pPr eaLnBrk="1" hangingPunct="1"/>
            <a:r>
              <a:rPr lang="en-US" baseline="0" dirty="0" smtClean="0"/>
              <a:t>This causes all reporters to stretch to the positive electrode.  They are then permanently immobilized, allowing for cartridges to be run at the user’s convenience (up to one month later, though typically imaged immediately after).  </a:t>
            </a:r>
            <a:endParaRPr lang="en-US" dirty="0" smtClean="0"/>
          </a:p>
        </p:txBody>
      </p:sp>
    </p:spTree>
    <p:extLst>
      <p:ext uri="{BB962C8B-B14F-4D97-AF65-F5344CB8AC3E}">
        <p14:creationId xmlns:p14="http://schemas.microsoft.com/office/powerpoint/2010/main" val="10599613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47AB5A57-788E-4180-9D87-F11344B16923}" type="slidenum">
              <a:rPr lang="en-US" smtClean="0"/>
              <a:pPr/>
              <a:t>19</a:t>
            </a:fld>
            <a:endParaRPr lang="en-US" smtClean="0"/>
          </a:p>
        </p:txBody>
      </p:sp>
      <p:sp>
        <p:nvSpPr>
          <p:cNvPr id="72707"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01B280C4-0BE9-460E-9CD4-2FD4A0B7C47A}" type="slidenum">
              <a:rPr lang="en-US" sz="1200"/>
              <a:pPr algn="r"/>
              <a:t>19</a:t>
            </a:fld>
            <a:endParaRPr lang="en-US" sz="1200"/>
          </a:p>
        </p:txBody>
      </p:sp>
      <p:sp>
        <p:nvSpPr>
          <p:cNvPr id="72708" name="Rectangle 2"/>
          <p:cNvSpPr>
            <a:spLocks noGrp="1" noRot="1" noChangeAspect="1" noChangeArrowheads="1" noTextEdit="1"/>
          </p:cNvSpPr>
          <p:nvPr>
            <p:ph type="sldImg"/>
          </p:nvPr>
        </p:nvSpPr>
        <p:spPr>
          <a:xfrm>
            <a:off x="2862263" y="514350"/>
            <a:ext cx="3429000" cy="2571750"/>
          </a:xfrm>
          <a:ln/>
        </p:spPr>
      </p:sp>
      <p:sp>
        <p:nvSpPr>
          <p:cNvPr id="72709" name="Rectangle 3"/>
          <p:cNvSpPr>
            <a:spLocks noGrp="1" noChangeArrowheads="1"/>
          </p:cNvSpPr>
          <p:nvPr>
            <p:ph type="body" idx="1"/>
          </p:nvPr>
        </p:nvSpPr>
        <p:spPr>
          <a:noFill/>
          <a:ln/>
        </p:spPr>
        <p:txBody>
          <a:bodyPr lIns="91434" tIns="45716" rIns="91434" bIns="45716"/>
          <a:lstStyle/>
          <a:p>
            <a:pPr eaLnBrk="1" hangingPunct="1"/>
            <a:r>
              <a:rPr lang="en-US" dirty="0" smtClean="0"/>
              <a:t>The cartridge</a:t>
            </a:r>
            <a:r>
              <a:rPr lang="en-US" baseline="0" dirty="0" smtClean="0"/>
              <a:t> is then transferred to the Digital analyzer which images the surface of the cartridge.  100s of discrete positions in each lane are imaged, each of which can have hundreds or even thousands of barcodes.</a:t>
            </a:r>
            <a:endParaRPr lang="en-US" dirty="0" smtClean="0"/>
          </a:p>
        </p:txBody>
      </p:sp>
    </p:spTree>
    <p:extLst>
      <p:ext uri="{BB962C8B-B14F-4D97-AF65-F5344CB8AC3E}">
        <p14:creationId xmlns:p14="http://schemas.microsoft.com/office/powerpoint/2010/main" val="20890184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B76AD067-B7D8-4FCE-888B-F070F91CC8FF}" type="slidenum">
              <a:rPr lang="en-US" smtClean="0"/>
              <a:pPr/>
              <a:t>20</a:t>
            </a:fld>
            <a:endParaRPr lang="en-US" smtClean="0"/>
          </a:p>
        </p:txBody>
      </p:sp>
      <p:sp>
        <p:nvSpPr>
          <p:cNvPr id="73731"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3504401C-A89A-47B2-9738-AF0FE214DCDC}" type="slidenum">
              <a:rPr lang="en-US" sz="1200"/>
              <a:pPr algn="r"/>
              <a:t>20</a:t>
            </a:fld>
            <a:endParaRPr lang="en-US" sz="1200"/>
          </a:p>
        </p:txBody>
      </p:sp>
      <p:sp>
        <p:nvSpPr>
          <p:cNvPr id="73732" name="Rectangle 2"/>
          <p:cNvSpPr>
            <a:spLocks noGrp="1" noRot="1" noChangeAspect="1" noChangeArrowheads="1" noTextEdit="1"/>
          </p:cNvSpPr>
          <p:nvPr>
            <p:ph type="sldImg"/>
          </p:nvPr>
        </p:nvSpPr>
        <p:spPr>
          <a:xfrm>
            <a:off x="2862263" y="514350"/>
            <a:ext cx="3429000" cy="2571750"/>
          </a:xfrm>
          <a:ln/>
        </p:spPr>
      </p:sp>
      <p:sp>
        <p:nvSpPr>
          <p:cNvPr id="73733" name="Rectangle 3"/>
          <p:cNvSpPr>
            <a:spLocks noGrp="1" noChangeArrowheads="1"/>
          </p:cNvSpPr>
          <p:nvPr>
            <p:ph type="body" idx="1"/>
          </p:nvPr>
        </p:nvSpPr>
        <p:spPr>
          <a:noFill/>
          <a:ln/>
        </p:spPr>
        <p:txBody>
          <a:bodyPr lIns="91434" tIns="45716" rIns="91434" bIns="45716"/>
          <a:lstStyle/>
          <a:p>
            <a:pPr eaLnBrk="1" hangingPunct="1"/>
            <a:r>
              <a:rPr lang="en-US" dirty="0" smtClean="0"/>
              <a:t>The Digital</a:t>
            </a:r>
            <a:r>
              <a:rPr lang="en-US" baseline="0" dirty="0" smtClean="0"/>
              <a:t> Analyzer then performs all image analysis, reads the color combinations, correlates them to the appropriate gene, and tallies how many molecules of each gene are observed.  </a:t>
            </a:r>
            <a:endParaRPr lang="en-US" dirty="0" smtClean="0"/>
          </a:p>
        </p:txBody>
      </p:sp>
    </p:spTree>
    <p:extLst>
      <p:ext uri="{BB962C8B-B14F-4D97-AF65-F5344CB8AC3E}">
        <p14:creationId xmlns:p14="http://schemas.microsoft.com/office/powerpoint/2010/main" val="628175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[8] MESSAGE:  Simple looking data ..</a:t>
            </a:r>
            <a:endParaRPr lang="en-US" dirty="0"/>
          </a:p>
        </p:txBody>
      </p:sp>
      <p:sp>
        <p:nvSpPr>
          <p:cNvPr id="4" name="Slide Number Placeholder 3"/>
          <p:cNvSpPr>
            <a:spLocks noGrp="1"/>
          </p:cNvSpPr>
          <p:nvPr>
            <p:ph type="sldNum" sz="quarter" idx="10"/>
          </p:nvPr>
        </p:nvSpPr>
        <p:spPr/>
        <p:txBody>
          <a:bodyPr/>
          <a:lstStyle/>
          <a:p>
            <a:fld id="{C80C4293-1539-43FB-B876-0177D69D9EC4}" type="slidenum">
              <a:rPr lang="en-US" smtClean="0"/>
              <a:pPr/>
              <a:t>21</a:t>
            </a:fld>
            <a:endParaRPr lang="en-US" dirty="0"/>
          </a:p>
        </p:txBody>
      </p:sp>
    </p:spTree>
    <p:extLst>
      <p:ext uri="{BB962C8B-B14F-4D97-AF65-F5344CB8AC3E}">
        <p14:creationId xmlns:p14="http://schemas.microsoft.com/office/powerpoint/2010/main" val="2591977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22</a:t>
            </a:fld>
            <a:endParaRPr lang="en-US"/>
          </a:p>
        </p:txBody>
      </p:sp>
    </p:spTree>
    <p:extLst>
      <p:ext uri="{BB962C8B-B14F-4D97-AF65-F5344CB8AC3E}">
        <p14:creationId xmlns:p14="http://schemas.microsoft.com/office/powerpoint/2010/main" val="11311762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C4A3AA68-19A7-4873-AD07-D86DC3602A7A}" type="slidenum">
              <a:rPr lang="en-US" smtClean="0"/>
              <a:pPr/>
              <a:t>23</a:t>
            </a:fld>
            <a:endParaRPr lang="en-US" smtClean="0"/>
          </a:p>
        </p:txBody>
      </p:sp>
      <p:sp>
        <p:nvSpPr>
          <p:cNvPr id="78851"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ABD40C5F-B13E-4DC9-A494-4B999F690139}" type="slidenum">
              <a:rPr lang="en-US" sz="1200"/>
              <a:pPr algn="r"/>
              <a:t>23</a:t>
            </a:fld>
            <a:endParaRPr lang="en-US" sz="1200"/>
          </a:p>
        </p:txBody>
      </p:sp>
      <p:sp>
        <p:nvSpPr>
          <p:cNvPr id="78852"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28" tIns="45712" rIns="91428" bIns="45712" anchor="b"/>
          <a:lstStyle/>
          <a:p>
            <a:pPr algn="r"/>
            <a:fld id="{4CF3A899-B283-4D12-A2D4-2EF874E6D079}" type="slidenum">
              <a:rPr lang="en-US" sz="1200">
                <a:cs typeface="Arial" charset="0"/>
              </a:rPr>
              <a:pPr algn="r"/>
              <a:t>23</a:t>
            </a:fld>
            <a:endParaRPr lang="en-US" sz="1200">
              <a:cs typeface="Arial" charset="0"/>
            </a:endParaRPr>
          </a:p>
        </p:txBody>
      </p:sp>
      <p:sp>
        <p:nvSpPr>
          <p:cNvPr id="78853" name="Rectangle 2"/>
          <p:cNvSpPr>
            <a:spLocks noGrp="1" noRot="1" noChangeAspect="1" noChangeArrowheads="1" noTextEdit="1"/>
          </p:cNvSpPr>
          <p:nvPr>
            <p:ph type="sldImg"/>
          </p:nvPr>
        </p:nvSpPr>
        <p:spPr>
          <a:xfrm>
            <a:off x="2863850" y="514350"/>
            <a:ext cx="3429000" cy="2571750"/>
          </a:xfrm>
          <a:ln/>
        </p:spPr>
      </p:sp>
      <p:sp>
        <p:nvSpPr>
          <p:cNvPr id="78854" name="Rectangle 3"/>
          <p:cNvSpPr>
            <a:spLocks noGrp="1" noChangeArrowheads="1"/>
          </p:cNvSpPr>
          <p:nvPr>
            <p:ph type="body" idx="1"/>
          </p:nvPr>
        </p:nvSpPr>
        <p:spPr>
          <a:noFill/>
          <a:ln/>
        </p:spPr>
        <p:txBody>
          <a:bodyPr lIns="91428" tIns="45712" rIns="91428" bIns="45712"/>
          <a:lstStyle/>
          <a:p>
            <a:pPr eaLnBrk="1" hangingPunct="1"/>
            <a:r>
              <a:rPr lang="en-US" dirty="0" smtClean="0"/>
              <a:t>Of</a:t>
            </a:r>
            <a:r>
              <a:rPr lang="en-US" baseline="0" dirty="0" smtClean="0"/>
              <a:t> course, the easiest way to show precision and reproducibility is to show technical replicates</a:t>
            </a:r>
          </a:p>
          <a:p>
            <a:pPr marL="171450" indent="-171450" eaLnBrk="1" hangingPunct="1">
              <a:buFontTx/>
              <a:buChar char="-"/>
            </a:pPr>
            <a:r>
              <a:rPr lang="en-US" baseline="0" dirty="0" smtClean="0"/>
              <a:t>Same RNA</a:t>
            </a:r>
          </a:p>
          <a:p>
            <a:pPr marL="171450" indent="-171450" eaLnBrk="1" hangingPunct="1">
              <a:buFontTx/>
              <a:buChar char="-"/>
            </a:pPr>
            <a:r>
              <a:rPr lang="en-US" baseline="0" dirty="0" smtClean="0"/>
              <a:t>Different hybridizations</a:t>
            </a:r>
          </a:p>
          <a:p>
            <a:pPr marL="171450" indent="-171450" eaLnBrk="1" hangingPunct="1">
              <a:buFontTx/>
              <a:buChar char="-"/>
            </a:pPr>
            <a:r>
              <a:rPr lang="en-US" baseline="0" dirty="0" smtClean="0"/>
              <a:t>500 </a:t>
            </a:r>
            <a:r>
              <a:rPr lang="en-US" baseline="0" dirty="0" err="1" smtClean="0"/>
              <a:t>plex</a:t>
            </a:r>
            <a:endParaRPr lang="en-US" baseline="0" dirty="0" smtClean="0"/>
          </a:p>
          <a:p>
            <a:pPr marL="171450" indent="-171450" eaLnBrk="1" hangingPunct="1">
              <a:buFontTx/>
              <a:buChar char="-"/>
            </a:pPr>
            <a:r>
              <a:rPr lang="en-US" baseline="0" dirty="0" smtClean="0"/>
              <a:t>Very high precision</a:t>
            </a:r>
          </a:p>
        </p:txBody>
      </p:sp>
    </p:spTree>
    <p:extLst>
      <p:ext uri="{BB962C8B-B14F-4D97-AF65-F5344CB8AC3E}">
        <p14:creationId xmlns:p14="http://schemas.microsoft.com/office/powerpoint/2010/main" val="16533773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more rigorous way of looking at assay performance is</a:t>
            </a:r>
            <a:r>
              <a:rPr lang="en-US" baseline="0" dirty="0" smtClean="0"/>
              <a:t> to have three independent labs run the same </a:t>
            </a:r>
            <a:r>
              <a:rPr lang="en-US" baseline="0" dirty="0" err="1" smtClean="0"/>
              <a:t>codeset</a:t>
            </a:r>
            <a:r>
              <a:rPr lang="en-US" baseline="0" dirty="0" smtClean="0"/>
              <a:t> on the same samples.  As you can see, the results are virtually indistinguishable.  This demonstrates that the assay is robust, regardless of instrument, user, etc…</a:t>
            </a:r>
          </a:p>
        </p:txBody>
      </p:sp>
      <p:sp>
        <p:nvSpPr>
          <p:cNvPr id="4" name="Slide Number Placeholder 3"/>
          <p:cNvSpPr>
            <a:spLocks noGrp="1"/>
          </p:cNvSpPr>
          <p:nvPr>
            <p:ph type="sldNum" sz="quarter" idx="10"/>
          </p:nvPr>
        </p:nvSpPr>
        <p:spPr/>
        <p:txBody>
          <a:bodyPr/>
          <a:lstStyle/>
          <a:p>
            <a:fld id="{79055ED7-FEED-4297-B441-742C9841D6FF}" type="slidenum">
              <a:rPr lang="en-US" smtClean="0"/>
              <a:pPr/>
              <a:t>24</a:t>
            </a:fld>
            <a:endParaRPr lang="en-US"/>
          </a:p>
        </p:txBody>
      </p:sp>
    </p:spTree>
    <p:extLst>
      <p:ext uri="{BB962C8B-B14F-4D97-AF65-F5344CB8AC3E}">
        <p14:creationId xmlns:p14="http://schemas.microsoft.com/office/powerpoint/2010/main" val="14349065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Of course, many times people want to compare to legacy</a:t>
            </a:r>
            <a:r>
              <a:rPr lang="en-US" baseline="0" dirty="0" smtClean="0"/>
              <a:t> technologies such as </a:t>
            </a:r>
            <a:r>
              <a:rPr lang="en-US" baseline="0" dirty="0" err="1" smtClean="0"/>
              <a:t>qPCR</a:t>
            </a:r>
            <a:r>
              <a:rPr lang="en-US" baseline="0" dirty="0" smtClean="0"/>
              <a:t>.  </a:t>
            </a:r>
          </a:p>
          <a:p>
            <a:endParaRPr lang="en-US" baseline="0" dirty="0" smtClean="0"/>
          </a:p>
          <a:p>
            <a:r>
              <a:rPr lang="en-US" baseline="0" dirty="0" smtClean="0"/>
              <a:t>On the left is a comparisons of the </a:t>
            </a:r>
            <a:r>
              <a:rPr lang="en-US" baseline="0" dirty="0" err="1" smtClean="0"/>
              <a:t>deltaCt</a:t>
            </a:r>
            <a:r>
              <a:rPr lang="en-US" baseline="0" dirty="0" smtClean="0"/>
              <a:t> values by </a:t>
            </a:r>
            <a:r>
              <a:rPr lang="en-US" baseline="0" dirty="0" err="1" smtClean="0"/>
              <a:t>qPCR</a:t>
            </a:r>
            <a:r>
              <a:rPr lang="en-US" baseline="0" dirty="0" smtClean="0"/>
              <a:t> (Y axis) </a:t>
            </a:r>
            <a:r>
              <a:rPr lang="en-US" baseline="0" dirty="0" err="1" smtClean="0"/>
              <a:t>vs</a:t>
            </a:r>
            <a:r>
              <a:rPr lang="en-US" baseline="0" dirty="0" smtClean="0"/>
              <a:t> the log2 NanoString counts (x Axis).  As you can see, </a:t>
            </a:r>
            <a:r>
              <a:rPr lang="en-US" baseline="0" dirty="0" err="1" smtClean="0"/>
              <a:t>NanoString’s</a:t>
            </a:r>
            <a:r>
              <a:rPr lang="en-US" baseline="0" dirty="0" smtClean="0"/>
              <a:t> data is highly concordant, even in complicated gene sets such as Odorant Receptors.  </a:t>
            </a:r>
          </a:p>
          <a:p>
            <a:endParaRPr lang="en-US" baseline="0" dirty="0" smtClean="0"/>
          </a:p>
          <a:p>
            <a:r>
              <a:rPr lang="en-US" baseline="0" dirty="0" smtClean="0"/>
              <a:t>The main difference is precision.  On the right, you can see technical replicates being run of each gene on both NanoString and </a:t>
            </a:r>
            <a:r>
              <a:rPr lang="en-US" baseline="0" dirty="0" err="1" smtClean="0"/>
              <a:t>qPCR</a:t>
            </a:r>
            <a:r>
              <a:rPr lang="en-US" baseline="0" dirty="0" smtClean="0"/>
              <a:t>.  In blue, you can see that the error bars are far tighter in almost all cases by NanoString </a:t>
            </a:r>
            <a:r>
              <a:rPr lang="en-US" baseline="0" dirty="0" err="1" smtClean="0"/>
              <a:t>vs</a:t>
            </a:r>
            <a:r>
              <a:rPr lang="en-US" baseline="0" dirty="0" smtClean="0"/>
              <a:t> </a:t>
            </a:r>
            <a:r>
              <a:rPr lang="en-US" baseline="0" dirty="0" err="1" smtClean="0"/>
              <a:t>qPCR</a:t>
            </a:r>
            <a:r>
              <a:rPr lang="en-US" baseline="0" dirty="0" smtClean="0"/>
              <a:t>.  This speaks to the high degree of precision from the nCounter assay.</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25</a:t>
            </a:fld>
            <a:endParaRPr lang="en-US"/>
          </a:p>
        </p:txBody>
      </p:sp>
    </p:spTree>
    <p:extLst>
      <p:ext uri="{BB962C8B-B14F-4D97-AF65-F5344CB8AC3E}">
        <p14:creationId xmlns:p14="http://schemas.microsoft.com/office/powerpoint/2010/main" val="39164404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Finally, the</a:t>
            </a:r>
            <a:r>
              <a:rPr lang="en-US" baseline="0" dirty="0" smtClean="0"/>
              <a:t> nCounter has a high degree of agreement with RNA sequencing.  </a:t>
            </a:r>
          </a:p>
          <a:p>
            <a:endParaRPr lang="en-US" baseline="0" dirty="0" smtClean="0"/>
          </a:p>
          <a:p>
            <a:r>
              <a:rPr lang="en-US" baseline="0" dirty="0" smtClean="0"/>
              <a:t>In this paper, done by the Mayo Clinic in Jacksonville FL, in conjunction with </a:t>
            </a:r>
            <a:r>
              <a:rPr lang="en-US" baseline="0" dirty="0" err="1" smtClean="0"/>
              <a:t>Illumina</a:t>
            </a:r>
            <a:r>
              <a:rPr lang="en-US" baseline="0" dirty="0" smtClean="0"/>
              <a:t>,  individual RPKM (reads per million, normalized to the length in KB of the transcript) of genes counted by </a:t>
            </a:r>
            <a:r>
              <a:rPr lang="en-US" baseline="0" dirty="0" err="1" smtClean="0"/>
              <a:t>RNAseq</a:t>
            </a:r>
            <a:r>
              <a:rPr lang="en-US" baseline="0" dirty="0" smtClean="0"/>
              <a:t> were compared to counts on the nCounter system.  As you can see on the left, the individual biases introduced by library prep, amongst other potential sources can be seen, though overall raw correlation is pretty good.  When expressed on a fold change level on the right however, these biases cancel out and the correlation is very good, as you would expect.  </a:t>
            </a:r>
          </a:p>
          <a:p>
            <a:endParaRPr lang="en-US" baseline="0" dirty="0" smtClean="0"/>
          </a:p>
          <a:p>
            <a:r>
              <a:rPr lang="en-US" baseline="0" dirty="0" smtClean="0"/>
              <a:t>The key message here is that both </a:t>
            </a:r>
            <a:r>
              <a:rPr lang="en-US" baseline="0" dirty="0" err="1" smtClean="0"/>
              <a:t>RNAseq</a:t>
            </a:r>
            <a:r>
              <a:rPr lang="en-US" baseline="0" dirty="0" smtClean="0"/>
              <a:t> and NanoString are very good technologies, but for projects where specific pathways or gene sets need to be profiled, the nCounter is a much simpler, more cost effective method, providing equal or better data quality.  </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26</a:t>
            </a:fld>
            <a:endParaRPr lang="en-US"/>
          </a:p>
        </p:txBody>
      </p:sp>
    </p:spTree>
    <p:extLst>
      <p:ext uri="{BB962C8B-B14F-4D97-AF65-F5344CB8AC3E}">
        <p14:creationId xmlns:p14="http://schemas.microsoft.com/office/powerpoint/2010/main" val="15938292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a:t>
            </a:r>
            <a:r>
              <a:rPr lang="en-US" baseline="0" dirty="0" smtClean="0"/>
              <a:t> very significant portion of all work done on the nCounter platform is with FFPE samples.  This is because it has the best performance of any platform we’ve ever come across with FFPE samples.  </a:t>
            </a:r>
          </a:p>
          <a:p>
            <a:endParaRPr lang="en-US" baseline="0" dirty="0" smtClean="0"/>
          </a:p>
          <a:p>
            <a:r>
              <a:rPr lang="en-US" baseline="0" dirty="0" smtClean="0"/>
              <a:t>This group had a very rare sample set, in that they had paired fresh and FFPE oral carcinoma samples.  This signature was developed using fresh RNA on </a:t>
            </a:r>
            <a:r>
              <a:rPr lang="en-US" baseline="0" dirty="0" err="1" smtClean="0"/>
              <a:t>Affymetrix</a:t>
            </a:r>
            <a:r>
              <a:rPr lang="en-US" baseline="0" dirty="0" smtClean="0"/>
              <a:t> arrays, then transferred to </a:t>
            </a:r>
            <a:r>
              <a:rPr lang="en-US" baseline="0" dirty="0" err="1" smtClean="0"/>
              <a:t>qPCR</a:t>
            </a:r>
            <a:r>
              <a:rPr lang="en-US" baseline="0" dirty="0" smtClean="0"/>
              <a:t>.  The problem arose when attempting to then validate the signature in FFPE samples.  As you can see on the right, the correlation between fresh and FFPE was 0.5.  When the group generated a NanoString </a:t>
            </a:r>
            <a:r>
              <a:rPr lang="en-US" baseline="0" dirty="0" err="1" smtClean="0"/>
              <a:t>codeset</a:t>
            </a:r>
            <a:r>
              <a:rPr lang="en-US" baseline="0" dirty="0" smtClean="0"/>
              <a:t> to the same gene set, the correlation went to 0.9, and the power of the </a:t>
            </a:r>
            <a:r>
              <a:rPr lang="en-US" baseline="0" dirty="0" err="1" smtClean="0"/>
              <a:t>signaure</a:t>
            </a:r>
            <a:r>
              <a:rPr lang="en-US" baseline="0" dirty="0" smtClean="0"/>
              <a:t> returned.  </a:t>
            </a:r>
          </a:p>
          <a:p>
            <a:endParaRPr lang="en-US" baseline="0" dirty="0" smtClean="0"/>
          </a:p>
          <a:p>
            <a:r>
              <a:rPr lang="en-US" baseline="0" dirty="0" smtClean="0"/>
              <a:t>The reason for the better performance is the lack of enzymatic steps.  FFPE is notoriously </a:t>
            </a:r>
            <a:r>
              <a:rPr lang="en-US" baseline="0" dirty="0" err="1" smtClean="0"/>
              <a:t>diffivcult</a:t>
            </a:r>
            <a:r>
              <a:rPr lang="en-US" baseline="0" dirty="0" smtClean="0"/>
              <a:t> to reverse transcribe, never mind amplify.  By using a non-enzymatic approach, these issues disappear.</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27</a:t>
            </a:fld>
            <a:endParaRPr lang="en-US"/>
          </a:p>
        </p:txBody>
      </p:sp>
    </p:spTree>
    <p:extLst>
      <p:ext uri="{BB962C8B-B14F-4D97-AF65-F5344CB8AC3E}">
        <p14:creationId xmlns:p14="http://schemas.microsoft.com/office/powerpoint/2010/main" val="4723655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a:t>
            </a:r>
            <a:r>
              <a:rPr lang="en-US" baseline="0" dirty="0" smtClean="0"/>
              <a:t> of course, we can do the same thing with a lysed cell pellet from </a:t>
            </a:r>
            <a:r>
              <a:rPr lang="en-US" baseline="0" dirty="0" err="1" smtClean="0"/>
              <a:t>PaxGene</a:t>
            </a:r>
            <a:r>
              <a:rPr lang="en-US" baseline="0" dirty="0" smtClean="0"/>
              <a:t> blood.</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28</a:t>
            </a:fld>
            <a:endParaRPr lang="en-US"/>
          </a:p>
        </p:txBody>
      </p:sp>
    </p:spTree>
    <p:extLst>
      <p:ext uri="{BB962C8B-B14F-4D97-AF65-F5344CB8AC3E}">
        <p14:creationId xmlns:p14="http://schemas.microsoft.com/office/powerpoint/2010/main" val="13602424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0C4293-1539-43FB-B876-0177D69D9EC4}" type="slidenum">
              <a:rPr lang="en-US" smtClean="0"/>
              <a:t>29</a:t>
            </a:fld>
            <a:endParaRPr lang="en-US"/>
          </a:p>
        </p:txBody>
      </p:sp>
    </p:spTree>
    <p:extLst>
      <p:ext uri="{BB962C8B-B14F-4D97-AF65-F5344CB8AC3E}">
        <p14:creationId xmlns:p14="http://schemas.microsoft.com/office/powerpoint/2010/main" val="25656000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31</a:t>
            </a:fld>
            <a:endParaRPr lang="en-US"/>
          </a:p>
        </p:txBody>
      </p:sp>
    </p:spTree>
    <p:extLst>
      <p:ext uri="{BB962C8B-B14F-4D97-AF65-F5344CB8AC3E}">
        <p14:creationId xmlns:p14="http://schemas.microsoft.com/office/powerpoint/2010/main" val="18273363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By single cell, we’re not always talking about individual cells (though it certainly can be).</a:t>
            </a:r>
            <a:r>
              <a:rPr lang="en-US" baseline="0" dirty="0" smtClean="0"/>
              <a:t>  We have optimized protocols for very low amounts of extracted RNA (down to 10pg) as well as individually sorted cells.</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32</a:t>
            </a:fld>
            <a:endParaRPr lang="en-US"/>
          </a:p>
        </p:txBody>
      </p:sp>
    </p:spTree>
    <p:extLst>
      <p:ext uri="{BB962C8B-B14F-4D97-AF65-F5344CB8AC3E}">
        <p14:creationId xmlns:p14="http://schemas.microsoft.com/office/powerpoint/2010/main" val="5808480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system is of course</a:t>
            </a:r>
            <a:r>
              <a:rPr lang="en-US" baseline="0" dirty="0" smtClean="0"/>
              <a:t> very open to cells derived from any number of sources, though FACS is clearly the most common.  Essentially anything which can deposit a cell into a well of a 96 well plate will work.  </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33</a:t>
            </a:fld>
            <a:endParaRPr lang="en-US"/>
          </a:p>
        </p:txBody>
      </p:sp>
    </p:spTree>
    <p:extLst>
      <p:ext uri="{BB962C8B-B14F-4D97-AF65-F5344CB8AC3E}">
        <p14:creationId xmlns:p14="http://schemas.microsoft.com/office/powerpoint/2010/main" val="12787610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idea is that we will be doing a multiplex amplification of up to 800 genes at once. </a:t>
            </a:r>
            <a:r>
              <a:rPr lang="en-US" dirty="0" smtClean="0"/>
              <a:t>We</a:t>
            </a:r>
            <a:r>
              <a:rPr lang="en-US" baseline="0" dirty="0" smtClean="0"/>
              <a:t> can either design primer sequences at no charge when we design custom probes, or you are free to design them yourselves. </a:t>
            </a:r>
          </a:p>
          <a:p>
            <a:endParaRPr lang="en-US" baseline="0" dirty="0" smtClean="0"/>
          </a:p>
          <a:p>
            <a:r>
              <a:rPr lang="en-US" baseline="0" dirty="0" smtClean="0"/>
              <a:t>Note, we are breaking our no amplification mantra, but we’re doing so because we have to, not because we want to.  The difference is that we do a single round of 14-17 cycles of PCR, then go straight to our digital detection methodology.  There is no amplification of amplification products. </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34</a:t>
            </a:fld>
            <a:endParaRPr lang="en-US"/>
          </a:p>
        </p:txBody>
      </p:sp>
    </p:spTree>
    <p:extLst>
      <p:ext uri="{BB962C8B-B14F-4D97-AF65-F5344CB8AC3E}">
        <p14:creationId xmlns:p14="http://schemas.microsoft.com/office/powerpoint/2010/main" val="18437330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protocol is simple.</a:t>
            </a:r>
            <a:r>
              <a:rPr lang="en-US" baseline="0" dirty="0" smtClean="0"/>
              <a:t>  </a:t>
            </a:r>
          </a:p>
          <a:p>
            <a:endParaRPr lang="en-US" baseline="0" dirty="0" smtClean="0"/>
          </a:p>
          <a:p>
            <a:pPr marL="228600" indent="-228600">
              <a:buAutoNum type="arabicParenR"/>
            </a:pPr>
            <a:r>
              <a:rPr lang="en-US" baseline="0" dirty="0" smtClean="0"/>
              <a:t>Lyse cells</a:t>
            </a:r>
          </a:p>
          <a:p>
            <a:pPr marL="228600" indent="-228600">
              <a:buAutoNum type="arabicParenR"/>
            </a:pPr>
            <a:r>
              <a:rPr lang="en-US" baseline="0" dirty="0" smtClean="0"/>
              <a:t>Add RT mix and RT</a:t>
            </a:r>
          </a:p>
          <a:p>
            <a:pPr marL="228600" indent="-228600">
              <a:buAutoNum type="arabicParenR"/>
            </a:pPr>
            <a:r>
              <a:rPr lang="en-US" baseline="0" dirty="0" smtClean="0"/>
              <a:t>Add MTE (Multiplex Target Enrichment- PCR preamp mix) and primers and amplify 14-17 cycles</a:t>
            </a:r>
          </a:p>
          <a:p>
            <a:pPr marL="228600" indent="-228600">
              <a:buAutoNum type="arabicParenR"/>
            </a:pPr>
            <a:r>
              <a:rPr lang="en-US" baseline="0" dirty="0" smtClean="0"/>
              <a:t>Add </a:t>
            </a:r>
            <a:r>
              <a:rPr lang="en-US" baseline="0" dirty="0" err="1" smtClean="0"/>
              <a:t>codeset</a:t>
            </a:r>
            <a:r>
              <a:rPr lang="en-US" baseline="0" dirty="0" smtClean="0"/>
              <a:t> and </a:t>
            </a:r>
            <a:r>
              <a:rPr lang="en-US" baseline="0" dirty="0" err="1" smtClean="0"/>
              <a:t>hyb</a:t>
            </a:r>
            <a:endParaRPr lang="en-US" baseline="0" dirty="0" smtClean="0"/>
          </a:p>
          <a:p>
            <a:pPr marL="228600" indent="-228600">
              <a:buAutoNum type="arabicParenR"/>
            </a:pPr>
            <a:r>
              <a:rPr lang="en-US" baseline="0" dirty="0" smtClean="0"/>
              <a:t>Run standard assay.  </a:t>
            </a:r>
          </a:p>
          <a:p>
            <a:pPr marL="228600" indent="-228600">
              <a:buAutoNum type="arabicParenR"/>
            </a:pPr>
            <a:endParaRPr lang="en-US" baseline="0" dirty="0" smtClean="0"/>
          </a:p>
          <a:p>
            <a:pPr marL="0" indent="0">
              <a:buNone/>
            </a:pPr>
            <a:r>
              <a:rPr lang="en-US" baseline="0" dirty="0" smtClean="0"/>
              <a:t>Note, at no point are we splitting samples-  It’s always additive.</a:t>
            </a:r>
          </a:p>
          <a:p>
            <a:pPr marL="228600" indent="-228600">
              <a:buAutoNum type="arabicParenR"/>
            </a:pPr>
            <a:endParaRPr lang="en-US" baseline="0" dirty="0" smtClean="0"/>
          </a:p>
        </p:txBody>
      </p:sp>
      <p:sp>
        <p:nvSpPr>
          <p:cNvPr id="4" name="Slide Number Placeholder 3"/>
          <p:cNvSpPr>
            <a:spLocks noGrp="1"/>
          </p:cNvSpPr>
          <p:nvPr>
            <p:ph type="sldNum" sz="quarter" idx="10"/>
          </p:nvPr>
        </p:nvSpPr>
        <p:spPr/>
        <p:txBody>
          <a:bodyPr/>
          <a:lstStyle/>
          <a:p>
            <a:fld id="{79055ED7-FEED-4297-B441-742C9841D6FF}" type="slidenum">
              <a:rPr lang="en-US" smtClean="0"/>
              <a:pPr/>
              <a:t>35</a:t>
            </a:fld>
            <a:endParaRPr lang="en-US"/>
          </a:p>
        </p:txBody>
      </p:sp>
    </p:spTree>
    <p:extLst>
      <p:ext uri="{BB962C8B-B14F-4D97-AF65-F5344CB8AC3E}">
        <p14:creationId xmlns:p14="http://schemas.microsoft.com/office/powerpoint/2010/main" val="23039273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Fold</a:t>
            </a:r>
            <a:r>
              <a:rPr lang="en-US" baseline="0" dirty="0" smtClean="0"/>
              <a:t> change c</a:t>
            </a:r>
            <a:r>
              <a:rPr lang="en-US" dirty="0" smtClean="0"/>
              <a:t>omparison of </a:t>
            </a:r>
            <a:r>
              <a:rPr lang="en-US" dirty="0" err="1" smtClean="0"/>
              <a:t>preamped</a:t>
            </a:r>
            <a:r>
              <a:rPr lang="en-US" baseline="0" dirty="0" smtClean="0"/>
              <a:t> (100pg of RNA) </a:t>
            </a:r>
            <a:r>
              <a:rPr lang="en-US" baseline="0" dirty="0" err="1" smtClean="0"/>
              <a:t>vs</a:t>
            </a:r>
            <a:r>
              <a:rPr lang="en-US" baseline="0" dirty="0" smtClean="0"/>
              <a:t> non-</a:t>
            </a:r>
            <a:r>
              <a:rPr lang="en-US" baseline="0" dirty="0" err="1" smtClean="0"/>
              <a:t>preamped</a:t>
            </a:r>
            <a:r>
              <a:rPr lang="en-US" baseline="0" dirty="0" smtClean="0"/>
              <a:t> (100ng of RNA) sample across 800 genes.  </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36</a:t>
            </a:fld>
            <a:endParaRPr lang="en-US"/>
          </a:p>
        </p:txBody>
      </p:sp>
    </p:spTree>
    <p:extLst>
      <p:ext uri="{BB962C8B-B14F-4D97-AF65-F5344CB8AC3E}">
        <p14:creationId xmlns:p14="http://schemas.microsoft.com/office/powerpoint/2010/main" val="33271622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Single cell gene expression from cells sorted on a BD FACS</a:t>
            </a:r>
            <a:r>
              <a:rPr lang="en-US" baseline="0" dirty="0" smtClean="0"/>
              <a:t> Jazz system.  Note the diversity of expression across a theoretically homogeneous cell population.  </a:t>
            </a:r>
          </a:p>
          <a:p>
            <a:endParaRPr lang="en-US" baseline="0" dirty="0" smtClean="0"/>
          </a:p>
          <a:p>
            <a:r>
              <a:rPr lang="en-US" baseline="0" dirty="0" smtClean="0"/>
              <a:t>Also note that the average of each of the 90 Individual cells looks almost identical to a pool of 100 cells on the right.  </a:t>
            </a:r>
            <a:endParaRPr lang="en-US" dirty="0"/>
          </a:p>
        </p:txBody>
      </p:sp>
      <p:sp>
        <p:nvSpPr>
          <p:cNvPr id="4" name="Slide Number Placeholder 3"/>
          <p:cNvSpPr>
            <a:spLocks noGrp="1"/>
          </p:cNvSpPr>
          <p:nvPr>
            <p:ph type="sldNum" sz="quarter" idx="10"/>
          </p:nvPr>
        </p:nvSpPr>
        <p:spPr/>
        <p:txBody>
          <a:bodyPr/>
          <a:lstStyle/>
          <a:p>
            <a:fld id="{C80C4293-1539-43FB-B876-0177D69D9EC4}" type="slidenum">
              <a:rPr lang="en-US" smtClean="0"/>
              <a:t>37</a:t>
            </a:fld>
            <a:endParaRPr lang="en-US"/>
          </a:p>
        </p:txBody>
      </p:sp>
    </p:spTree>
    <p:extLst>
      <p:ext uri="{BB962C8B-B14F-4D97-AF65-F5344CB8AC3E}">
        <p14:creationId xmlns:p14="http://schemas.microsoft.com/office/powerpoint/2010/main" val="33365397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4325" indent="-224325">
              <a:buAutoNum type="arabicParenR"/>
            </a:pPr>
            <a:r>
              <a:rPr lang="en-US" dirty="0" smtClean="0"/>
              <a:t>Point out that we</a:t>
            </a:r>
            <a:r>
              <a:rPr lang="en-US" baseline="0" dirty="0" smtClean="0"/>
              <a:t> are looking at a blow-up of a small region of the data shown on previous slide (upper)</a:t>
            </a:r>
          </a:p>
          <a:p>
            <a:pPr marL="224325" indent="-224325">
              <a:buAutoNum type="arabicParenR"/>
            </a:pPr>
            <a:r>
              <a:rPr lang="en-US" baseline="0" dirty="0" smtClean="0"/>
              <a:t>Note that NanoString has discovered-found that there is a subset of incredibly interesting genes (in this case gene HIF1A) that have a unique phenotype of --- although the average gene expression of HIF1A is NOT very interesting,  it is very highly expressed (red-cells) in ~ 5% of the cells.  This 5% high-</a:t>
            </a:r>
            <a:r>
              <a:rPr lang="en-US" baseline="0" dirty="0" err="1" smtClean="0"/>
              <a:t>expressors</a:t>
            </a:r>
            <a:r>
              <a:rPr lang="en-US" baseline="0" dirty="0" smtClean="0"/>
              <a:t> completely disappear when you average over many cells.  We believe that genes such as HIF1A are going to be key to understanding things like “tumor stem cells”, and (perhaps) driver mutations that may only be very briefly turned-on at any given time.  </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38</a:t>
            </a:fld>
            <a:endParaRPr lang="en-US"/>
          </a:p>
        </p:txBody>
      </p:sp>
    </p:spTree>
    <p:extLst>
      <p:ext uri="{BB962C8B-B14F-4D97-AF65-F5344CB8AC3E}">
        <p14:creationId xmlns:p14="http://schemas.microsoft.com/office/powerpoint/2010/main" val="14071374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39</a:t>
            </a:fld>
            <a:endParaRPr lang="en-US"/>
          </a:p>
        </p:txBody>
      </p:sp>
    </p:spTree>
    <p:extLst>
      <p:ext uri="{BB962C8B-B14F-4D97-AF65-F5344CB8AC3E}">
        <p14:creationId xmlns:p14="http://schemas.microsoft.com/office/powerpoint/2010/main" val="6105154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smtClean="0"/>
          </a:p>
          <a:p>
            <a:r>
              <a:rPr lang="en-US" dirty="0" smtClean="0"/>
              <a:t>The nCounter assay can</a:t>
            </a:r>
            <a:r>
              <a:rPr lang="en-US" baseline="0" dirty="0" smtClean="0"/>
              <a:t> also be used to profile </a:t>
            </a:r>
            <a:r>
              <a:rPr lang="en-US" baseline="0" dirty="0" err="1" smtClean="0"/>
              <a:t>miRNA</a:t>
            </a:r>
            <a:r>
              <a:rPr lang="en-US" baseline="0" dirty="0" smtClean="0"/>
              <a:t>.  The assay provides a unique combination of specificity, high multiplex, precision, and accuracy unique across </a:t>
            </a:r>
            <a:r>
              <a:rPr lang="en-US" baseline="0" dirty="0" err="1" smtClean="0"/>
              <a:t>mirNA</a:t>
            </a:r>
            <a:r>
              <a:rPr lang="en-US" baseline="0" dirty="0" smtClean="0"/>
              <a:t> platforms.  Panels exist for multiple species, but can also be customized into more </a:t>
            </a:r>
            <a:r>
              <a:rPr lang="en-US" baseline="0" dirty="0" err="1" smtClean="0"/>
              <a:t>focussed</a:t>
            </a:r>
            <a:r>
              <a:rPr lang="en-US" baseline="0" dirty="0" smtClean="0"/>
              <a:t> panels.  </a:t>
            </a:r>
          </a:p>
          <a:p>
            <a:endParaRPr lang="en-US" baseline="0" dirty="0" smtClean="0"/>
          </a:p>
          <a:p>
            <a:r>
              <a:rPr lang="en-US" baseline="0" dirty="0" smtClean="0"/>
              <a:t>Unique to NanoString is the ability to profile up to 30 </a:t>
            </a:r>
            <a:r>
              <a:rPr lang="en-US" baseline="0" dirty="0" err="1" smtClean="0"/>
              <a:t>miRNAs</a:t>
            </a:r>
            <a:r>
              <a:rPr lang="en-US" baseline="0" dirty="0" smtClean="0"/>
              <a:t> and 200 mRNAs in a single assay-  Very important for complex signatures and understanding </a:t>
            </a:r>
            <a:r>
              <a:rPr lang="en-US" baseline="0" dirty="0" err="1" smtClean="0"/>
              <a:t>miRNA’s</a:t>
            </a:r>
            <a:r>
              <a:rPr lang="en-US" baseline="0" dirty="0" smtClean="0"/>
              <a:t> role in pathways.</a:t>
            </a:r>
          </a:p>
          <a:p>
            <a:endParaRPr lang="en-US" baseline="0" dirty="0" smtClean="0"/>
          </a:p>
          <a:p>
            <a:r>
              <a:rPr lang="en-US" baseline="0" dirty="0" smtClean="0"/>
              <a:t>Discuss the let 7 family, and it’s high homology across family members.  Typically when there is only 1 base difference, we still only see a few % (6% worst case) cross </a:t>
            </a:r>
            <a:r>
              <a:rPr lang="en-US" baseline="0" dirty="0" err="1" smtClean="0"/>
              <a:t>hyb</a:t>
            </a:r>
            <a:r>
              <a:rPr lang="en-US" baseline="0" dirty="0" smtClean="0"/>
              <a:t> potential.  Actually new data about to be published shows we may be conservative in how we’re calling cross reactivity, and the reality is probably even less.</a:t>
            </a:r>
          </a:p>
        </p:txBody>
      </p:sp>
      <p:sp>
        <p:nvSpPr>
          <p:cNvPr id="4" name="Slide Number Placeholder 3"/>
          <p:cNvSpPr>
            <a:spLocks noGrp="1"/>
          </p:cNvSpPr>
          <p:nvPr>
            <p:ph type="sldNum" sz="quarter" idx="10"/>
          </p:nvPr>
        </p:nvSpPr>
        <p:spPr/>
        <p:txBody>
          <a:bodyPr/>
          <a:lstStyle/>
          <a:p>
            <a:fld id="{79055ED7-FEED-4297-B441-742C9841D6FF}" type="slidenum">
              <a:rPr lang="en-US" smtClean="0"/>
              <a:pPr/>
              <a:t>40</a:t>
            </a:fld>
            <a:endParaRPr lang="en-US"/>
          </a:p>
        </p:txBody>
      </p:sp>
    </p:spTree>
    <p:extLst>
      <p:ext uri="{BB962C8B-B14F-4D97-AF65-F5344CB8AC3E}">
        <p14:creationId xmlns:p14="http://schemas.microsoft.com/office/powerpoint/2010/main" val="19754669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Explain workflow…</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42</a:t>
            </a:fld>
            <a:endParaRPr lang="en-US"/>
          </a:p>
        </p:txBody>
      </p:sp>
    </p:spTree>
    <p:extLst>
      <p:ext uri="{BB962C8B-B14F-4D97-AF65-F5344CB8AC3E}">
        <p14:creationId xmlns:p14="http://schemas.microsoft.com/office/powerpoint/2010/main" val="32173841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D8643910-B9BE-42F5-A332-021E9FF962F1}" type="slidenum">
              <a:rPr lang="en-US" smtClean="0">
                <a:solidFill>
                  <a:prstClr val="black"/>
                </a:solidFill>
              </a:rPr>
              <a:pPr/>
              <a:t>43</a:t>
            </a:fld>
            <a:endParaRPr lang="en-US" smtClean="0">
              <a:solidFill>
                <a:prstClr val="black"/>
              </a:solidFill>
            </a:endParaRPr>
          </a:p>
        </p:txBody>
      </p:sp>
      <p:sp>
        <p:nvSpPr>
          <p:cNvPr id="94211" name="Slide Image Placeholder 1"/>
          <p:cNvSpPr>
            <a:spLocks noGrp="1" noRot="1" noChangeAspect="1" noTextEdit="1"/>
          </p:cNvSpPr>
          <p:nvPr>
            <p:ph type="sldImg"/>
          </p:nvPr>
        </p:nvSpPr>
        <p:spPr>
          <a:xfrm>
            <a:off x="2859088" y="514350"/>
            <a:ext cx="3429000" cy="2571750"/>
          </a:xfrm>
          <a:ln/>
        </p:spPr>
      </p:sp>
      <p:sp>
        <p:nvSpPr>
          <p:cNvPr id="94212" name="Notes Placeholder 2"/>
          <p:cNvSpPr>
            <a:spLocks noGrp="1"/>
          </p:cNvSpPr>
          <p:nvPr>
            <p:ph type="body" idx="1"/>
          </p:nvPr>
        </p:nvSpPr>
        <p:spPr>
          <a:noFill/>
          <a:ln/>
        </p:spPr>
        <p:txBody>
          <a:bodyPr lIns="91429" tIns="45714" rIns="91429" bIns="45714"/>
          <a:lstStyle/>
          <a:p>
            <a:pPr eaLnBrk="1" hangingPunct="1"/>
            <a:r>
              <a:rPr lang="en-US" dirty="0" smtClean="0"/>
              <a:t>Like all of our assays, the results are very linear, depending on input amount.  What’s important here, is when looking at dynamic range of </a:t>
            </a:r>
            <a:r>
              <a:rPr lang="en-US" dirty="0" err="1" smtClean="0"/>
              <a:t>miRNA</a:t>
            </a:r>
            <a:r>
              <a:rPr lang="en-US" dirty="0" smtClean="0"/>
              <a:t> expression it’s quite wide.  Here</a:t>
            </a:r>
            <a:r>
              <a:rPr lang="en-US" baseline="0" dirty="0" smtClean="0"/>
              <a:t> we’re showing a linear range from 2^5 counts to 2^19 counts.  This is limited by biology, and not the platform.  We can see individual </a:t>
            </a:r>
            <a:r>
              <a:rPr lang="en-US" baseline="0" dirty="0" err="1" smtClean="0"/>
              <a:t>miRNAs</a:t>
            </a:r>
            <a:r>
              <a:rPr lang="en-US" baseline="0" dirty="0" smtClean="0"/>
              <a:t> over 1 million counts…</a:t>
            </a:r>
            <a:endParaRPr lang="en-US" dirty="0" smtClean="0"/>
          </a:p>
        </p:txBody>
      </p:sp>
      <p:sp>
        <p:nvSpPr>
          <p:cNvPr id="94213" name="Slide Number Placeholder 3"/>
          <p:cNvSpPr txBox="1">
            <a:spLocks noGrp="1"/>
          </p:cNvSpPr>
          <p:nvPr/>
        </p:nvSpPr>
        <p:spPr bwMode="auto">
          <a:xfrm>
            <a:off x="5179484" y="6513910"/>
            <a:ext cx="3962400" cy="342900"/>
          </a:xfrm>
          <a:prstGeom prst="rect">
            <a:avLst/>
          </a:prstGeom>
          <a:noFill/>
          <a:ln w="9525">
            <a:noFill/>
            <a:miter lim="800000"/>
            <a:headEnd/>
            <a:tailEnd/>
          </a:ln>
        </p:spPr>
        <p:txBody>
          <a:bodyPr lIns="91429" tIns="45714" rIns="91429" bIns="45714" anchor="b"/>
          <a:lstStyle/>
          <a:p>
            <a:pPr algn="r" defTabSz="913921"/>
            <a:fld id="{FB44DB5F-8592-46F1-B909-3AFA634419FC}" type="slidenum">
              <a:rPr lang="en-US" sz="1200">
                <a:solidFill>
                  <a:prstClr val="black"/>
                </a:solidFill>
              </a:rPr>
              <a:pPr algn="r" defTabSz="913921"/>
              <a:t>43</a:t>
            </a:fld>
            <a:endParaRPr lang="en-US" sz="1200">
              <a:solidFill>
                <a:prstClr val="black"/>
              </a:solidFill>
            </a:endParaRPr>
          </a:p>
        </p:txBody>
      </p:sp>
    </p:spTree>
    <p:extLst>
      <p:ext uri="{BB962C8B-B14F-4D97-AF65-F5344CB8AC3E}">
        <p14:creationId xmlns:p14="http://schemas.microsoft.com/office/powerpoint/2010/main" val="7603137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p:cNvSpPr>
          <p:nvPr>
            <p:ph type="sldImg"/>
          </p:nvPr>
        </p:nvSpPr>
        <p:spPr>
          <a:ln/>
        </p:spPr>
      </p:sp>
      <p:sp>
        <p:nvSpPr>
          <p:cNvPr id="22531" name="Notes Placeholder 2"/>
          <p:cNvSpPr>
            <a:spLocks noGrp="1"/>
          </p:cNvSpPr>
          <p:nvPr>
            <p:ph type="body" idx="1"/>
          </p:nvPr>
        </p:nvSpPr>
        <p:spPr>
          <a:noFill/>
          <a:ln/>
        </p:spPr>
        <p:txBody>
          <a:bodyPr/>
          <a:lstStyle/>
          <a:p>
            <a:r>
              <a:rPr lang="en-US" dirty="0" smtClean="0">
                <a:latin typeface="Arial" pitchFamily="34" charset="0"/>
                <a:ea typeface="ＭＳ Ｐゴシック" pitchFamily="34" charset="-128"/>
              </a:rPr>
              <a:t>A</a:t>
            </a:r>
            <a:r>
              <a:rPr lang="en-US" baseline="0" dirty="0" smtClean="0">
                <a:latin typeface="Arial" pitchFamily="34" charset="0"/>
                <a:ea typeface="ＭＳ Ｐゴシック" pitchFamily="34" charset="-128"/>
              </a:rPr>
              <a:t> comparison of skeletal muscle </a:t>
            </a:r>
            <a:r>
              <a:rPr lang="en-US" baseline="0" dirty="0" err="1" smtClean="0">
                <a:latin typeface="Arial" pitchFamily="34" charset="0"/>
                <a:ea typeface="ＭＳ Ｐゴシック" pitchFamily="34" charset="-128"/>
              </a:rPr>
              <a:t>vs</a:t>
            </a:r>
            <a:r>
              <a:rPr lang="en-US" baseline="0" dirty="0" smtClean="0">
                <a:latin typeface="Arial" pitchFamily="34" charset="0"/>
                <a:ea typeface="ＭＳ Ｐゴシック" pitchFamily="34" charset="-128"/>
              </a:rPr>
              <a:t> heart muscle.  Closely related tissues, but some expression differences.  Also note miR-1 in the upper right.  miR-1 is very muscle specific.</a:t>
            </a:r>
            <a:endParaRPr lang="en-US" dirty="0" smtClean="0">
              <a:latin typeface="Arial" pitchFamily="34" charset="0"/>
              <a:ea typeface="ＭＳ Ｐゴシック" pitchFamily="34" charset="-128"/>
            </a:endParaRPr>
          </a:p>
        </p:txBody>
      </p:sp>
      <p:sp>
        <p:nvSpPr>
          <p:cNvPr id="22532" name="Slide Number Placeholder 3"/>
          <p:cNvSpPr>
            <a:spLocks noGrp="1"/>
          </p:cNvSpPr>
          <p:nvPr>
            <p:ph type="sldNum" sz="quarter" idx="5"/>
          </p:nvPr>
        </p:nvSpPr>
        <p:spPr>
          <a:noFill/>
        </p:spPr>
        <p:txBody>
          <a:bodyPr/>
          <a:lstStyle/>
          <a:p>
            <a:fld id="{143F0327-44C3-4732-9BA7-2AF542632570}" type="slidenum">
              <a:rPr lang="en-US"/>
              <a:pPr/>
              <a:t>44</a:t>
            </a:fld>
            <a:endParaRPr lang="en-US"/>
          </a:p>
        </p:txBody>
      </p:sp>
    </p:spTree>
    <p:extLst>
      <p:ext uri="{BB962C8B-B14F-4D97-AF65-F5344CB8AC3E}">
        <p14:creationId xmlns:p14="http://schemas.microsoft.com/office/powerpoint/2010/main" val="147717108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p:cNvSpPr>
          <p:nvPr>
            <p:ph type="sldImg"/>
          </p:nvPr>
        </p:nvSpPr>
        <p:spPr>
          <a:ln/>
        </p:spPr>
      </p:sp>
      <p:sp>
        <p:nvSpPr>
          <p:cNvPr id="24579" name="Notes Placeholder 2"/>
          <p:cNvSpPr>
            <a:spLocks noGrp="1"/>
          </p:cNvSpPr>
          <p:nvPr>
            <p:ph type="body" idx="1"/>
          </p:nvPr>
        </p:nvSpPr>
        <p:spPr>
          <a:noFill/>
          <a:ln/>
        </p:spPr>
        <p:txBody>
          <a:bodyPr/>
          <a:lstStyle/>
          <a:p>
            <a:r>
              <a:rPr lang="en-US" dirty="0" smtClean="0"/>
              <a:t>Tissue-specific detection of a muscle-specific </a:t>
            </a:r>
            <a:r>
              <a:rPr lang="en-US" dirty="0" err="1" smtClean="0"/>
              <a:t>miRNA</a:t>
            </a:r>
            <a:r>
              <a:rPr lang="en-US" dirty="0" smtClean="0"/>
              <a:t>,</a:t>
            </a:r>
            <a:r>
              <a:rPr lang="en-US" baseline="0" dirty="0" smtClean="0"/>
              <a:t> mir-1.  Note that the expression ranges from </a:t>
            </a:r>
            <a:r>
              <a:rPr lang="en-US" baseline="0" dirty="0" err="1" smtClean="0"/>
              <a:t>nondetectable</a:t>
            </a:r>
            <a:r>
              <a:rPr lang="en-US" baseline="0" dirty="0" smtClean="0"/>
              <a:t> in many tissues to hundreds of thousands of counts.  </a:t>
            </a:r>
            <a:endParaRPr lang="en-US" dirty="0" smtClean="0"/>
          </a:p>
        </p:txBody>
      </p:sp>
      <p:sp>
        <p:nvSpPr>
          <p:cNvPr id="24580" name="Slide Number Placeholder 3"/>
          <p:cNvSpPr>
            <a:spLocks noGrp="1"/>
          </p:cNvSpPr>
          <p:nvPr>
            <p:ph type="sldNum" sz="quarter" idx="5"/>
          </p:nvPr>
        </p:nvSpPr>
        <p:spPr>
          <a:noFill/>
        </p:spPr>
        <p:txBody>
          <a:bodyPr/>
          <a:lstStyle/>
          <a:p>
            <a:fld id="{6416261B-F31B-1B4C-94B7-A90C28540BB9}" type="slidenum">
              <a:rPr lang="en-US" smtClean="0"/>
              <a:pPr/>
              <a:t>45</a:t>
            </a:fld>
            <a:endParaRPr lang="en-US" smtClean="0"/>
          </a:p>
        </p:txBody>
      </p:sp>
    </p:spTree>
    <p:extLst>
      <p:ext uri="{BB962C8B-B14F-4D97-AF65-F5344CB8AC3E}">
        <p14:creationId xmlns:p14="http://schemas.microsoft.com/office/powerpoint/2010/main" val="3564268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Focused co-profiling</a:t>
            </a:r>
            <a:r>
              <a:rPr lang="en-US" baseline="0" dirty="0" smtClean="0"/>
              <a:t> studies are becoming more and more important</a:t>
            </a:r>
          </a:p>
          <a:p>
            <a:pPr>
              <a:buFont typeface="Arial" pitchFamily="34" charset="0"/>
              <a:buChar char="•"/>
            </a:pPr>
            <a:r>
              <a:rPr lang="en-US" baseline="0" dirty="0" smtClean="0"/>
              <a:t>miRNAs and their </a:t>
            </a:r>
            <a:r>
              <a:rPr lang="en-US" baseline="0" dirty="0" err="1" smtClean="0"/>
              <a:t>downsteam</a:t>
            </a:r>
            <a:r>
              <a:rPr lang="en-US" baseline="0" dirty="0" smtClean="0"/>
              <a:t> targets have been pinpointed as reliable disease specific biomarkers</a:t>
            </a:r>
          </a:p>
          <a:p>
            <a:pPr>
              <a:buFont typeface="Arial" pitchFamily="34" charset="0"/>
              <a:buChar char="•"/>
            </a:pPr>
            <a:r>
              <a:rPr lang="en-US" baseline="0" dirty="0" smtClean="0"/>
              <a:t>Understanding mechanisms for gene regulation in specific disease involves studying multiple levels of expression</a:t>
            </a:r>
          </a:p>
          <a:p>
            <a:pPr>
              <a:buFont typeface="Arial" pitchFamily="34" charset="0"/>
              <a:buChar char="•"/>
            </a:pPr>
            <a:r>
              <a:rPr lang="en-US" baseline="0" dirty="0" smtClean="0"/>
              <a:t>Moving from miRNA discovery to miRNA functional studies requires co-profiling, often in larger study sizes than in discovery along (hence the need for easier workflow) </a:t>
            </a:r>
            <a:endParaRPr lang="en-US" dirty="0" smtClean="0"/>
          </a:p>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46</a:t>
            </a:fld>
            <a:endParaRPr lang="en-US" dirty="0"/>
          </a:p>
        </p:txBody>
      </p:sp>
    </p:spTree>
    <p:extLst>
      <p:ext uri="{BB962C8B-B14F-4D97-AF65-F5344CB8AC3E}">
        <p14:creationId xmlns:p14="http://schemas.microsoft.com/office/powerpoint/2010/main" val="9451172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D8643910-B9BE-42F5-A332-021E9FF962F1}" type="slidenum">
              <a:rPr lang="en-US" smtClean="0"/>
              <a:pPr/>
              <a:t>47</a:t>
            </a:fld>
            <a:endParaRPr lang="en-US" smtClean="0"/>
          </a:p>
        </p:txBody>
      </p:sp>
      <p:sp>
        <p:nvSpPr>
          <p:cNvPr id="94211" name="Slide Image Placeholder 1"/>
          <p:cNvSpPr>
            <a:spLocks noGrp="1" noRot="1" noChangeAspect="1" noTextEdit="1"/>
          </p:cNvSpPr>
          <p:nvPr>
            <p:ph type="sldImg"/>
          </p:nvPr>
        </p:nvSpPr>
        <p:spPr>
          <a:xfrm>
            <a:off x="2859088" y="514350"/>
            <a:ext cx="3429000" cy="2571750"/>
          </a:xfrm>
          <a:ln/>
        </p:spPr>
      </p:sp>
      <p:sp>
        <p:nvSpPr>
          <p:cNvPr id="94212" name="Notes Placeholder 2"/>
          <p:cNvSpPr>
            <a:spLocks noGrp="1"/>
          </p:cNvSpPr>
          <p:nvPr>
            <p:ph type="body" idx="1"/>
          </p:nvPr>
        </p:nvSpPr>
        <p:spPr>
          <a:noFill/>
          <a:ln/>
        </p:spPr>
        <p:txBody>
          <a:bodyPr lIns="91434" tIns="45716" rIns="91434" bIns="45716"/>
          <a:lstStyle/>
          <a:p>
            <a:pPr eaLnBrk="1" hangingPunct="1"/>
            <a:r>
              <a:rPr lang="en-US" dirty="0" smtClean="0"/>
              <a:t>I should find a better </a:t>
            </a:r>
            <a:r>
              <a:rPr lang="en-US" dirty="0" err="1" smtClean="0"/>
              <a:t>miRGE</a:t>
            </a:r>
            <a:r>
              <a:rPr lang="en-US" dirty="0" smtClean="0"/>
              <a:t> slide…  This one is</a:t>
            </a:r>
            <a:r>
              <a:rPr lang="en-US" baseline="0" dirty="0" smtClean="0"/>
              <a:t> FFPE </a:t>
            </a:r>
            <a:r>
              <a:rPr lang="en-US" baseline="0" dirty="0" err="1" smtClean="0"/>
              <a:t>vs</a:t>
            </a:r>
            <a:r>
              <a:rPr lang="en-US" baseline="0" dirty="0" smtClean="0"/>
              <a:t> fresh.  </a:t>
            </a:r>
            <a:endParaRPr lang="en-US" dirty="0" smtClean="0"/>
          </a:p>
        </p:txBody>
      </p:sp>
      <p:sp>
        <p:nvSpPr>
          <p:cNvPr id="94213" name="Slide Number Placeholder 3"/>
          <p:cNvSpPr txBox="1">
            <a:spLocks noGrp="1"/>
          </p:cNvSpPr>
          <p:nvPr/>
        </p:nvSpPr>
        <p:spPr bwMode="auto">
          <a:xfrm>
            <a:off x="5179484" y="6513910"/>
            <a:ext cx="3962400" cy="342900"/>
          </a:xfrm>
          <a:prstGeom prst="rect">
            <a:avLst/>
          </a:prstGeom>
          <a:noFill/>
          <a:ln w="9525">
            <a:noFill/>
            <a:miter lim="800000"/>
            <a:headEnd/>
            <a:tailEnd/>
          </a:ln>
        </p:spPr>
        <p:txBody>
          <a:bodyPr lIns="91434" tIns="45716" rIns="91434" bIns="45716" anchor="b"/>
          <a:lstStyle/>
          <a:p>
            <a:pPr algn="r"/>
            <a:fld id="{FB44DB5F-8592-46F1-B909-3AFA634419FC}" type="slidenum">
              <a:rPr lang="en-US" sz="1200"/>
              <a:pPr algn="r"/>
              <a:t>47</a:t>
            </a:fld>
            <a:endParaRPr lang="en-US" sz="1200"/>
          </a:p>
        </p:txBody>
      </p:sp>
    </p:spTree>
    <p:extLst>
      <p:ext uri="{BB962C8B-B14F-4D97-AF65-F5344CB8AC3E}">
        <p14:creationId xmlns:p14="http://schemas.microsoft.com/office/powerpoint/2010/main" val="34056804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48</a:t>
            </a:fld>
            <a:endParaRPr lang="en-US"/>
          </a:p>
        </p:txBody>
      </p:sp>
    </p:spTree>
    <p:extLst>
      <p:ext uri="{BB962C8B-B14F-4D97-AF65-F5344CB8AC3E}">
        <p14:creationId xmlns:p14="http://schemas.microsoft.com/office/powerpoint/2010/main" val="7093935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Prior to hybridization,</a:t>
            </a:r>
            <a:r>
              <a:rPr lang="en-US" baseline="0" dirty="0" smtClean="0"/>
              <a:t> genomic DNA is fragmented and denatured.  After that, the hybridization steps are the same as for other nCounter assays.  </a:t>
            </a:r>
          </a:p>
          <a:p>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49</a:t>
            </a:fld>
            <a:endParaRPr lang="en-US"/>
          </a:p>
        </p:txBody>
      </p:sp>
    </p:spTree>
    <p:extLst>
      <p:ext uri="{BB962C8B-B14F-4D97-AF65-F5344CB8AC3E}">
        <p14:creationId xmlns:p14="http://schemas.microsoft.com/office/powerpoint/2010/main" val="49170540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Interesting story-</a:t>
            </a:r>
            <a:r>
              <a:rPr lang="en-US" baseline="0" dirty="0" smtClean="0"/>
              <a:t> We procured cell lines with variable numbers of x chromosomes, 1-5.  As you can see, all line up with their appropriate copy number except the 5 copy cell line.  This was concerning…</a:t>
            </a:r>
          </a:p>
          <a:p>
            <a:endParaRPr lang="en-US" baseline="0" dirty="0" smtClean="0"/>
          </a:p>
          <a:p>
            <a:r>
              <a:rPr lang="en-US" baseline="0" dirty="0" smtClean="0"/>
              <a:t>We checked with the vendor who confirmed by karyotyping that the cell line was in fact mosaic 4 and 5 copies.  No one had ever noticed previously…</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50</a:t>
            </a:fld>
            <a:endParaRPr lang="en-US"/>
          </a:p>
        </p:txBody>
      </p:sp>
    </p:spTree>
    <p:extLst>
      <p:ext uri="{BB962C8B-B14F-4D97-AF65-F5344CB8AC3E}">
        <p14:creationId xmlns:p14="http://schemas.microsoft.com/office/powerpoint/2010/main" val="255115182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Of course, </a:t>
            </a:r>
            <a:r>
              <a:rPr lang="en-US" dirty="0" err="1" smtClean="0"/>
              <a:t>miltiple</a:t>
            </a:r>
            <a:r>
              <a:rPr lang="en-US" dirty="0" smtClean="0"/>
              <a:t> probes designed to the same gene regions will behave consistently</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51</a:t>
            </a:fld>
            <a:endParaRPr lang="en-US"/>
          </a:p>
        </p:txBody>
      </p:sp>
    </p:spTree>
    <p:extLst>
      <p:ext uri="{BB962C8B-B14F-4D97-AF65-F5344CB8AC3E}">
        <p14:creationId xmlns:p14="http://schemas.microsoft.com/office/powerpoint/2010/main" val="32952551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the calls agree</a:t>
            </a:r>
            <a:r>
              <a:rPr lang="en-US" baseline="0" dirty="0" smtClean="0"/>
              <a:t> well with the </a:t>
            </a:r>
            <a:r>
              <a:rPr lang="en-US" baseline="0" dirty="0" err="1" smtClean="0"/>
              <a:t>hapmap</a:t>
            </a:r>
            <a:r>
              <a:rPr lang="en-US" baseline="0" dirty="0" smtClean="0"/>
              <a:t> data</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52</a:t>
            </a:fld>
            <a:endParaRPr lang="en-US"/>
          </a:p>
        </p:txBody>
      </p:sp>
    </p:spTree>
    <p:extLst>
      <p:ext uri="{BB962C8B-B14F-4D97-AF65-F5344CB8AC3E}">
        <p14:creationId xmlns:p14="http://schemas.microsoft.com/office/powerpoint/2010/main" val="16510176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a:t>
            </a:r>
            <a:r>
              <a:rPr lang="en-US" dirty="0" err="1" smtClean="0"/>
              <a:t>importanty</a:t>
            </a:r>
            <a:r>
              <a:rPr lang="en-US" dirty="0" smtClean="0"/>
              <a:t>, the reproducibility,</a:t>
            </a:r>
            <a:r>
              <a:rPr lang="en-US" baseline="0" dirty="0" smtClean="0"/>
              <a:t> especially across sites is much higher with NanoString than arrays (</a:t>
            </a:r>
            <a:r>
              <a:rPr lang="en-US" baseline="0" dirty="0" err="1" smtClean="0"/>
              <a:t>Affy</a:t>
            </a:r>
            <a:r>
              <a:rPr lang="en-US" baseline="0" dirty="0" smtClean="0"/>
              <a:t> in this case).  This lab (</a:t>
            </a:r>
            <a:r>
              <a:rPr lang="en-US" baseline="0" dirty="0" err="1" smtClean="0"/>
              <a:t>harvard</a:t>
            </a:r>
            <a:r>
              <a:rPr lang="en-US" baseline="0" dirty="0" smtClean="0"/>
              <a:t>) both ran the platforms and sent the same samples to the vendors to run in their own labs.  As you can see, the reproducibility </a:t>
            </a:r>
            <a:r>
              <a:rPr lang="en-US" baseline="0" dirty="0" err="1" smtClean="0"/>
              <a:t>os</a:t>
            </a:r>
            <a:r>
              <a:rPr lang="en-US" baseline="0" dirty="0" smtClean="0"/>
              <a:t> much better on NanoString.  This is likely because of the variability introduced during the </a:t>
            </a:r>
            <a:r>
              <a:rPr lang="en-US" baseline="0" dirty="0" err="1" smtClean="0"/>
              <a:t>labelling</a:t>
            </a:r>
            <a:r>
              <a:rPr lang="en-US" baseline="0" dirty="0" smtClean="0"/>
              <a:t> and array hybridization process.  </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53</a:t>
            </a:fld>
            <a:endParaRPr lang="en-US"/>
          </a:p>
        </p:txBody>
      </p:sp>
    </p:spTree>
    <p:extLst>
      <p:ext uri="{BB962C8B-B14F-4D97-AF65-F5344CB8AC3E}">
        <p14:creationId xmlns:p14="http://schemas.microsoft.com/office/powerpoint/2010/main" val="395596341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Of course, there is nothing particular to CNV analysis.  </a:t>
            </a:r>
            <a:r>
              <a:rPr lang="en-US" dirty="0" err="1" smtClean="0"/>
              <a:t>ChIP</a:t>
            </a:r>
            <a:r>
              <a:rPr lang="en-US" dirty="0" smtClean="0"/>
              <a:t> is another</a:t>
            </a:r>
            <a:r>
              <a:rPr lang="en-US" baseline="0" dirty="0" smtClean="0"/>
              <a:t> application which can be done on the platform.  The beauty of </a:t>
            </a:r>
            <a:r>
              <a:rPr lang="en-US" baseline="0" dirty="0" err="1" smtClean="0"/>
              <a:t>ChIP</a:t>
            </a:r>
            <a:r>
              <a:rPr lang="en-US" baseline="0" dirty="0" smtClean="0"/>
              <a:t> is that the samples are so enriched that we can directly detect ~5ng of </a:t>
            </a:r>
            <a:r>
              <a:rPr lang="en-US" baseline="0" dirty="0" err="1" smtClean="0"/>
              <a:t>ChIP’d</a:t>
            </a:r>
            <a:r>
              <a:rPr lang="en-US" baseline="0" dirty="0" smtClean="0"/>
              <a:t> DNA without amplification</a:t>
            </a:r>
            <a:endParaRPr lang="en-US" dirty="0"/>
          </a:p>
        </p:txBody>
      </p:sp>
      <p:sp>
        <p:nvSpPr>
          <p:cNvPr id="4" name="Slide Number Placeholder 3"/>
          <p:cNvSpPr>
            <a:spLocks noGrp="1"/>
          </p:cNvSpPr>
          <p:nvPr>
            <p:ph type="sldNum" sz="quarter" idx="10"/>
          </p:nvPr>
        </p:nvSpPr>
        <p:spPr/>
        <p:txBody>
          <a:bodyPr/>
          <a:lstStyle/>
          <a:p>
            <a:fld id="{79055ED7-FEED-4297-B441-742C9841D6FF}" type="slidenum">
              <a:rPr lang="en-US" smtClean="0"/>
              <a:pPr/>
              <a:t>54</a:t>
            </a:fld>
            <a:endParaRPr lang="en-US"/>
          </a:p>
        </p:txBody>
      </p:sp>
    </p:spTree>
    <p:extLst>
      <p:ext uri="{BB962C8B-B14F-4D97-AF65-F5344CB8AC3E}">
        <p14:creationId xmlns:p14="http://schemas.microsoft.com/office/powerpoint/2010/main" val="148171675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81F6DAA7-0484-4510-B208-7C17A9DF6B4E}" type="slidenum">
              <a:rPr lang="en-US" smtClean="0"/>
              <a:pPr/>
              <a:t>56</a:t>
            </a:fld>
            <a:endParaRPr lang="en-US" dirty="0" smtClean="0"/>
          </a:p>
        </p:txBody>
      </p:sp>
      <p:sp>
        <p:nvSpPr>
          <p:cNvPr id="51203" name="Rectangle 7"/>
          <p:cNvSpPr txBox="1">
            <a:spLocks noGrp="1" noChangeArrowheads="1"/>
          </p:cNvSpPr>
          <p:nvPr/>
        </p:nvSpPr>
        <p:spPr bwMode="auto">
          <a:xfrm>
            <a:off x="5179484" y="6513910"/>
            <a:ext cx="3962400" cy="342900"/>
          </a:xfrm>
          <a:prstGeom prst="rect">
            <a:avLst/>
          </a:prstGeom>
          <a:noFill/>
          <a:ln w="9525">
            <a:noFill/>
            <a:miter lim="800000"/>
            <a:headEnd/>
            <a:tailEnd/>
          </a:ln>
        </p:spPr>
        <p:txBody>
          <a:bodyPr lIns="91416" tIns="45706" rIns="91416" bIns="45706" anchor="b"/>
          <a:lstStyle/>
          <a:p>
            <a:pPr algn="r"/>
            <a:fld id="{D414A33B-AC6D-49AF-B485-67785751EA6F}" type="slidenum">
              <a:rPr lang="en-US" sz="1200"/>
              <a:pPr algn="r"/>
              <a:t>56</a:t>
            </a:fld>
            <a:endParaRPr lang="en-US" sz="1200" dirty="0"/>
          </a:p>
        </p:txBody>
      </p:sp>
      <p:sp>
        <p:nvSpPr>
          <p:cNvPr id="51204" name="Rectangle 2"/>
          <p:cNvSpPr>
            <a:spLocks noGrp="1" noRot="1" noChangeAspect="1" noChangeArrowheads="1" noTextEdit="1"/>
          </p:cNvSpPr>
          <p:nvPr>
            <p:ph type="sldImg"/>
          </p:nvPr>
        </p:nvSpPr>
        <p:spPr>
          <a:xfrm>
            <a:off x="2862263" y="514350"/>
            <a:ext cx="3429000" cy="2571750"/>
          </a:xfrm>
          <a:prstGeom prst="rect">
            <a:avLst/>
          </a:prstGeom>
          <a:ln/>
        </p:spPr>
      </p:sp>
      <p:sp>
        <p:nvSpPr>
          <p:cNvPr id="51205" name="Rectangle 3"/>
          <p:cNvSpPr>
            <a:spLocks noGrp="1" noChangeArrowheads="1"/>
          </p:cNvSpPr>
          <p:nvPr>
            <p:ph type="body" idx="1"/>
          </p:nvPr>
        </p:nvSpPr>
        <p:spPr>
          <a:noFill/>
          <a:ln/>
        </p:spPr>
        <p:txBody>
          <a:bodyPr lIns="91422" tIns="45710" rIns="91422" bIns="45710"/>
          <a:lstStyle/>
          <a:p>
            <a:pPr eaLnBrk="1" hangingPunct="1"/>
            <a:endParaRPr lang="en-US" dirty="0" smtClean="0"/>
          </a:p>
        </p:txBody>
      </p:sp>
    </p:spTree>
    <p:extLst>
      <p:ext uri="{BB962C8B-B14F-4D97-AF65-F5344CB8AC3E}">
        <p14:creationId xmlns:p14="http://schemas.microsoft.com/office/powerpoint/2010/main" val="855636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4" Type="http://schemas.microsoft.com/office/2007/relationships/hdphoto" Target="../media/hdphoto1.wdp"/><Relationship Id="rId5" Type="http://schemas.openxmlformats.org/officeDocument/2006/relationships/image" Target="../media/image9.png"/><Relationship Id="rId6" Type="http://schemas.openxmlformats.org/officeDocument/2006/relationships/image" Target="../media/image10.png"/><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7.png"/><Relationship Id="rId5" Type="http://schemas.openxmlformats.org/officeDocument/2006/relationships/image" Target="../media/image9.png"/><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4" Type="http://schemas.microsoft.com/office/2007/relationships/hdphoto" Target="../media/hdphoto1.wdp"/><Relationship Id="rId5" Type="http://schemas.openxmlformats.org/officeDocument/2006/relationships/image" Target="../media/image9.png"/><Relationship Id="rId6" Type="http://schemas.openxmlformats.org/officeDocument/2006/relationships/image" Target="../media/image12.png"/><Relationship Id="rId1" Type="http://schemas.openxmlformats.org/officeDocument/2006/relationships/slideMaster" Target="../slideMasters/slideMaster1.xml"/><Relationship Id="rId2" Type="http://schemas.openxmlformats.org/officeDocument/2006/relationships/image" Target="../media/image11.gi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4" Type="http://schemas.microsoft.com/office/2007/relationships/hdphoto" Target="../media/hdphoto2.wdp"/><Relationship Id="rId5" Type="http://schemas.openxmlformats.org/officeDocument/2006/relationships/image" Target="../media/image13.png"/><Relationship Id="rId1" Type="http://schemas.openxmlformats.org/officeDocument/2006/relationships/slideMaster" Target="../slideMasters/slideMaster1.xml"/><Relationship Id="rId2" Type="http://schemas.openxmlformats.org/officeDocument/2006/relationships/image" Target="../media/image11.gi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8" name="Rectangle 17"/>
          <p:cNvSpPr/>
          <p:nvPr userDrawn="1"/>
        </p:nvSpPr>
        <p:spPr>
          <a:xfrm flipV="1">
            <a:off x="0" y="3302127"/>
            <a:ext cx="9144000" cy="384048"/>
          </a:xfrm>
          <a:prstGeom prst="rect">
            <a:avLst/>
          </a:prstGeom>
          <a:gradFill>
            <a:gsLst>
              <a:gs pos="0">
                <a:schemeClr val="bg1"/>
              </a:gs>
              <a:gs pos="100000">
                <a:schemeClr val="tx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7" name="Rectangle 16"/>
          <p:cNvSpPr/>
          <p:nvPr userDrawn="1"/>
        </p:nvSpPr>
        <p:spPr>
          <a:xfrm>
            <a:off x="0" y="3686175"/>
            <a:ext cx="9144000" cy="381000"/>
          </a:xfrm>
          <a:prstGeom prst="rect">
            <a:avLst/>
          </a:prstGeom>
          <a:gradFill>
            <a:gsLst>
              <a:gs pos="0">
                <a:schemeClr val="bg1"/>
              </a:gs>
              <a:gs pos="100000">
                <a:schemeClr val="tx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cxnSp>
        <p:nvCxnSpPr>
          <p:cNvPr id="16" name="Straight Connector 15"/>
          <p:cNvCxnSpPr/>
          <p:nvPr userDrawn="1"/>
        </p:nvCxnSpPr>
        <p:spPr>
          <a:xfrm rot="10800000" flipH="1">
            <a:off x="0" y="3683794"/>
            <a:ext cx="91440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2880360" y="2176604"/>
            <a:ext cx="6084736" cy="1125523"/>
          </a:xfrm>
        </p:spPr>
        <p:txBody>
          <a:bodyPr>
            <a:noAutofit/>
          </a:bodyPr>
          <a:lstStyle>
            <a:lvl1pPr algn="r">
              <a:defRPr sz="36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3954136" y="4070433"/>
            <a:ext cx="5010959" cy="1127732"/>
          </a:xfrm>
        </p:spPr>
        <p:txBody>
          <a:bodyPr>
            <a:noAutofit/>
          </a:bodyPr>
          <a:lstStyle>
            <a:lvl1pPr marL="0" indent="0" algn="r">
              <a:spcBef>
                <a:spcPts val="600"/>
              </a:spcBef>
              <a:buNone/>
              <a:defRPr sz="20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srgbClr val="717073">
                    <a:lumMod val="75000"/>
                  </a:srgbClr>
                </a:solidFill>
              </a:rPr>
              <a:t>3/4/2010</a:t>
            </a:r>
            <a:endParaRPr lang="en-US">
              <a:solidFill>
                <a:srgbClr val="717073">
                  <a:lumMod val="75000"/>
                </a:srgbClr>
              </a:solidFill>
            </a:endParaRPr>
          </a:p>
        </p:txBody>
      </p:sp>
      <p:sp>
        <p:nvSpPr>
          <p:cNvPr id="5" name="Footer Placeholder 4"/>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srgbClr val="717073">
                    <a:lumMod val="75000"/>
                  </a:srgbClr>
                </a:solidFill>
              </a:rPr>
              <a:pPr/>
              <a:t>‹#›</a:t>
            </a:fld>
            <a:endParaRPr lang="en-US">
              <a:solidFill>
                <a:srgbClr val="717073">
                  <a:lumMod val="75000"/>
                </a:srgbClr>
              </a:solidFill>
            </a:endParaRPr>
          </a:p>
        </p:txBody>
      </p:sp>
      <p:grpSp>
        <p:nvGrpSpPr>
          <p:cNvPr id="7" name="Group 14"/>
          <p:cNvGrpSpPr/>
          <p:nvPr userDrawn="1"/>
        </p:nvGrpSpPr>
        <p:grpSpPr>
          <a:xfrm>
            <a:off x="5391150" y="3411524"/>
            <a:ext cx="3600450" cy="595541"/>
            <a:chOff x="6541126" y="813705"/>
            <a:chExt cx="2095977" cy="346690"/>
          </a:xfrm>
        </p:grpSpPr>
        <p:pic>
          <p:nvPicPr>
            <p:cNvPr id="10" name="Picture 2" descr="\\Staserver\storage\Projects\nanoString OPEN\09-005_nanostring_2009collateral\PPT\template\!source\NanoString_ball.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6541126" y="813705"/>
              <a:ext cx="346690" cy="346690"/>
            </a:xfrm>
            <a:prstGeom prst="rect">
              <a:avLst/>
            </a:prstGeom>
            <a:noFill/>
          </p:spPr>
        </p:pic>
        <p:pic>
          <p:nvPicPr>
            <p:cNvPr id="11" name="Picture 2" descr="\\Staserver\storage\Projects\nanoString OPEN\09-005_nanostring_2009collateral\PPT\template\!source\NanoString_ball.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147413" y="813705"/>
              <a:ext cx="346690" cy="346690"/>
            </a:xfrm>
            <a:prstGeom prst="rect">
              <a:avLst/>
            </a:prstGeom>
            <a:noFill/>
          </p:spPr>
        </p:pic>
        <p:pic>
          <p:nvPicPr>
            <p:cNvPr id="12" name="Picture 2" descr="\\Staserver\storage\Projects\nanoString OPEN\09-005_nanostring_2009collateral\PPT\template\!source\NanoString_ball.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634430" y="813705"/>
              <a:ext cx="346690" cy="346690"/>
            </a:xfrm>
            <a:prstGeom prst="rect">
              <a:avLst/>
            </a:prstGeom>
            <a:noFill/>
          </p:spPr>
        </p:pic>
        <p:pic>
          <p:nvPicPr>
            <p:cNvPr id="13" name="Picture 2" descr="\\Staserver\storage\Projects\nanoString OPEN\09-005_nanostring_2009collateral\PPT\template\!source\NanoString_ball.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031996" y="813705"/>
              <a:ext cx="346690" cy="346690"/>
            </a:xfrm>
            <a:prstGeom prst="rect">
              <a:avLst/>
            </a:prstGeom>
            <a:noFill/>
          </p:spPr>
        </p:pic>
        <p:pic>
          <p:nvPicPr>
            <p:cNvPr id="14" name="Picture 2" descr="\\Staserver\storage\Projects\nanoString OPEN\09-005_nanostring_2009collateral\PPT\template\!source\NanoString_ball.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290413" y="813705"/>
              <a:ext cx="346690" cy="346690"/>
            </a:xfrm>
            <a:prstGeom prst="rect">
              <a:avLst/>
            </a:prstGeom>
            <a:noFill/>
          </p:spPr>
        </p:pic>
      </p:grpSp>
      <p:grpSp>
        <p:nvGrpSpPr>
          <p:cNvPr id="8" name="Group 47"/>
          <p:cNvGrpSpPr/>
          <p:nvPr userDrawn="1"/>
        </p:nvGrpSpPr>
        <p:grpSpPr>
          <a:xfrm>
            <a:off x="300507" y="5915095"/>
            <a:ext cx="2492051" cy="564962"/>
            <a:chOff x="300507" y="5915095"/>
            <a:chExt cx="2492051" cy="564962"/>
          </a:xfrm>
        </p:grpSpPr>
        <p:grpSp>
          <p:nvGrpSpPr>
            <p:cNvPr id="9" name="Group 6"/>
            <p:cNvGrpSpPr>
              <a:grpSpLocks noChangeAspect="1"/>
            </p:cNvGrpSpPr>
            <p:nvPr userDrawn="1"/>
          </p:nvGrpSpPr>
          <p:grpSpPr bwMode="auto">
            <a:xfrm>
              <a:off x="300507" y="5915095"/>
              <a:ext cx="2492051" cy="564962"/>
              <a:chOff x="760" y="3808"/>
              <a:chExt cx="1438" cy="326"/>
            </a:xfrm>
            <a:solidFill>
              <a:schemeClr val="tx2"/>
            </a:solidFill>
          </p:grpSpPr>
          <p:sp>
            <p:nvSpPr>
              <p:cNvPr id="26" name="Freeform 8"/>
              <p:cNvSpPr>
                <a:spLocks/>
              </p:cNvSpPr>
              <p:nvPr userDrawn="1"/>
            </p:nvSpPr>
            <p:spPr bwMode="auto">
              <a:xfrm>
                <a:off x="761" y="3849"/>
                <a:ext cx="98" cy="112"/>
              </a:xfrm>
              <a:custGeom>
                <a:avLst/>
                <a:gdLst/>
                <a:ahLst/>
                <a:cxnLst>
                  <a:cxn ang="0">
                    <a:pos x="179" y="0"/>
                  </a:cxn>
                  <a:cxn ang="0">
                    <a:pos x="204" y="1"/>
                  </a:cxn>
                  <a:cxn ang="0">
                    <a:pos x="226" y="8"/>
                  </a:cxn>
                  <a:cxn ang="0">
                    <a:pos x="246" y="17"/>
                  </a:cxn>
                  <a:cxn ang="0">
                    <a:pos x="264" y="31"/>
                  </a:cxn>
                  <a:cxn ang="0">
                    <a:pos x="277" y="48"/>
                  </a:cxn>
                  <a:cxn ang="0">
                    <a:pos x="288" y="67"/>
                  </a:cxn>
                  <a:cxn ang="0">
                    <a:pos x="293" y="90"/>
                  </a:cxn>
                  <a:cxn ang="0">
                    <a:pos x="295" y="115"/>
                  </a:cxn>
                  <a:cxn ang="0">
                    <a:pos x="295" y="335"/>
                  </a:cxn>
                  <a:cxn ang="0">
                    <a:pos x="229" y="335"/>
                  </a:cxn>
                  <a:cxn ang="0">
                    <a:pos x="229" y="127"/>
                  </a:cxn>
                  <a:cxn ang="0">
                    <a:pos x="226" y="105"/>
                  </a:cxn>
                  <a:cxn ang="0">
                    <a:pos x="220" y="86"/>
                  </a:cxn>
                  <a:cxn ang="0">
                    <a:pos x="208" y="70"/>
                  </a:cxn>
                  <a:cxn ang="0">
                    <a:pos x="192" y="60"/>
                  </a:cxn>
                  <a:cxn ang="0">
                    <a:pos x="174" y="53"/>
                  </a:cxn>
                  <a:cxn ang="0">
                    <a:pos x="151" y="51"/>
                  </a:cxn>
                  <a:cxn ang="0">
                    <a:pos x="128" y="53"/>
                  </a:cxn>
                  <a:cxn ang="0">
                    <a:pos x="108" y="60"/>
                  </a:cxn>
                  <a:cxn ang="0">
                    <a:pos x="91" y="70"/>
                  </a:cxn>
                  <a:cxn ang="0">
                    <a:pos x="79" y="81"/>
                  </a:cxn>
                  <a:cxn ang="0">
                    <a:pos x="72" y="94"/>
                  </a:cxn>
                  <a:cxn ang="0">
                    <a:pos x="66" y="110"/>
                  </a:cxn>
                  <a:cxn ang="0">
                    <a:pos x="65" y="127"/>
                  </a:cxn>
                  <a:cxn ang="0">
                    <a:pos x="65" y="335"/>
                  </a:cxn>
                  <a:cxn ang="0">
                    <a:pos x="0" y="335"/>
                  </a:cxn>
                  <a:cxn ang="0">
                    <a:pos x="0" y="4"/>
                  </a:cxn>
                  <a:cxn ang="0">
                    <a:pos x="65" y="4"/>
                  </a:cxn>
                  <a:cxn ang="0">
                    <a:pos x="65" y="64"/>
                  </a:cxn>
                  <a:cxn ang="0">
                    <a:pos x="79" y="43"/>
                  </a:cxn>
                  <a:cxn ang="0">
                    <a:pos x="90" y="30"/>
                  </a:cxn>
                  <a:cxn ang="0">
                    <a:pos x="103" y="19"/>
                  </a:cxn>
                  <a:cxn ang="0">
                    <a:pos x="117" y="10"/>
                  </a:cxn>
                  <a:cxn ang="0">
                    <a:pos x="146" y="2"/>
                  </a:cxn>
                  <a:cxn ang="0">
                    <a:pos x="179" y="0"/>
                  </a:cxn>
                </a:cxnLst>
                <a:rect l="0" t="0" r="r" b="b"/>
                <a:pathLst>
                  <a:path w="295" h="335">
                    <a:moveTo>
                      <a:pt x="179" y="0"/>
                    </a:moveTo>
                    <a:lnTo>
                      <a:pt x="204" y="1"/>
                    </a:lnTo>
                    <a:lnTo>
                      <a:pt x="226" y="8"/>
                    </a:lnTo>
                    <a:lnTo>
                      <a:pt x="246" y="17"/>
                    </a:lnTo>
                    <a:lnTo>
                      <a:pt x="264" y="31"/>
                    </a:lnTo>
                    <a:lnTo>
                      <a:pt x="277" y="48"/>
                    </a:lnTo>
                    <a:lnTo>
                      <a:pt x="288" y="67"/>
                    </a:lnTo>
                    <a:lnTo>
                      <a:pt x="293" y="90"/>
                    </a:lnTo>
                    <a:lnTo>
                      <a:pt x="295" y="115"/>
                    </a:lnTo>
                    <a:lnTo>
                      <a:pt x="295" y="335"/>
                    </a:lnTo>
                    <a:lnTo>
                      <a:pt x="229" y="335"/>
                    </a:lnTo>
                    <a:lnTo>
                      <a:pt x="229" y="127"/>
                    </a:lnTo>
                    <a:lnTo>
                      <a:pt x="226" y="105"/>
                    </a:lnTo>
                    <a:lnTo>
                      <a:pt x="220" y="86"/>
                    </a:lnTo>
                    <a:lnTo>
                      <a:pt x="208" y="70"/>
                    </a:lnTo>
                    <a:lnTo>
                      <a:pt x="192" y="60"/>
                    </a:lnTo>
                    <a:lnTo>
                      <a:pt x="174" y="53"/>
                    </a:lnTo>
                    <a:lnTo>
                      <a:pt x="151" y="51"/>
                    </a:lnTo>
                    <a:lnTo>
                      <a:pt x="128" y="53"/>
                    </a:lnTo>
                    <a:lnTo>
                      <a:pt x="108" y="60"/>
                    </a:lnTo>
                    <a:lnTo>
                      <a:pt x="91" y="70"/>
                    </a:lnTo>
                    <a:lnTo>
                      <a:pt x="79" y="81"/>
                    </a:lnTo>
                    <a:lnTo>
                      <a:pt x="72" y="94"/>
                    </a:lnTo>
                    <a:lnTo>
                      <a:pt x="66" y="110"/>
                    </a:lnTo>
                    <a:lnTo>
                      <a:pt x="65" y="127"/>
                    </a:lnTo>
                    <a:lnTo>
                      <a:pt x="65" y="335"/>
                    </a:lnTo>
                    <a:lnTo>
                      <a:pt x="0" y="335"/>
                    </a:lnTo>
                    <a:lnTo>
                      <a:pt x="0" y="4"/>
                    </a:lnTo>
                    <a:lnTo>
                      <a:pt x="65" y="4"/>
                    </a:lnTo>
                    <a:lnTo>
                      <a:pt x="65" y="64"/>
                    </a:lnTo>
                    <a:lnTo>
                      <a:pt x="79" y="43"/>
                    </a:lnTo>
                    <a:lnTo>
                      <a:pt x="90" y="30"/>
                    </a:lnTo>
                    <a:lnTo>
                      <a:pt x="103" y="19"/>
                    </a:lnTo>
                    <a:lnTo>
                      <a:pt x="117" y="10"/>
                    </a:lnTo>
                    <a:lnTo>
                      <a:pt x="146" y="2"/>
                    </a:lnTo>
                    <a:lnTo>
                      <a:pt x="17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27" name="Freeform 9"/>
              <p:cNvSpPr>
                <a:spLocks noEditPoints="1"/>
              </p:cNvSpPr>
              <p:nvPr userDrawn="1"/>
            </p:nvSpPr>
            <p:spPr bwMode="auto">
              <a:xfrm>
                <a:off x="924" y="3849"/>
                <a:ext cx="99" cy="113"/>
              </a:xfrm>
              <a:custGeom>
                <a:avLst/>
                <a:gdLst/>
                <a:ahLst/>
                <a:cxnLst>
                  <a:cxn ang="0">
                    <a:pos x="133" y="160"/>
                  </a:cxn>
                  <a:cxn ang="0">
                    <a:pos x="97" y="171"/>
                  </a:cxn>
                  <a:cxn ang="0">
                    <a:pos x="77" y="190"/>
                  </a:cxn>
                  <a:cxn ang="0">
                    <a:pos x="69" y="212"/>
                  </a:cxn>
                  <a:cxn ang="0">
                    <a:pos x="71" y="241"/>
                  </a:cxn>
                  <a:cxn ang="0">
                    <a:pos x="93" y="268"/>
                  </a:cxn>
                  <a:cxn ang="0">
                    <a:pos x="128" y="284"/>
                  </a:cxn>
                  <a:cxn ang="0">
                    <a:pos x="160" y="284"/>
                  </a:cxn>
                  <a:cxn ang="0">
                    <a:pos x="184" y="280"/>
                  </a:cxn>
                  <a:cxn ang="0">
                    <a:pos x="209" y="270"/>
                  </a:cxn>
                  <a:cxn ang="0">
                    <a:pos x="226" y="254"/>
                  </a:cxn>
                  <a:cxn ang="0">
                    <a:pos x="229" y="194"/>
                  </a:cxn>
                  <a:cxn ang="0">
                    <a:pos x="224" y="184"/>
                  </a:cxn>
                  <a:cxn ang="0">
                    <a:pos x="208" y="171"/>
                  </a:cxn>
                  <a:cxn ang="0">
                    <a:pos x="191" y="165"/>
                  </a:cxn>
                  <a:cxn ang="0">
                    <a:pos x="169" y="160"/>
                  </a:cxn>
                  <a:cxn ang="0">
                    <a:pos x="153" y="0"/>
                  </a:cxn>
                  <a:cxn ang="0">
                    <a:pos x="212" y="8"/>
                  </a:cxn>
                  <a:cxn ang="0">
                    <a:pos x="258" y="32"/>
                  </a:cxn>
                  <a:cxn ang="0">
                    <a:pos x="287" y="69"/>
                  </a:cxn>
                  <a:cxn ang="0">
                    <a:pos x="297" y="119"/>
                  </a:cxn>
                  <a:cxn ang="0">
                    <a:pos x="230" y="335"/>
                  </a:cxn>
                  <a:cxn ang="0">
                    <a:pos x="217" y="308"/>
                  </a:cxn>
                  <a:cxn ang="0">
                    <a:pos x="199" y="322"/>
                  </a:cxn>
                  <a:cxn ang="0">
                    <a:pos x="167" y="334"/>
                  </a:cxn>
                  <a:cxn ang="0">
                    <a:pos x="126" y="339"/>
                  </a:cxn>
                  <a:cxn ang="0">
                    <a:pos x="76" y="331"/>
                  </a:cxn>
                  <a:cxn ang="0">
                    <a:pos x="37" y="309"/>
                  </a:cxn>
                  <a:cxn ang="0">
                    <a:pos x="9" y="272"/>
                  </a:cxn>
                  <a:cxn ang="0">
                    <a:pos x="0" y="225"/>
                  </a:cxn>
                  <a:cxn ang="0">
                    <a:pos x="9" y="177"/>
                  </a:cxn>
                  <a:cxn ang="0">
                    <a:pos x="38" y="141"/>
                  </a:cxn>
                  <a:cxn ang="0">
                    <a:pos x="82" y="119"/>
                  </a:cxn>
                  <a:cxn ang="0">
                    <a:pos x="140" y="112"/>
                  </a:cxn>
                  <a:cxn ang="0">
                    <a:pos x="183" y="116"/>
                  </a:cxn>
                  <a:cxn ang="0">
                    <a:pos x="217" y="135"/>
                  </a:cxn>
                  <a:cxn ang="0">
                    <a:pos x="229" y="129"/>
                  </a:cxn>
                  <a:cxn ang="0">
                    <a:pos x="222" y="91"/>
                  </a:cxn>
                  <a:cxn ang="0">
                    <a:pos x="205" y="67"/>
                  </a:cxn>
                  <a:cxn ang="0">
                    <a:pos x="178" y="55"/>
                  </a:cxn>
                  <a:cxn ang="0">
                    <a:pos x="143" y="52"/>
                  </a:cxn>
                  <a:cxn ang="0">
                    <a:pos x="101" y="59"/>
                  </a:cxn>
                  <a:cxn ang="0">
                    <a:pos x="73" y="65"/>
                  </a:cxn>
                  <a:cxn ang="0">
                    <a:pos x="48" y="31"/>
                  </a:cxn>
                  <a:cxn ang="0">
                    <a:pos x="90" y="9"/>
                  </a:cxn>
                  <a:cxn ang="0">
                    <a:pos x="153" y="0"/>
                  </a:cxn>
                </a:cxnLst>
                <a:rect l="0" t="0" r="r" b="b"/>
                <a:pathLst>
                  <a:path w="297" h="339">
                    <a:moveTo>
                      <a:pt x="158" y="158"/>
                    </a:moveTo>
                    <a:lnTo>
                      <a:pt x="133" y="160"/>
                    </a:lnTo>
                    <a:lnTo>
                      <a:pt x="112" y="165"/>
                    </a:lnTo>
                    <a:lnTo>
                      <a:pt x="97" y="171"/>
                    </a:lnTo>
                    <a:lnTo>
                      <a:pt x="85" y="179"/>
                    </a:lnTo>
                    <a:lnTo>
                      <a:pt x="77" y="190"/>
                    </a:lnTo>
                    <a:lnTo>
                      <a:pt x="72" y="200"/>
                    </a:lnTo>
                    <a:lnTo>
                      <a:pt x="69" y="212"/>
                    </a:lnTo>
                    <a:lnTo>
                      <a:pt x="68" y="224"/>
                    </a:lnTo>
                    <a:lnTo>
                      <a:pt x="71" y="241"/>
                    </a:lnTo>
                    <a:lnTo>
                      <a:pt x="78" y="257"/>
                    </a:lnTo>
                    <a:lnTo>
                      <a:pt x="93" y="268"/>
                    </a:lnTo>
                    <a:lnTo>
                      <a:pt x="110" y="277"/>
                    </a:lnTo>
                    <a:lnTo>
                      <a:pt x="128" y="284"/>
                    </a:lnTo>
                    <a:lnTo>
                      <a:pt x="149" y="285"/>
                    </a:lnTo>
                    <a:lnTo>
                      <a:pt x="160" y="284"/>
                    </a:lnTo>
                    <a:lnTo>
                      <a:pt x="173" y="283"/>
                    </a:lnTo>
                    <a:lnTo>
                      <a:pt x="184" y="280"/>
                    </a:lnTo>
                    <a:lnTo>
                      <a:pt x="198" y="275"/>
                    </a:lnTo>
                    <a:lnTo>
                      <a:pt x="209" y="270"/>
                    </a:lnTo>
                    <a:lnTo>
                      <a:pt x="219" y="263"/>
                    </a:lnTo>
                    <a:lnTo>
                      <a:pt x="226" y="254"/>
                    </a:lnTo>
                    <a:lnTo>
                      <a:pt x="229" y="242"/>
                    </a:lnTo>
                    <a:lnTo>
                      <a:pt x="229" y="194"/>
                    </a:lnTo>
                    <a:lnTo>
                      <a:pt x="226" y="190"/>
                    </a:lnTo>
                    <a:lnTo>
                      <a:pt x="224" y="184"/>
                    </a:lnTo>
                    <a:lnTo>
                      <a:pt x="216" y="177"/>
                    </a:lnTo>
                    <a:lnTo>
                      <a:pt x="208" y="171"/>
                    </a:lnTo>
                    <a:lnTo>
                      <a:pt x="203" y="169"/>
                    </a:lnTo>
                    <a:lnTo>
                      <a:pt x="191" y="165"/>
                    </a:lnTo>
                    <a:lnTo>
                      <a:pt x="181" y="161"/>
                    </a:lnTo>
                    <a:lnTo>
                      <a:pt x="169" y="160"/>
                    </a:lnTo>
                    <a:lnTo>
                      <a:pt x="158" y="158"/>
                    </a:lnTo>
                    <a:close/>
                    <a:moveTo>
                      <a:pt x="153" y="0"/>
                    </a:moveTo>
                    <a:lnTo>
                      <a:pt x="184" y="2"/>
                    </a:lnTo>
                    <a:lnTo>
                      <a:pt x="212" y="8"/>
                    </a:lnTo>
                    <a:lnTo>
                      <a:pt x="237" y="18"/>
                    </a:lnTo>
                    <a:lnTo>
                      <a:pt x="258" y="32"/>
                    </a:lnTo>
                    <a:lnTo>
                      <a:pt x="275" y="50"/>
                    </a:lnTo>
                    <a:lnTo>
                      <a:pt x="287" y="69"/>
                    </a:lnTo>
                    <a:lnTo>
                      <a:pt x="294" y="93"/>
                    </a:lnTo>
                    <a:lnTo>
                      <a:pt x="297" y="119"/>
                    </a:lnTo>
                    <a:lnTo>
                      <a:pt x="297" y="335"/>
                    </a:lnTo>
                    <a:lnTo>
                      <a:pt x="230" y="335"/>
                    </a:lnTo>
                    <a:lnTo>
                      <a:pt x="230" y="292"/>
                    </a:lnTo>
                    <a:lnTo>
                      <a:pt x="217" y="308"/>
                    </a:lnTo>
                    <a:lnTo>
                      <a:pt x="209" y="315"/>
                    </a:lnTo>
                    <a:lnTo>
                      <a:pt x="199" y="322"/>
                    </a:lnTo>
                    <a:lnTo>
                      <a:pt x="184" y="329"/>
                    </a:lnTo>
                    <a:lnTo>
                      <a:pt x="167" y="334"/>
                    </a:lnTo>
                    <a:lnTo>
                      <a:pt x="148" y="338"/>
                    </a:lnTo>
                    <a:lnTo>
                      <a:pt x="126" y="339"/>
                    </a:lnTo>
                    <a:lnTo>
                      <a:pt x="101" y="336"/>
                    </a:lnTo>
                    <a:lnTo>
                      <a:pt x="76" y="331"/>
                    </a:lnTo>
                    <a:lnTo>
                      <a:pt x="55" y="322"/>
                    </a:lnTo>
                    <a:lnTo>
                      <a:pt x="37" y="309"/>
                    </a:lnTo>
                    <a:lnTo>
                      <a:pt x="21" y="292"/>
                    </a:lnTo>
                    <a:lnTo>
                      <a:pt x="9" y="272"/>
                    </a:lnTo>
                    <a:lnTo>
                      <a:pt x="3" y="250"/>
                    </a:lnTo>
                    <a:lnTo>
                      <a:pt x="0" y="225"/>
                    </a:lnTo>
                    <a:lnTo>
                      <a:pt x="3" y="199"/>
                    </a:lnTo>
                    <a:lnTo>
                      <a:pt x="9" y="177"/>
                    </a:lnTo>
                    <a:lnTo>
                      <a:pt x="21" y="157"/>
                    </a:lnTo>
                    <a:lnTo>
                      <a:pt x="38" y="141"/>
                    </a:lnTo>
                    <a:lnTo>
                      <a:pt x="59" y="128"/>
                    </a:lnTo>
                    <a:lnTo>
                      <a:pt x="82" y="119"/>
                    </a:lnTo>
                    <a:lnTo>
                      <a:pt x="110" y="114"/>
                    </a:lnTo>
                    <a:lnTo>
                      <a:pt x="140" y="112"/>
                    </a:lnTo>
                    <a:lnTo>
                      <a:pt x="162" y="114"/>
                    </a:lnTo>
                    <a:lnTo>
                      <a:pt x="183" y="116"/>
                    </a:lnTo>
                    <a:lnTo>
                      <a:pt x="200" y="123"/>
                    </a:lnTo>
                    <a:lnTo>
                      <a:pt x="217" y="135"/>
                    </a:lnTo>
                    <a:lnTo>
                      <a:pt x="229" y="146"/>
                    </a:lnTo>
                    <a:lnTo>
                      <a:pt x="229" y="129"/>
                    </a:lnTo>
                    <a:lnTo>
                      <a:pt x="228" y="108"/>
                    </a:lnTo>
                    <a:lnTo>
                      <a:pt x="222" y="91"/>
                    </a:lnTo>
                    <a:lnTo>
                      <a:pt x="216" y="77"/>
                    </a:lnTo>
                    <a:lnTo>
                      <a:pt x="205" y="67"/>
                    </a:lnTo>
                    <a:lnTo>
                      <a:pt x="192" y="60"/>
                    </a:lnTo>
                    <a:lnTo>
                      <a:pt x="178" y="55"/>
                    </a:lnTo>
                    <a:lnTo>
                      <a:pt x="161" y="53"/>
                    </a:lnTo>
                    <a:lnTo>
                      <a:pt x="143" y="52"/>
                    </a:lnTo>
                    <a:lnTo>
                      <a:pt x="120" y="53"/>
                    </a:lnTo>
                    <a:lnTo>
                      <a:pt x="101" y="59"/>
                    </a:lnTo>
                    <a:lnTo>
                      <a:pt x="77" y="72"/>
                    </a:lnTo>
                    <a:lnTo>
                      <a:pt x="73" y="65"/>
                    </a:lnTo>
                    <a:lnTo>
                      <a:pt x="54" y="38"/>
                    </a:lnTo>
                    <a:lnTo>
                      <a:pt x="48" y="31"/>
                    </a:lnTo>
                    <a:lnTo>
                      <a:pt x="67" y="18"/>
                    </a:lnTo>
                    <a:lnTo>
                      <a:pt x="90" y="9"/>
                    </a:lnTo>
                    <a:lnTo>
                      <a:pt x="119" y="2"/>
                    </a:lnTo>
                    <a:lnTo>
                      <a:pt x="15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28" name="Freeform 10"/>
              <p:cNvSpPr>
                <a:spLocks/>
              </p:cNvSpPr>
              <p:nvPr userDrawn="1"/>
            </p:nvSpPr>
            <p:spPr bwMode="auto">
              <a:xfrm>
                <a:off x="1092" y="3849"/>
                <a:ext cx="99" cy="112"/>
              </a:xfrm>
              <a:custGeom>
                <a:avLst/>
                <a:gdLst/>
                <a:ahLst/>
                <a:cxnLst>
                  <a:cxn ang="0">
                    <a:pos x="180" y="0"/>
                  </a:cxn>
                  <a:cxn ang="0">
                    <a:pos x="204" y="1"/>
                  </a:cxn>
                  <a:cxn ang="0">
                    <a:pos x="228" y="8"/>
                  </a:cxn>
                  <a:cxn ang="0">
                    <a:pos x="248" y="17"/>
                  </a:cxn>
                  <a:cxn ang="0">
                    <a:pos x="265" y="31"/>
                  </a:cxn>
                  <a:cxn ang="0">
                    <a:pos x="278" y="48"/>
                  </a:cxn>
                  <a:cxn ang="0">
                    <a:pos x="288" y="67"/>
                  </a:cxn>
                  <a:cxn ang="0">
                    <a:pos x="293" y="90"/>
                  </a:cxn>
                  <a:cxn ang="0">
                    <a:pos x="296" y="115"/>
                  </a:cxn>
                  <a:cxn ang="0">
                    <a:pos x="296" y="335"/>
                  </a:cxn>
                  <a:cxn ang="0">
                    <a:pos x="231" y="335"/>
                  </a:cxn>
                  <a:cxn ang="0">
                    <a:pos x="231" y="127"/>
                  </a:cxn>
                  <a:cxn ang="0">
                    <a:pos x="228" y="105"/>
                  </a:cxn>
                  <a:cxn ang="0">
                    <a:pos x="221" y="86"/>
                  </a:cxn>
                  <a:cxn ang="0">
                    <a:pos x="210" y="70"/>
                  </a:cxn>
                  <a:cxn ang="0">
                    <a:pos x="194" y="60"/>
                  </a:cxn>
                  <a:cxn ang="0">
                    <a:pos x="174" y="53"/>
                  </a:cxn>
                  <a:cxn ang="0">
                    <a:pos x="152" y="51"/>
                  </a:cxn>
                  <a:cxn ang="0">
                    <a:pos x="130" y="53"/>
                  </a:cxn>
                  <a:cxn ang="0">
                    <a:pos x="109" y="60"/>
                  </a:cxn>
                  <a:cxn ang="0">
                    <a:pos x="92" y="70"/>
                  </a:cxn>
                  <a:cxn ang="0">
                    <a:pos x="77" y="85"/>
                  </a:cxn>
                  <a:cxn ang="0">
                    <a:pos x="70" y="105"/>
                  </a:cxn>
                  <a:cxn ang="0">
                    <a:pos x="67" y="127"/>
                  </a:cxn>
                  <a:cxn ang="0">
                    <a:pos x="67" y="335"/>
                  </a:cxn>
                  <a:cxn ang="0">
                    <a:pos x="0" y="335"/>
                  </a:cxn>
                  <a:cxn ang="0">
                    <a:pos x="0" y="4"/>
                  </a:cxn>
                  <a:cxn ang="0">
                    <a:pos x="67" y="4"/>
                  </a:cxn>
                  <a:cxn ang="0">
                    <a:pos x="67" y="64"/>
                  </a:cxn>
                  <a:cxn ang="0">
                    <a:pos x="80" y="43"/>
                  </a:cxn>
                  <a:cxn ang="0">
                    <a:pos x="91" y="30"/>
                  </a:cxn>
                  <a:cxn ang="0">
                    <a:pos x="104" y="19"/>
                  </a:cxn>
                  <a:cxn ang="0">
                    <a:pos x="119" y="10"/>
                  </a:cxn>
                  <a:cxn ang="0">
                    <a:pos x="138" y="5"/>
                  </a:cxn>
                  <a:cxn ang="0">
                    <a:pos x="157" y="1"/>
                  </a:cxn>
                  <a:cxn ang="0">
                    <a:pos x="180" y="0"/>
                  </a:cxn>
                </a:cxnLst>
                <a:rect l="0" t="0" r="r" b="b"/>
                <a:pathLst>
                  <a:path w="296" h="335">
                    <a:moveTo>
                      <a:pt x="180" y="0"/>
                    </a:moveTo>
                    <a:lnTo>
                      <a:pt x="204" y="1"/>
                    </a:lnTo>
                    <a:lnTo>
                      <a:pt x="228" y="8"/>
                    </a:lnTo>
                    <a:lnTo>
                      <a:pt x="248" y="17"/>
                    </a:lnTo>
                    <a:lnTo>
                      <a:pt x="265" y="31"/>
                    </a:lnTo>
                    <a:lnTo>
                      <a:pt x="278" y="48"/>
                    </a:lnTo>
                    <a:lnTo>
                      <a:pt x="288" y="67"/>
                    </a:lnTo>
                    <a:lnTo>
                      <a:pt x="293" y="90"/>
                    </a:lnTo>
                    <a:lnTo>
                      <a:pt x="296" y="115"/>
                    </a:lnTo>
                    <a:lnTo>
                      <a:pt x="296" y="335"/>
                    </a:lnTo>
                    <a:lnTo>
                      <a:pt x="231" y="335"/>
                    </a:lnTo>
                    <a:lnTo>
                      <a:pt x="231" y="127"/>
                    </a:lnTo>
                    <a:lnTo>
                      <a:pt x="228" y="105"/>
                    </a:lnTo>
                    <a:lnTo>
                      <a:pt x="221" y="86"/>
                    </a:lnTo>
                    <a:lnTo>
                      <a:pt x="210" y="70"/>
                    </a:lnTo>
                    <a:lnTo>
                      <a:pt x="194" y="60"/>
                    </a:lnTo>
                    <a:lnTo>
                      <a:pt x="174" y="53"/>
                    </a:lnTo>
                    <a:lnTo>
                      <a:pt x="152" y="51"/>
                    </a:lnTo>
                    <a:lnTo>
                      <a:pt x="130" y="53"/>
                    </a:lnTo>
                    <a:lnTo>
                      <a:pt x="109" y="60"/>
                    </a:lnTo>
                    <a:lnTo>
                      <a:pt x="92" y="70"/>
                    </a:lnTo>
                    <a:lnTo>
                      <a:pt x="77" y="85"/>
                    </a:lnTo>
                    <a:lnTo>
                      <a:pt x="70" y="105"/>
                    </a:lnTo>
                    <a:lnTo>
                      <a:pt x="67" y="127"/>
                    </a:lnTo>
                    <a:lnTo>
                      <a:pt x="67" y="335"/>
                    </a:lnTo>
                    <a:lnTo>
                      <a:pt x="0" y="335"/>
                    </a:lnTo>
                    <a:lnTo>
                      <a:pt x="0" y="4"/>
                    </a:lnTo>
                    <a:lnTo>
                      <a:pt x="67" y="4"/>
                    </a:lnTo>
                    <a:lnTo>
                      <a:pt x="67" y="64"/>
                    </a:lnTo>
                    <a:lnTo>
                      <a:pt x="80" y="43"/>
                    </a:lnTo>
                    <a:lnTo>
                      <a:pt x="91" y="30"/>
                    </a:lnTo>
                    <a:lnTo>
                      <a:pt x="104" y="19"/>
                    </a:lnTo>
                    <a:lnTo>
                      <a:pt x="119" y="10"/>
                    </a:lnTo>
                    <a:lnTo>
                      <a:pt x="138" y="5"/>
                    </a:lnTo>
                    <a:lnTo>
                      <a:pt x="157" y="1"/>
                    </a:lnTo>
                    <a:lnTo>
                      <a:pt x="18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29" name="Freeform 11"/>
              <p:cNvSpPr>
                <a:spLocks noEditPoints="1"/>
              </p:cNvSpPr>
              <p:nvPr userDrawn="1"/>
            </p:nvSpPr>
            <p:spPr bwMode="auto">
              <a:xfrm>
                <a:off x="1256" y="3849"/>
                <a:ext cx="107" cy="113"/>
              </a:xfrm>
              <a:custGeom>
                <a:avLst/>
                <a:gdLst/>
                <a:ahLst/>
                <a:cxnLst>
                  <a:cxn ang="0">
                    <a:pos x="140" y="57"/>
                  </a:cxn>
                  <a:cxn ang="0">
                    <a:pos x="104" y="72"/>
                  </a:cxn>
                  <a:cxn ang="0">
                    <a:pos x="77" y="112"/>
                  </a:cxn>
                  <a:cxn ang="0">
                    <a:pos x="66" y="172"/>
                  </a:cxn>
                  <a:cxn ang="0">
                    <a:pos x="73" y="228"/>
                  </a:cxn>
                  <a:cxn ang="0">
                    <a:pos x="97" y="266"/>
                  </a:cxn>
                  <a:cxn ang="0">
                    <a:pos x="136" y="285"/>
                  </a:cxn>
                  <a:cxn ang="0">
                    <a:pos x="187" y="285"/>
                  </a:cxn>
                  <a:cxn ang="0">
                    <a:pos x="225" y="266"/>
                  </a:cxn>
                  <a:cxn ang="0">
                    <a:pos x="249" y="228"/>
                  </a:cxn>
                  <a:cxn ang="0">
                    <a:pos x="257" y="172"/>
                  </a:cxn>
                  <a:cxn ang="0">
                    <a:pos x="249" y="114"/>
                  </a:cxn>
                  <a:cxn ang="0">
                    <a:pos x="225" y="76"/>
                  </a:cxn>
                  <a:cxn ang="0">
                    <a:pos x="186" y="57"/>
                  </a:cxn>
                  <a:cxn ang="0">
                    <a:pos x="161" y="0"/>
                  </a:cxn>
                  <a:cxn ang="0">
                    <a:pos x="207" y="6"/>
                  </a:cxn>
                  <a:cxn ang="0">
                    <a:pos x="255" y="28"/>
                  </a:cxn>
                  <a:cxn ang="0">
                    <a:pos x="297" y="74"/>
                  </a:cxn>
                  <a:cxn ang="0">
                    <a:pos x="321" y="135"/>
                  </a:cxn>
                  <a:cxn ang="0">
                    <a:pos x="321" y="209"/>
                  </a:cxn>
                  <a:cxn ang="0">
                    <a:pos x="299" y="270"/>
                  </a:cxn>
                  <a:cxn ang="0">
                    <a:pos x="257" y="315"/>
                  </a:cxn>
                  <a:cxn ang="0">
                    <a:pos x="198" y="338"/>
                  </a:cxn>
                  <a:cxn ang="0">
                    <a:pos x="124" y="338"/>
                  </a:cxn>
                  <a:cxn ang="0">
                    <a:pos x="66" y="316"/>
                  </a:cxn>
                  <a:cxn ang="0">
                    <a:pos x="24" y="273"/>
                  </a:cxn>
                  <a:cxn ang="0">
                    <a:pos x="3" y="210"/>
                  </a:cxn>
                  <a:cxn ang="0">
                    <a:pos x="3" y="137"/>
                  </a:cxn>
                  <a:cxn ang="0">
                    <a:pos x="26" y="74"/>
                  </a:cxn>
                  <a:cxn ang="0">
                    <a:pos x="68" y="29"/>
                  </a:cxn>
                  <a:cxn ang="0">
                    <a:pos x="117" y="6"/>
                  </a:cxn>
                  <a:cxn ang="0">
                    <a:pos x="161" y="0"/>
                  </a:cxn>
                </a:cxnLst>
                <a:rect l="0" t="0" r="r" b="b"/>
                <a:pathLst>
                  <a:path w="323" h="341">
                    <a:moveTo>
                      <a:pt x="161" y="54"/>
                    </a:moveTo>
                    <a:lnTo>
                      <a:pt x="140" y="57"/>
                    </a:lnTo>
                    <a:lnTo>
                      <a:pt x="121" y="62"/>
                    </a:lnTo>
                    <a:lnTo>
                      <a:pt x="104" y="72"/>
                    </a:lnTo>
                    <a:lnTo>
                      <a:pt x="90" y="87"/>
                    </a:lnTo>
                    <a:lnTo>
                      <a:pt x="77" y="112"/>
                    </a:lnTo>
                    <a:lnTo>
                      <a:pt x="68" y="139"/>
                    </a:lnTo>
                    <a:lnTo>
                      <a:pt x="66" y="172"/>
                    </a:lnTo>
                    <a:lnTo>
                      <a:pt x="68" y="202"/>
                    </a:lnTo>
                    <a:lnTo>
                      <a:pt x="73" y="228"/>
                    </a:lnTo>
                    <a:lnTo>
                      <a:pt x="84" y="249"/>
                    </a:lnTo>
                    <a:lnTo>
                      <a:pt x="97" y="266"/>
                    </a:lnTo>
                    <a:lnTo>
                      <a:pt x="115" y="278"/>
                    </a:lnTo>
                    <a:lnTo>
                      <a:pt x="136" y="285"/>
                    </a:lnTo>
                    <a:lnTo>
                      <a:pt x="162" y="287"/>
                    </a:lnTo>
                    <a:lnTo>
                      <a:pt x="187" y="285"/>
                    </a:lnTo>
                    <a:lnTo>
                      <a:pt x="208" y="278"/>
                    </a:lnTo>
                    <a:lnTo>
                      <a:pt x="225" y="266"/>
                    </a:lnTo>
                    <a:lnTo>
                      <a:pt x="240" y="249"/>
                    </a:lnTo>
                    <a:lnTo>
                      <a:pt x="249" y="228"/>
                    </a:lnTo>
                    <a:lnTo>
                      <a:pt x="255" y="202"/>
                    </a:lnTo>
                    <a:lnTo>
                      <a:pt x="257" y="172"/>
                    </a:lnTo>
                    <a:lnTo>
                      <a:pt x="255" y="141"/>
                    </a:lnTo>
                    <a:lnTo>
                      <a:pt x="249" y="114"/>
                    </a:lnTo>
                    <a:lnTo>
                      <a:pt x="240" y="92"/>
                    </a:lnTo>
                    <a:lnTo>
                      <a:pt x="225" y="76"/>
                    </a:lnTo>
                    <a:lnTo>
                      <a:pt x="208" y="63"/>
                    </a:lnTo>
                    <a:lnTo>
                      <a:pt x="186" y="57"/>
                    </a:lnTo>
                    <a:lnTo>
                      <a:pt x="161" y="54"/>
                    </a:lnTo>
                    <a:close/>
                    <a:moveTo>
                      <a:pt x="161" y="0"/>
                    </a:moveTo>
                    <a:lnTo>
                      <a:pt x="185" y="2"/>
                    </a:lnTo>
                    <a:lnTo>
                      <a:pt x="207" y="6"/>
                    </a:lnTo>
                    <a:lnTo>
                      <a:pt x="228" y="14"/>
                    </a:lnTo>
                    <a:lnTo>
                      <a:pt x="255" y="28"/>
                    </a:lnTo>
                    <a:lnTo>
                      <a:pt x="279" y="49"/>
                    </a:lnTo>
                    <a:lnTo>
                      <a:pt x="297" y="74"/>
                    </a:lnTo>
                    <a:lnTo>
                      <a:pt x="312" y="103"/>
                    </a:lnTo>
                    <a:lnTo>
                      <a:pt x="321" y="135"/>
                    </a:lnTo>
                    <a:lnTo>
                      <a:pt x="323" y="172"/>
                    </a:lnTo>
                    <a:lnTo>
                      <a:pt x="321" y="209"/>
                    </a:lnTo>
                    <a:lnTo>
                      <a:pt x="313" y="241"/>
                    </a:lnTo>
                    <a:lnTo>
                      <a:pt x="299" y="270"/>
                    </a:lnTo>
                    <a:lnTo>
                      <a:pt x="280" y="295"/>
                    </a:lnTo>
                    <a:lnTo>
                      <a:pt x="257" y="315"/>
                    </a:lnTo>
                    <a:lnTo>
                      <a:pt x="229" y="329"/>
                    </a:lnTo>
                    <a:lnTo>
                      <a:pt x="198" y="338"/>
                    </a:lnTo>
                    <a:lnTo>
                      <a:pt x="161" y="341"/>
                    </a:lnTo>
                    <a:lnTo>
                      <a:pt x="124" y="338"/>
                    </a:lnTo>
                    <a:lnTo>
                      <a:pt x="93" y="331"/>
                    </a:lnTo>
                    <a:lnTo>
                      <a:pt x="66" y="316"/>
                    </a:lnTo>
                    <a:lnTo>
                      <a:pt x="42" y="297"/>
                    </a:lnTo>
                    <a:lnTo>
                      <a:pt x="24" y="273"/>
                    </a:lnTo>
                    <a:lnTo>
                      <a:pt x="11" y="244"/>
                    </a:lnTo>
                    <a:lnTo>
                      <a:pt x="3" y="210"/>
                    </a:lnTo>
                    <a:lnTo>
                      <a:pt x="0" y="172"/>
                    </a:lnTo>
                    <a:lnTo>
                      <a:pt x="3" y="137"/>
                    </a:lnTo>
                    <a:lnTo>
                      <a:pt x="12" y="104"/>
                    </a:lnTo>
                    <a:lnTo>
                      <a:pt x="26" y="74"/>
                    </a:lnTo>
                    <a:lnTo>
                      <a:pt x="45" y="49"/>
                    </a:lnTo>
                    <a:lnTo>
                      <a:pt x="68" y="29"/>
                    </a:lnTo>
                    <a:lnTo>
                      <a:pt x="96" y="14"/>
                    </a:lnTo>
                    <a:lnTo>
                      <a:pt x="117" y="6"/>
                    </a:lnTo>
                    <a:lnTo>
                      <a:pt x="138" y="2"/>
                    </a:lnTo>
                    <a:lnTo>
                      <a:pt x="1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0" name="Freeform 12"/>
              <p:cNvSpPr>
                <a:spLocks/>
              </p:cNvSpPr>
              <p:nvPr userDrawn="1"/>
            </p:nvSpPr>
            <p:spPr bwMode="auto">
              <a:xfrm>
                <a:off x="1425" y="3815"/>
                <a:ext cx="107" cy="147"/>
              </a:xfrm>
              <a:custGeom>
                <a:avLst/>
                <a:gdLst/>
                <a:ahLst/>
                <a:cxnLst>
                  <a:cxn ang="0">
                    <a:pos x="202" y="2"/>
                  </a:cxn>
                  <a:cxn ang="0">
                    <a:pos x="260" y="12"/>
                  </a:cxn>
                  <a:cxn ang="0">
                    <a:pos x="295" y="28"/>
                  </a:cxn>
                  <a:cxn ang="0">
                    <a:pos x="288" y="46"/>
                  </a:cxn>
                  <a:cxn ang="0">
                    <a:pos x="278" y="81"/>
                  </a:cxn>
                  <a:cxn ang="0">
                    <a:pos x="232" y="63"/>
                  </a:cxn>
                  <a:cxn ang="0">
                    <a:pos x="161" y="55"/>
                  </a:cxn>
                  <a:cxn ang="0">
                    <a:pos x="97" y="64"/>
                  </a:cxn>
                  <a:cxn ang="0">
                    <a:pos x="72" y="83"/>
                  </a:cxn>
                  <a:cxn ang="0">
                    <a:pos x="67" y="104"/>
                  </a:cxn>
                  <a:cxn ang="0">
                    <a:pos x="80" y="135"/>
                  </a:cxn>
                  <a:cxn ang="0">
                    <a:pos x="114" y="159"/>
                  </a:cxn>
                  <a:cxn ang="0">
                    <a:pos x="159" y="181"/>
                  </a:cxn>
                  <a:cxn ang="0">
                    <a:pos x="169" y="185"/>
                  </a:cxn>
                  <a:cxn ang="0">
                    <a:pos x="189" y="194"/>
                  </a:cxn>
                  <a:cxn ang="0">
                    <a:pos x="206" y="202"/>
                  </a:cxn>
                  <a:cxn ang="0">
                    <a:pos x="240" y="220"/>
                  </a:cxn>
                  <a:cxn ang="0">
                    <a:pos x="290" y="256"/>
                  </a:cxn>
                  <a:cxn ang="0">
                    <a:pos x="317" y="296"/>
                  </a:cxn>
                  <a:cxn ang="0">
                    <a:pos x="320" y="343"/>
                  </a:cxn>
                  <a:cxn ang="0">
                    <a:pos x="305" y="384"/>
                  </a:cxn>
                  <a:cxn ang="0">
                    <a:pos x="277" y="413"/>
                  </a:cxn>
                  <a:cxn ang="0">
                    <a:pos x="223" y="435"/>
                  </a:cxn>
                  <a:cxn ang="0">
                    <a:pos x="154" y="443"/>
                  </a:cxn>
                  <a:cxn ang="0">
                    <a:pos x="71" y="435"/>
                  </a:cxn>
                  <a:cxn ang="0">
                    <a:pos x="3" y="412"/>
                  </a:cxn>
                  <a:cxn ang="0">
                    <a:pos x="11" y="391"/>
                  </a:cxn>
                  <a:cxn ang="0">
                    <a:pos x="20" y="367"/>
                  </a:cxn>
                  <a:cxn ang="0">
                    <a:pos x="50" y="371"/>
                  </a:cxn>
                  <a:cxn ang="0">
                    <a:pos x="113" y="388"/>
                  </a:cxn>
                  <a:cxn ang="0">
                    <a:pos x="181" y="389"/>
                  </a:cxn>
                  <a:cxn ang="0">
                    <a:pos x="227" y="374"/>
                  </a:cxn>
                  <a:cxn ang="0">
                    <a:pos x="248" y="350"/>
                  </a:cxn>
                  <a:cxn ang="0">
                    <a:pos x="254" y="317"/>
                  </a:cxn>
                  <a:cxn ang="0">
                    <a:pos x="246" y="291"/>
                  </a:cxn>
                  <a:cxn ang="0">
                    <a:pos x="224" y="270"/>
                  </a:cxn>
                  <a:cxn ang="0">
                    <a:pos x="182" y="248"/>
                  </a:cxn>
                  <a:cxn ang="0">
                    <a:pos x="131" y="226"/>
                  </a:cxn>
                  <a:cxn ang="0">
                    <a:pos x="79" y="203"/>
                  </a:cxn>
                  <a:cxn ang="0">
                    <a:pos x="32" y="176"/>
                  </a:cxn>
                  <a:cxn ang="0">
                    <a:pos x="7" y="143"/>
                  </a:cxn>
                  <a:cxn ang="0">
                    <a:pos x="0" y="106"/>
                  </a:cxn>
                  <a:cxn ang="0">
                    <a:pos x="11" y="63"/>
                  </a:cxn>
                  <a:cxn ang="0">
                    <a:pos x="44" y="30"/>
                  </a:cxn>
                  <a:cxn ang="0">
                    <a:pos x="95" y="8"/>
                  </a:cxn>
                  <a:cxn ang="0">
                    <a:pos x="161" y="0"/>
                  </a:cxn>
                </a:cxnLst>
                <a:rect l="0" t="0" r="r" b="b"/>
                <a:pathLst>
                  <a:path w="321" h="443">
                    <a:moveTo>
                      <a:pt x="161" y="0"/>
                    </a:moveTo>
                    <a:lnTo>
                      <a:pt x="202" y="2"/>
                    </a:lnTo>
                    <a:lnTo>
                      <a:pt x="239" y="7"/>
                    </a:lnTo>
                    <a:lnTo>
                      <a:pt x="260" y="12"/>
                    </a:lnTo>
                    <a:lnTo>
                      <a:pt x="278" y="19"/>
                    </a:lnTo>
                    <a:lnTo>
                      <a:pt x="295" y="28"/>
                    </a:lnTo>
                    <a:lnTo>
                      <a:pt x="292" y="36"/>
                    </a:lnTo>
                    <a:lnTo>
                      <a:pt x="288" y="46"/>
                    </a:lnTo>
                    <a:lnTo>
                      <a:pt x="281" y="72"/>
                    </a:lnTo>
                    <a:lnTo>
                      <a:pt x="278" y="81"/>
                    </a:lnTo>
                    <a:lnTo>
                      <a:pt x="256" y="71"/>
                    </a:lnTo>
                    <a:lnTo>
                      <a:pt x="232" y="63"/>
                    </a:lnTo>
                    <a:lnTo>
                      <a:pt x="199" y="57"/>
                    </a:lnTo>
                    <a:lnTo>
                      <a:pt x="161" y="55"/>
                    </a:lnTo>
                    <a:lnTo>
                      <a:pt x="127" y="58"/>
                    </a:lnTo>
                    <a:lnTo>
                      <a:pt x="97" y="64"/>
                    </a:lnTo>
                    <a:lnTo>
                      <a:pt x="82" y="72"/>
                    </a:lnTo>
                    <a:lnTo>
                      <a:pt x="72" y="83"/>
                    </a:lnTo>
                    <a:lnTo>
                      <a:pt x="68" y="93"/>
                    </a:lnTo>
                    <a:lnTo>
                      <a:pt x="67" y="104"/>
                    </a:lnTo>
                    <a:lnTo>
                      <a:pt x="70" y="121"/>
                    </a:lnTo>
                    <a:lnTo>
                      <a:pt x="80" y="135"/>
                    </a:lnTo>
                    <a:lnTo>
                      <a:pt x="95" y="148"/>
                    </a:lnTo>
                    <a:lnTo>
                      <a:pt x="114" y="159"/>
                    </a:lnTo>
                    <a:lnTo>
                      <a:pt x="135" y="171"/>
                    </a:lnTo>
                    <a:lnTo>
                      <a:pt x="159" y="181"/>
                    </a:lnTo>
                    <a:lnTo>
                      <a:pt x="161" y="182"/>
                    </a:lnTo>
                    <a:lnTo>
                      <a:pt x="169" y="185"/>
                    </a:lnTo>
                    <a:lnTo>
                      <a:pt x="178" y="190"/>
                    </a:lnTo>
                    <a:lnTo>
                      <a:pt x="189" y="194"/>
                    </a:lnTo>
                    <a:lnTo>
                      <a:pt x="198" y="199"/>
                    </a:lnTo>
                    <a:lnTo>
                      <a:pt x="206" y="202"/>
                    </a:lnTo>
                    <a:lnTo>
                      <a:pt x="209" y="203"/>
                    </a:lnTo>
                    <a:lnTo>
                      <a:pt x="240" y="220"/>
                    </a:lnTo>
                    <a:lnTo>
                      <a:pt x="266" y="237"/>
                    </a:lnTo>
                    <a:lnTo>
                      <a:pt x="290" y="256"/>
                    </a:lnTo>
                    <a:lnTo>
                      <a:pt x="307" y="275"/>
                    </a:lnTo>
                    <a:lnTo>
                      <a:pt x="317" y="296"/>
                    </a:lnTo>
                    <a:lnTo>
                      <a:pt x="321" y="317"/>
                    </a:lnTo>
                    <a:lnTo>
                      <a:pt x="320" y="343"/>
                    </a:lnTo>
                    <a:lnTo>
                      <a:pt x="315" y="366"/>
                    </a:lnTo>
                    <a:lnTo>
                      <a:pt x="305" y="384"/>
                    </a:lnTo>
                    <a:lnTo>
                      <a:pt x="292" y="400"/>
                    </a:lnTo>
                    <a:lnTo>
                      <a:pt x="277" y="413"/>
                    </a:lnTo>
                    <a:lnTo>
                      <a:pt x="252" y="426"/>
                    </a:lnTo>
                    <a:lnTo>
                      <a:pt x="223" y="435"/>
                    </a:lnTo>
                    <a:lnTo>
                      <a:pt x="190" y="442"/>
                    </a:lnTo>
                    <a:lnTo>
                      <a:pt x="154" y="443"/>
                    </a:lnTo>
                    <a:lnTo>
                      <a:pt x="112" y="440"/>
                    </a:lnTo>
                    <a:lnTo>
                      <a:pt x="71" y="435"/>
                    </a:lnTo>
                    <a:lnTo>
                      <a:pt x="37" y="425"/>
                    </a:lnTo>
                    <a:lnTo>
                      <a:pt x="3" y="412"/>
                    </a:lnTo>
                    <a:lnTo>
                      <a:pt x="7" y="402"/>
                    </a:lnTo>
                    <a:lnTo>
                      <a:pt x="11" y="391"/>
                    </a:lnTo>
                    <a:lnTo>
                      <a:pt x="16" y="379"/>
                    </a:lnTo>
                    <a:lnTo>
                      <a:pt x="20" y="367"/>
                    </a:lnTo>
                    <a:lnTo>
                      <a:pt x="24" y="358"/>
                    </a:lnTo>
                    <a:lnTo>
                      <a:pt x="50" y="371"/>
                    </a:lnTo>
                    <a:lnTo>
                      <a:pt x="78" y="380"/>
                    </a:lnTo>
                    <a:lnTo>
                      <a:pt x="113" y="388"/>
                    </a:lnTo>
                    <a:lnTo>
                      <a:pt x="152" y="391"/>
                    </a:lnTo>
                    <a:lnTo>
                      <a:pt x="181" y="389"/>
                    </a:lnTo>
                    <a:lnTo>
                      <a:pt x="206" y="383"/>
                    </a:lnTo>
                    <a:lnTo>
                      <a:pt x="227" y="374"/>
                    </a:lnTo>
                    <a:lnTo>
                      <a:pt x="239" y="363"/>
                    </a:lnTo>
                    <a:lnTo>
                      <a:pt x="248" y="350"/>
                    </a:lnTo>
                    <a:lnTo>
                      <a:pt x="253" y="334"/>
                    </a:lnTo>
                    <a:lnTo>
                      <a:pt x="254" y="317"/>
                    </a:lnTo>
                    <a:lnTo>
                      <a:pt x="253" y="303"/>
                    </a:lnTo>
                    <a:lnTo>
                      <a:pt x="246" y="291"/>
                    </a:lnTo>
                    <a:lnTo>
                      <a:pt x="237" y="281"/>
                    </a:lnTo>
                    <a:lnTo>
                      <a:pt x="224" y="270"/>
                    </a:lnTo>
                    <a:lnTo>
                      <a:pt x="205" y="260"/>
                    </a:lnTo>
                    <a:lnTo>
                      <a:pt x="182" y="248"/>
                    </a:lnTo>
                    <a:lnTo>
                      <a:pt x="156" y="236"/>
                    </a:lnTo>
                    <a:lnTo>
                      <a:pt x="131" y="226"/>
                    </a:lnTo>
                    <a:lnTo>
                      <a:pt x="105" y="215"/>
                    </a:lnTo>
                    <a:lnTo>
                      <a:pt x="79" y="203"/>
                    </a:lnTo>
                    <a:lnTo>
                      <a:pt x="54" y="190"/>
                    </a:lnTo>
                    <a:lnTo>
                      <a:pt x="32" y="176"/>
                    </a:lnTo>
                    <a:lnTo>
                      <a:pt x="15" y="157"/>
                    </a:lnTo>
                    <a:lnTo>
                      <a:pt x="7" y="143"/>
                    </a:lnTo>
                    <a:lnTo>
                      <a:pt x="2" y="126"/>
                    </a:lnTo>
                    <a:lnTo>
                      <a:pt x="0" y="106"/>
                    </a:lnTo>
                    <a:lnTo>
                      <a:pt x="3" y="84"/>
                    </a:lnTo>
                    <a:lnTo>
                      <a:pt x="11" y="63"/>
                    </a:lnTo>
                    <a:lnTo>
                      <a:pt x="25" y="46"/>
                    </a:lnTo>
                    <a:lnTo>
                      <a:pt x="44" y="30"/>
                    </a:lnTo>
                    <a:lnTo>
                      <a:pt x="67" y="17"/>
                    </a:lnTo>
                    <a:lnTo>
                      <a:pt x="95" y="8"/>
                    </a:lnTo>
                    <a:lnTo>
                      <a:pt x="126" y="2"/>
                    </a:lnTo>
                    <a:lnTo>
                      <a:pt x="1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1" name="Freeform 13"/>
              <p:cNvSpPr>
                <a:spLocks/>
              </p:cNvSpPr>
              <p:nvPr userDrawn="1"/>
            </p:nvSpPr>
            <p:spPr bwMode="auto">
              <a:xfrm>
                <a:off x="1593" y="3819"/>
                <a:ext cx="65" cy="144"/>
              </a:xfrm>
              <a:custGeom>
                <a:avLst/>
                <a:gdLst/>
                <a:ahLst/>
                <a:cxnLst>
                  <a:cxn ang="0">
                    <a:pos x="111" y="0"/>
                  </a:cxn>
                  <a:cxn ang="0">
                    <a:pos x="111" y="96"/>
                  </a:cxn>
                  <a:cxn ang="0">
                    <a:pos x="187" y="96"/>
                  </a:cxn>
                  <a:cxn ang="0">
                    <a:pos x="187" y="147"/>
                  </a:cxn>
                  <a:cxn ang="0">
                    <a:pos x="111" y="147"/>
                  </a:cxn>
                  <a:cxn ang="0">
                    <a:pos x="111" y="304"/>
                  </a:cxn>
                  <a:cxn ang="0">
                    <a:pos x="113" y="324"/>
                  </a:cxn>
                  <a:cxn ang="0">
                    <a:pos x="114" y="341"/>
                  </a:cxn>
                  <a:cxn ang="0">
                    <a:pos x="118" y="354"/>
                  </a:cxn>
                  <a:cxn ang="0">
                    <a:pos x="123" y="364"/>
                  </a:cxn>
                  <a:cxn ang="0">
                    <a:pos x="131" y="372"/>
                  </a:cxn>
                  <a:cxn ang="0">
                    <a:pos x="136" y="375"/>
                  </a:cxn>
                  <a:cxn ang="0">
                    <a:pos x="141" y="376"/>
                  </a:cxn>
                  <a:cxn ang="0">
                    <a:pos x="153" y="379"/>
                  </a:cxn>
                  <a:cxn ang="0">
                    <a:pos x="166" y="380"/>
                  </a:cxn>
                  <a:cxn ang="0">
                    <a:pos x="187" y="377"/>
                  </a:cxn>
                  <a:cxn ang="0">
                    <a:pos x="189" y="377"/>
                  </a:cxn>
                  <a:cxn ang="0">
                    <a:pos x="190" y="376"/>
                  </a:cxn>
                  <a:cxn ang="0">
                    <a:pos x="194" y="376"/>
                  </a:cxn>
                  <a:cxn ang="0">
                    <a:pos x="196" y="375"/>
                  </a:cxn>
                  <a:cxn ang="0">
                    <a:pos x="195" y="385"/>
                  </a:cxn>
                  <a:cxn ang="0">
                    <a:pos x="192" y="397"/>
                  </a:cxn>
                  <a:cxn ang="0">
                    <a:pos x="190" y="410"/>
                  </a:cxn>
                  <a:cxn ang="0">
                    <a:pos x="189" y="421"/>
                  </a:cxn>
                  <a:cxn ang="0">
                    <a:pos x="187" y="427"/>
                  </a:cxn>
                  <a:cxn ang="0">
                    <a:pos x="172" y="430"/>
                  </a:cxn>
                  <a:cxn ang="0">
                    <a:pos x="165" y="431"/>
                  </a:cxn>
                  <a:cxn ang="0">
                    <a:pos x="162" y="431"/>
                  </a:cxn>
                  <a:cxn ang="0">
                    <a:pos x="138" y="432"/>
                  </a:cxn>
                  <a:cxn ang="0">
                    <a:pos x="117" y="431"/>
                  </a:cxn>
                  <a:cxn ang="0">
                    <a:pos x="98" y="426"/>
                  </a:cxn>
                  <a:cxn ang="0">
                    <a:pos x="83" y="418"/>
                  </a:cxn>
                  <a:cxn ang="0">
                    <a:pos x="69" y="406"/>
                  </a:cxn>
                  <a:cxn ang="0">
                    <a:pos x="59" y="390"/>
                  </a:cxn>
                  <a:cxn ang="0">
                    <a:pos x="51" y="372"/>
                  </a:cxn>
                  <a:cxn ang="0">
                    <a:pos x="46" y="351"/>
                  </a:cxn>
                  <a:cxn ang="0">
                    <a:pos x="45" y="328"/>
                  </a:cxn>
                  <a:cxn ang="0">
                    <a:pos x="45" y="147"/>
                  </a:cxn>
                  <a:cxn ang="0">
                    <a:pos x="0" y="147"/>
                  </a:cxn>
                  <a:cxn ang="0">
                    <a:pos x="0" y="96"/>
                  </a:cxn>
                  <a:cxn ang="0">
                    <a:pos x="45" y="96"/>
                  </a:cxn>
                  <a:cxn ang="0">
                    <a:pos x="45" y="30"/>
                  </a:cxn>
                  <a:cxn ang="0">
                    <a:pos x="51" y="28"/>
                  </a:cxn>
                  <a:cxn ang="0">
                    <a:pos x="62" y="22"/>
                  </a:cxn>
                  <a:cxn ang="0">
                    <a:pos x="75" y="17"/>
                  </a:cxn>
                  <a:cxn ang="0">
                    <a:pos x="89" y="10"/>
                  </a:cxn>
                  <a:cxn ang="0">
                    <a:pos x="102" y="4"/>
                  </a:cxn>
                  <a:cxn ang="0">
                    <a:pos x="111" y="0"/>
                  </a:cxn>
                </a:cxnLst>
                <a:rect l="0" t="0" r="r" b="b"/>
                <a:pathLst>
                  <a:path w="196" h="432">
                    <a:moveTo>
                      <a:pt x="111" y="0"/>
                    </a:moveTo>
                    <a:lnTo>
                      <a:pt x="111" y="96"/>
                    </a:lnTo>
                    <a:lnTo>
                      <a:pt x="187" y="96"/>
                    </a:lnTo>
                    <a:lnTo>
                      <a:pt x="187" y="147"/>
                    </a:lnTo>
                    <a:lnTo>
                      <a:pt x="111" y="147"/>
                    </a:lnTo>
                    <a:lnTo>
                      <a:pt x="111" y="304"/>
                    </a:lnTo>
                    <a:lnTo>
                      <a:pt x="113" y="324"/>
                    </a:lnTo>
                    <a:lnTo>
                      <a:pt x="114" y="341"/>
                    </a:lnTo>
                    <a:lnTo>
                      <a:pt x="118" y="354"/>
                    </a:lnTo>
                    <a:lnTo>
                      <a:pt x="123" y="364"/>
                    </a:lnTo>
                    <a:lnTo>
                      <a:pt x="131" y="372"/>
                    </a:lnTo>
                    <a:lnTo>
                      <a:pt x="136" y="375"/>
                    </a:lnTo>
                    <a:lnTo>
                      <a:pt x="141" y="376"/>
                    </a:lnTo>
                    <a:lnTo>
                      <a:pt x="153" y="379"/>
                    </a:lnTo>
                    <a:lnTo>
                      <a:pt x="166" y="380"/>
                    </a:lnTo>
                    <a:lnTo>
                      <a:pt x="187" y="377"/>
                    </a:lnTo>
                    <a:lnTo>
                      <a:pt x="189" y="377"/>
                    </a:lnTo>
                    <a:lnTo>
                      <a:pt x="190" y="376"/>
                    </a:lnTo>
                    <a:lnTo>
                      <a:pt x="194" y="376"/>
                    </a:lnTo>
                    <a:lnTo>
                      <a:pt x="196" y="375"/>
                    </a:lnTo>
                    <a:lnTo>
                      <a:pt x="195" y="385"/>
                    </a:lnTo>
                    <a:lnTo>
                      <a:pt x="192" y="397"/>
                    </a:lnTo>
                    <a:lnTo>
                      <a:pt x="190" y="410"/>
                    </a:lnTo>
                    <a:lnTo>
                      <a:pt x="189" y="421"/>
                    </a:lnTo>
                    <a:lnTo>
                      <a:pt x="187" y="427"/>
                    </a:lnTo>
                    <a:lnTo>
                      <a:pt x="172" y="430"/>
                    </a:lnTo>
                    <a:lnTo>
                      <a:pt x="165" y="431"/>
                    </a:lnTo>
                    <a:lnTo>
                      <a:pt x="162" y="431"/>
                    </a:lnTo>
                    <a:lnTo>
                      <a:pt x="138" y="432"/>
                    </a:lnTo>
                    <a:lnTo>
                      <a:pt x="117" y="431"/>
                    </a:lnTo>
                    <a:lnTo>
                      <a:pt x="98" y="426"/>
                    </a:lnTo>
                    <a:lnTo>
                      <a:pt x="83" y="418"/>
                    </a:lnTo>
                    <a:lnTo>
                      <a:pt x="69" y="406"/>
                    </a:lnTo>
                    <a:lnTo>
                      <a:pt x="59" y="390"/>
                    </a:lnTo>
                    <a:lnTo>
                      <a:pt x="51" y="372"/>
                    </a:lnTo>
                    <a:lnTo>
                      <a:pt x="46" y="351"/>
                    </a:lnTo>
                    <a:lnTo>
                      <a:pt x="45" y="328"/>
                    </a:lnTo>
                    <a:lnTo>
                      <a:pt x="45" y="147"/>
                    </a:lnTo>
                    <a:lnTo>
                      <a:pt x="0" y="147"/>
                    </a:lnTo>
                    <a:lnTo>
                      <a:pt x="0" y="96"/>
                    </a:lnTo>
                    <a:lnTo>
                      <a:pt x="45" y="96"/>
                    </a:lnTo>
                    <a:lnTo>
                      <a:pt x="45" y="30"/>
                    </a:lnTo>
                    <a:lnTo>
                      <a:pt x="51" y="28"/>
                    </a:lnTo>
                    <a:lnTo>
                      <a:pt x="62" y="22"/>
                    </a:lnTo>
                    <a:lnTo>
                      <a:pt x="75" y="17"/>
                    </a:lnTo>
                    <a:lnTo>
                      <a:pt x="89" y="10"/>
                    </a:lnTo>
                    <a:lnTo>
                      <a:pt x="102" y="4"/>
                    </a:lnTo>
                    <a:lnTo>
                      <a:pt x="1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2" name="Freeform 14"/>
              <p:cNvSpPr>
                <a:spLocks/>
              </p:cNvSpPr>
              <p:nvPr userDrawn="1"/>
            </p:nvSpPr>
            <p:spPr bwMode="auto">
              <a:xfrm>
                <a:off x="1724" y="3850"/>
                <a:ext cx="60" cy="111"/>
              </a:xfrm>
              <a:custGeom>
                <a:avLst/>
                <a:gdLst/>
                <a:ahLst/>
                <a:cxnLst>
                  <a:cxn ang="0">
                    <a:pos x="150" y="0"/>
                  </a:cxn>
                  <a:cxn ang="0">
                    <a:pos x="166" y="1"/>
                  </a:cxn>
                  <a:cxn ang="0">
                    <a:pos x="180" y="5"/>
                  </a:cxn>
                  <a:cxn ang="0">
                    <a:pos x="177" y="14"/>
                  </a:cxn>
                  <a:cxn ang="0">
                    <a:pos x="173" y="26"/>
                  </a:cxn>
                  <a:cxn ang="0">
                    <a:pos x="166" y="38"/>
                  </a:cxn>
                  <a:cxn ang="0">
                    <a:pos x="162" y="50"/>
                  </a:cxn>
                  <a:cxn ang="0">
                    <a:pos x="158" y="59"/>
                  </a:cxn>
                  <a:cxn ang="0">
                    <a:pos x="144" y="52"/>
                  </a:cxn>
                  <a:cxn ang="0">
                    <a:pos x="133" y="51"/>
                  </a:cxn>
                  <a:cxn ang="0">
                    <a:pos x="112" y="54"/>
                  </a:cxn>
                  <a:cxn ang="0">
                    <a:pos x="95" y="62"/>
                  </a:cxn>
                  <a:cxn ang="0">
                    <a:pos x="82" y="75"/>
                  </a:cxn>
                  <a:cxn ang="0">
                    <a:pos x="73" y="90"/>
                  </a:cxn>
                  <a:cxn ang="0">
                    <a:pos x="68" y="109"/>
                  </a:cxn>
                  <a:cxn ang="0">
                    <a:pos x="67" y="128"/>
                  </a:cxn>
                  <a:cxn ang="0">
                    <a:pos x="67" y="334"/>
                  </a:cxn>
                  <a:cxn ang="0">
                    <a:pos x="0" y="334"/>
                  </a:cxn>
                  <a:cxn ang="0">
                    <a:pos x="0" y="3"/>
                  </a:cxn>
                  <a:cxn ang="0">
                    <a:pos x="67" y="3"/>
                  </a:cxn>
                  <a:cxn ang="0">
                    <a:pos x="67" y="37"/>
                  </a:cxn>
                  <a:cxn ang="0">
                    <a:pos x="81" y="38"/>
                  </a:cxn>
                  <a:cxn ang="0">
                    <a:pos x="86" y="28"/>
                  </a:cxn>
                  <a:cxn ang="0">
                    <a:pos x="94" y="18"/>
                  </a:cxn>
                  <a:cxn ang="0">
                    <a:pos x="106" y="11"/>
                  </a:cxn>
                  <a:cxn ang="0">
                    <a:pos x="127" y="3"/>
                  </a:cxn>
                  <a:cxn ang="0">
                    <a:pos x="150" y="0"/>
                  </a:cxn>
                </a:cxnLst>
                <a:rect l="0" t="0" r="r" b="b"/>
                <a:pathLst>
                  <a:path w="180" h="334">
                    <a:moveTo>
                      <a:pt x="150" y="0"/>
                    </a:moveTo>
                    <a:lnTo>
                      <a:pt x="166" y="1"/>
                    </a:lnTo>
                    <a:lnTo>
                      <a:pt x="180" y="5"/>
                    </a:lnTo>
                    <a:lnTo>
                      <a:pt x="177" y="14"/>
                    </a:lnTo>
                    <a:lnTo>
                      <a:pt x="173" y="26"/>
                    </a:lnTo>
                    <a:lnTo>
                      <a:pt x="166" y="38"/>
                    </a:lnTo>
                    <a:lnTo>
                      <a:pt x="162" y="50"/>
                    </a:lnTo>
                    <a:lnTo>
                      <a:pt x="158" y="59"/>
                    </a:lnTo>
                    <a:lnTo>
                      <a:pt x="144" y="52"/>
                    </a:lnTo>
                    <a:lnTo>
                      <a:pt x="133" y="51"/>
                    </a:lnTo>
                    <a:lnTo>
                      <a:pt x="112" y="54"/>
                    </a:lnTo>
                    <a:lnTo>
                      <a:pt x="95" y="62"/>
                    </a:lnTo>
                    <a:lnTo>
                      <a:pt x="82" y="75"/>
                    </a:lnTo>
                    <a:lnTo>
                      <a:pt x="73" y="90"/>
                    </a:lnTo>
                    <a:lnTo>
                      <a:pt x="68" y="109"/>
                    </a:lnTo>
                    <a:lnTo>
                      <a:pt x="67" y="128"/>
                    </a:lnTo>
                    <a:lnTo>
                      <a:pt x="67" y="334"/>
                    </a:lnTo>
                    <a:lnTo>
                      <a:pt x="0" y="334"/>
                    </a:lnTo>
                    <a:lnTo>
                      <a:pt x="0" y="3"/>
                    </a:lnTo>
                    <a:lnTo>
                      <a:pt x="67" y="3"/>
                    </a:lnTo>
                    <a:lnTo>
                      <a:pt x="67" y="37"/>
                    </a:lnTo>
                    <a:lnTo>
                      <a:pt x="81" y="38"/>
                    </a:lnTo>
                    <a:lnTo>
                      <a:pt x="86" y="28"/>
                    </a:lnTo>
                    <a:lnTo>
                      <a:pt x="94" y="18"/>
                    </a:lnTo>
                    <a:lnTo>
                      <a:pt x="106" y="11"/>
                    </a:lnTo>
                    <a:lnTo>
                      <a:pt x="127" y="3"/>
                    </a:lnTo>
                    <a:lnTo>
                      <a:pt x="1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3" name="Freeform 15"/>
              <p:cNvSpPr>
                <a:spLocks noEditPoints="1"/>
              </p:cNvSpPr>
              <p:nvPr userDrawn="1"/>
            </p:nvSpPr>
            <p:spPr bwMode="auto">
              <a:xfrm>
                <a:off x="1839" y="3808"/>
                <a:ext cx="25" cy="153"/>
              </a:xfrm>
              <a:custGeom>
                <a:avLst/>
                <a:gdLst/>
                <a:ahLst/>
                <a:cxnLst>
                  <a:cxn ang="0">
                    <a:pos x="4" y="127"/>
                  </a:cxn>
                  <a:cxn ang="0">
                    <a:pos x="71" y="127"/>
                  </a:cxn>
                  <a:cxn ang="0">
                    <a:pos x="71" y="458"/>
                  </a:cxn>
                  <a:cxn ang="0">
                    <a:pos x="4" y="458"/>
                  </a:cxn>
                  <a:cxn ang="0">
                    <a:pos x="4" y="127"/>
                  </a:cxn>
                  <a:cxn ang="0">
                    <a:pos x="38" y="0"/>
                  </a:cxn>
                  <a:cxn ang="0">
                    <a:pos x="52" y="2"/>
                  </a:cxn>
                  <a:cxn ang="0">
                    <a:pos x="64" y="11"/>
                  </a:cxn>
                  <a:cxn ang="0">
                    <a:pos x="73" y="23"/>
                  </a:cxn>
                  <a:cxn ang="0">
                    <a:pos x="76" y="39"/>
                  </a:cxn>
                  <a:cxn ang="0">
                    <a:pos x="73" y="53"/>
                  </a:cxn>
                  <a:cxn ang="0">
                    <a:pos x="64" y="65"/>
                  </a:cxn>
                  <a:cxn ang="0">
                    <a:pos x="51" y="73"/>
                  </a:cxn>
                  <a:cxn ang="0">
                    <a:pos x="38" y="76"/>
                  </a:cxn>
                  <a:cxn ang="0">
                    <a:pos x="22" y="73"/>
                  </a:cxn>
                  <a:cxn ang="0">
                    <a:pos x="9" y="65"/>
                  </a:cxn>
                  <a:cxn ang="0">
                    <a:pos x="3" y="53"/>
                  </a:cxn>
                  <a:cxn ang="0">
                    <a:pos x="0" y="39"/>
                  </a:cxn>
                  <a:cxn ang="0">
                    <a:pos x="3" y="23"/>
                  </a:cxn>
                  <a:cxn ang="0">
                    <a:pos x="9" y="11"/>
                  </a:cxn>
                  <a:cxn ang="0">
                    <a:pos x="17" y="5"/>
                  </a:cxn>
                  <a:cxn ang="0">
                    <a:pos x="26" y="1"/>
                  </a:cxn>
                  <a:cxn ang="0">
                    <a:pos x="38" y="0"/>
                  </a:cxn>
                </a:cxnLst>
                <a:rect l="0" t="0" r="r" b="b"/>
                <a:pathLst>
                  <a:path w="76" h="458">
                    <a:moveTo>
                      <a:pt x="4" y="127"/>
                    </a:moveTo>
                    <a:lnTo>
                      <a:pt x="71" y="127"/>
                    </a:lnTo>
                    <a:lnTo>
                      <a:pt x="71" y="458"/>
                    </a:lnTo>
                    <a:lnTo>
                      <a:pt x="4" y="458"/>
                    </a:lnTo>
                    <a:lnTo>
                      <a:pt x="4" y="127"/>
                    </a:lnTo>
                    <a:close/>
                    <a:moveTo>
                      <a:pt x="38" y="0"/>
                    </a:moveTo>
                    <a:lnTo>
                      <a:pt x="52" y="2"/>
                    </a:lnTo>
                    <a:lnTo>
                      <a:pt x="64" y="11"/>
                    </a:lnTo>
                    <a:lnTo>
                      <a:pt x="73" y="23"/>
                    </a:lnTo>
                    <a:lnTo>
                      <a:pt x="76" y="39"/>
                    </a:lnTo>
                    <a:lnTo>
                      <a:pt x="73" y="53"/>
                    </a:lnTo>
                    <a:lnTo>
                      <a:pt x="64" y="65"/>
                    </a:lnTo>
                    <a:lnTo>
                      <a:pt x="51" y="73"/>
                    </a:lnTo>
                    <a:lnTo>
                      <a:pt x="38" y="76"/>
                    </a:lnTo>
                    <a:lnTo>
                      <a:pt x="22" y="73"/>
                    </a:lnTo>
                    <a:lnTo>
                      <a:pt x="9" y="65"/>
                    </a:lnTo>
                    <a:lnTo>
                      <a:pt x="3" y="53"/>
                    </a:lnTo>
                    <a:lnTo>
                      <a:pt x="0" y="39"/>
                    </a:lnTo>
                    <a:lnTo>
                      <a:pt x="3" y="23"/>
                    </a:lnTo>
                    <a:lnTo>
                      <a:pt x="9" y="11"/>
                    </a:lnTo>
                    <a:lnTo>
                      <a:pt x="17" y="5"/>
                    </a:lnTo>
                    <a:lnTo>
                      <a:pt x="26"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4" name="Freeform 16"/>
              <p:cNvSpPr>
                <a:spLocks/>
              </p:cNvSpPr>
              <p:nvPr userDrawn="1"/>
            </p:nvSpPr>
            <p:spPr bwMode="auto">
              <a:xfrm>
                <a:off x="1933" y="3849"/>
                <a:ext cx="99" cy="112"/>
              </a:xfrm>
              <a:custGeom>
                <a:avLst/>
                <a:gdLst/>
                <a:ahLst/>
                <a:cxnLst>
                  <a:cxn ang="0">
                    <a:pos x="179" y="0"/>
                  </a:cxn>
                  <a:cxn ang="0">
                    <a:pos x="204" y="1"/>
                  </a:cxn>
                  <a:cxn ang="0">
                    <a:pos x="226" y="8"/>
                  </a:cxn>
                  <a:cxn ang="0">
                    <a:pos x="246" y="17"/>
                  </a:cxn>
                  <a:cxn ang="0">
                    <a:pos x="264" y="31"/>
                  </a:cxn>
                  <a:cxn ang="0">
                    <a:pos x="279" y="48"/>
                  </a:cxn>
                  <a:cxn ang="0">
                    <a:pos x="288" y="67"/>
                  </a:cxn>
                  <a:cxn ang="0">
                    <a:pos x="294" y="90"/>
                  </a:cxn>
                  <a:cxn ang="0">
                    <a:pos x="296" y="115"/>
                  </a:cxn>
                  <a:cxn ang="0">
                    <a:pos x="296" y="335"/>
                  </a:cxn>
                  <a:cxn ang="0">
                    <a:pos x="229" y="335"/>
                  </a:cxn>
                  <a:cxn ang="0">
                    <a:pos x="229" y="127"/>
                  </a:cxn>
                  <a:cxn ang="0">
                    <a:pos x="226" y="105"/>
                  </a:cxn>
                  <a:cxn ang="0">
                    <a:pos x="220" y="86"/>
                  </a:cxn>
                  <a:cxn ang="0">
                    <a:pos x="208" y="70"/>
                  </a:cxn>
                  <a:cxn ang="0">
                    <a:pos x="192" y="60"/>
                  </a:cxn>
                  <a:cxn ang="0">
                    <a:pos x="174" y="53"/>
                  </a:cxn>
                  <a:cxn ang="0">
                    <a:pos x="152" y="51"/>
                  </a:cxn>
                  <a:cxn ang="0">
                    <a:pos x="128" y="53"/>
                  </a:cxn>
                  <a:cxn ang="0">
                    <a:pos x="108" y="60"/>
                  </a:cxn>
                  <a:cxn ang="0">
                    <a:pos x="91" y="70"/>
                  </a:cxn>
                  <a:cxn ang="0">
                    <a:pos x="80" y="81"/>
                  </a:cxn>
                  <a:cxn ang="0">
                    <a:pos x="72" y="94"/>
                  </a:cxn>
                  <a:cxn ang="0">
                    <a:pos x="67" y="110"/>
                  </a:cxn>
                  <a:cxn ang="0">
                    <a:pos x="65" y="127"/>
                  </a:cxn>
                  <a:cxn ang="0">
                    <a:pos x="65" y="335"/>
                  </a:cxn>
                  <a:cxn ang="0">
                    <a:pos x="0" y="335"/>
                  </a:cxn>
                  <a:cxn ang="0">
                    <a:pos x="0" y="4"/>
                  </a:cxn>
                  <a:cxn ang="0">
                    <a:pos x="65" y="4"/>
                  </a:cxn>
                  <a:cxn ang="0">
                    <a:pos x="65" y="64"/>
                  </a:cxn>
                  <a:cxn ang="0">
                    <a:pos x="80" y="43"/>
                  </a:cxn>
                  <a:cxn ang="0">
                    <a:pos x="90" y="30"/>
                  </a:cxn>
                  <a:cxn ang="0">
                    <a:pos x="103" y="19"/>
                  </a:cxn>
                  <a:cxn ang="0">
                    <a:pos x="118" y="10"/>
                  </a:cxn>
                  <a:cxn ang="0">
                    <a:pos x="146" y="2"/>
                  </a:cxn>
                  <a:cxn ang="0">
                    <a:pos x="179" y="0"/>
                  </a:cxn>
                </a:cxnLst>
                <a:rect l="0" t="0" r="r" b="b"/>
                <a:pathLst>
                  <a:path w="296" h="335">
                    <a:moveTo>
                      <a:pt x="179" y="0"/>
                    </a:moveTo>
                    <a:lnTo>
                      <a:pt x="204" y="1"/>
                    </a:lnTo>
                    <a:lnTo>
                      <a:pt x="226" y="8"/>
                    </a:lnTo>
                    <a:lnTo>
                      <a:pt x="246" y="17"/>
                    </a:lnTo>
                    <a:lnTo>
                      <a:pt x="264" y="31"/>
                    </a:lnTo>
                    <a:lnTo>
                      <a:pt x="279" y="48"/>
                    </a:lnTo>
                    <a:lnTo>
                      <a:pt x="288" y="67"/>
                    </a:lnTo>
                    <a:lnTo>
                      <a:pt x="294" y="90"/>
                    </a:lnTo>
                    <a:lnTo>
                      <a:pt x="296" y="115"/>
                    </a:lnTo>
                    <a:lnTo>
                      <a:pt x="296" y="335"/>
                    </a:lnTo>
                    <a:lnTo>
                      <a:pt x="229" y="335"/>
                    </a:lnTo>
                    <a:lnTo>
                      <a:pt x="229" y="127"/>
                    </a:lnTo>
                    <a:lnTo>
                      <a:pt x="226" y="105"/>
                    </a:lnTo>
                    <a:lnTo>
                      <a:pt x="220" y="86"/>
                    </a:lnTo>
                    <a:lnTo>
                      <a:pt x="208" y="70"/>
                    </a:lnTo>
                    <a:lnTo>
                      <a:pt x="192" y="60"/>
                    </a:lnTo>
                    <a:lnTo>
                      <a:pt x="174" y="53"/>
                    </a:lnTo>
                    <a:lnTo>
                      <a:pt x="152" y="51"/>
                    </a:lnTo>
                    <a:lnTo>
                      <a:pt x="128" y="53"/>
                    </a:lnTo>
                    <a:lnTo>
                      <a:pt x="108" y="60"/>
                    </a:lnTo>
                    <a:lnTo>
                      <a:pt x="91" y="70"/>
                    </a:lnTo>
                    <a:lnTo>
                      <a:pt x="80" y="81"/>
                    </a:lnTo>
                    <a:lnTo>
                      <a:pt x="72" y="94"/>
                    </a:lnTo>
                    <a:lnTo>
                      <a:pt x="67" y="110"/>
                    </a:lnTo>
                    <a:lnTo>
                      <a:pt x="65" y="127"/>
                    </a:lnTo>
                    <a:lnTo>
                      <a:pt x="65" y="335"/>
                    </a:lnTo>
                    <a:lnTo>
                      <a:pt x="0" y="335"/>
                    </a:lnTo>
                    <a:lnTo>
                      <a:pt x="0" y="4"/>
                    </a:lnTo>
                    <a:lnTo>
                      <a:pt x="65" y="4"/>
                    </a:lnTo>
                    <a:lnTo>
                      <a:pt x="65" y="64"/>
                    </a:lnTo>
                    <a:lnTo>
                      <a:pt x="80" y="43"/>
                    </a:lnTo>
                    <a:lnTo>
                      <a:pt x="90" y="30"/>
                    </a:lnTo>
                    <a:lnTo>
                      <a:pt x="103" y="19"/>
                    </a:lnTo>
                    <a:lnTo>
                      <a:pt x="118" y="10"/>
                    </a:lnTo>
                    <a:lnTo>
                      <a:pt x="146" y="2"/>
                    </a:lnTo>
                    <a:lnTo>
                      <a:pt x="17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5" name="Freeform 17"/>
              <p:cNvSpPr>
                <a:spLocks noEditPoints="1"/>
              </p:cNvSpPr>
              <p:nvPr userDrawn="1"/>
            </p:nvSpPr>
            <p:spPr bwMode="auto">
              <a:xfrm>
                <a:off x="760" y="3850"/>
                <a:ext cx="1438" cy="178"/>
              </a:xfrm>
              <a:custGeom>
                <a:avLst/>
                <a:gdLst/>
                <a:ahLst/>
                <a:cxnLst>
                  <a:cxn ang="0">
                    <a:pos x="4149" y="51"/>
                  </a:cxn>
                  <a:cxn ang="0">
                    <a:pos x="4109" y="67"/>
                  </a:cxn>
                  <a:cxn ang="0">
                    <a:pos x="4084" y="97"/>
                  </a:cxn>
                  <a:cxn ang="0">
                    <a:pos x="4073" y="139"/>
                  </a:cxn>
                  <a:cxn ang="0">
                    <a:pos x="4073" y="190"/>
                  </a:cxn>
                  <a:cxn ang="0">
                    <a:pos x="4083" y="235"/>
                  </a:cxn>
                  <a:cxn ang="0">
                    <a:pos x="4104" y="266"/>
                  </a:cxn>
                  <a:cxn ang="0">
                    <a:pos x="4138" y="283"/>
                  </a:cxn>
                  <a:cxn ang="0">
                    <a:pos x="4184" y="284"/>
                  </a:cxn>
                  <a:cxn ang="0">
                    <a:pos x="4222" y="269"/>
                  </a:cxn>
                  <a:cxn ang="0">
                    <a:pos x="4244" y="238"/>
                  </a:cxn>
                  <a:cxn ang="0">
                    <a:pos x="4247" y="123"/>
                  </a:cxn>
                  <a:cxn ang="0">
                    <a:pos x="4239" y="89"/>
                  </a:cxn>
                  <a:cxn ang="0">
                    <a:pos x="4219" y="67"/>
                  </a:cxn>
                  <a:cxn ang="0">
                    <a:pos x="4197" y="54"/>
                  </a:cxn>
                  <a:cxn ang="0">
                    <a:pos x="4173" y="50"/>
                  </a:cxn>
                  <a:cxn ang="0">
                    <a:pos x="4179" y="1"/>
                  </a:cxn>
                  <a:cxn ang="0">
                    <a:pos x="4218" y="13"/>
                  </a:cxn>
                  <a:cxn ang="0">
                    <a:pos x="4247" y="39"/>
                  </a:cxn>
                  <a:cxn ang="0">
                    <a:pos x="4313" y="3"/>
                  </a:cxn>
                  <a:cxn ang="0">
                    <a:pos x="4312" y="337"/>
                  </a:cxn>
                  <a:cxn ang="0">
                    <a:pos x="4307" y="383"/>
                  </a:cxn>
                  <a:cxn ang="0">
                    <a:pos x="4291" y="435"/>
                  </a:cxn>
                  <a:cxn ang="0">
                    <a:pos x="4274" y="470"/>
                  </a:cxn>
                  <a:cxn ang="0">
                    <a:pos x="4226" y="514"/>
                  </a:cxn>
                  <a:cxn ang="0">
                    <a:pos x="4160" y="536"/>
                  </a:cxn>
                  <a:cxn ang="0">
                    <a:pos x="0" y="487"/>
                  </a:cxn>
                  <a:cxn ang="0">
                    <a:pos x="4179" y="480"/>
                  </a:cxn>
                  <a:cxn ang="0">
                    <a:pos x="4217" y="446"/>
                  </a:cxn>
                  <a:cxn ang="0">
                    <a:pos x="4239" y="390"/>
                  </a:cxn>
                  <a:cxn ang="0">
                    <a:pos x="4245" y="316"/>
                  </a:cxn>
                  <a:cxn ang="0">
                    <a:pos x="4227" y="321"/>
                  </a:cxn>
                  <a:cxn ang="0">
                    <a:pos x="4210" y="329"/>
                  </a:cxn>
                  <a:cxn ang="0">
                    <a:pos x="4190" y="335"/>
                  </a:cxn>
                  <a:cxn ang="0">
                    <a:pos x="4150" y="338"/>
                  </a:cxn>
                  <a:cxn ang="0">
                    <a:pos x="4104" y="332"/>
                  </a:cxn>
                  <a:cxn ang="0">
                    <a:pos x="4067" y="314"/>
                  </a:cxn>
                  <a:cxn ang="0">
                    <a:pos x="4039" y="287"/>
                  </a:cxn>
                  <a:cxn ang="0">
                    <a:pos x="4011" y="232"/>
                  </a:cxn>
                  <a:cxn ang="0">
                    <a:pos x="4002" y="162"/>
                  </a:cxn>
                  <a:cxn ang="0">
                    <a:pos x="4014" y="100"/>
                  </a:cxn>
                  <a:cxn ang="0">
                    <a:pos x="4033" y="63"/>
                  </a:cxn>
                  <a:cxn ang="0">
                    <a:pos x="4069" y="28"/>
                  </a:cxn>
                  <a:cxn ang="0">
                    <a:pos x="4122" y="3"/>
                  </a:cxn>
                </a:cxnLst>
                <a:rect l="0" t="0" r="r" b="b"/>
                <a:pathLst>
                  <a:path w="4313" h="536">
                    <a:moveTo>
                      <a:pt x="4173" y="50"/>
                    </a:moveTo>
                    <a:lnTo>
                      <a:pt x="4149" y="51"/>
                    </a:lnTo>
                    <a:lnTo>
                      <a:pt x="4128" y="58"/>
                    </a:lnTo>
                    <a:lnTo>
                      <a:pt x="4109" y="67"/>
                    </a:lnTo>
                    <a:lnTo>
                      <a:pt x="4095" y="80"/>
                    </a:lnTo>
                    <a:lnTo>
                      <a:pt x="4084" y="97"/>
                    </a:lnTo>
                    <a:lnTo>
                      <a:pt x="4078" y="115"/>
                    </a:lnTo>
                    <a:lnTo>
                      <a:pt x="4073" y="139"/>
                    </a:lnTo>
                    <a:lnTo>
                      <a:pt x="4071" y="164"/>
                    </a:lnTo>
                    <a:lnTo>
                      <a:pt x="4073" y="190"/>
                    </a:lnTo>
                    <a:lnTo>
                      <a:pt x="4077" y="214"/>
                    </a:lnTo>
                    <a:lnTo>
                      <a:pt x="4083" y="235"/>
                    </a:lnTo>
                    <a:lnTo>
                      <a:pt x="4092" y="252"/>
                    </a:lnTo>
                    <a:lnTo>
                      <a:pt x="4104" y="266"/>
                    </a:lnTo>
                    <a:lnTo>
                      <a:pt x="4120" y="276"/>
                    </a:lnTo>
                    <a:lnTo>
                      <a:pt x="4138" y="283"/>
                    </a:lnTo>
                    <a:lnTo>
                      <a:pt x="4159" y="286"/>
                    </a:lnTo>
                    <a:lnTo>
                      <a:pt x="4184" y="284"/>
                    </a:lnTo>
                    <a:lnTo>
                      <a:pt x="4205" y="278"/>
                    </a:lnTo>
                    <a:lnTo>
                      <a:pt x="4222" y="269"/>
                    </a:lnTo>
                    <a:lnTo>
                      <a:pt x="4236" y="256"/>
                    </a:lnTo>
                    <a:lnTo>
                      <a:pt x="4244" y="238"/>
                    </a:lnTo>
                    <a:lnTo>
                      <a:pt x="4247" y="219"/>
                    </a:lnTo>
                    <a:lnTo>
                      <a:pt x="4247" y="123"/>
                    </a:lnTo>
                    <a:lnTo>
                      <a:pt x="4244" y="106"/>
                    </a:lnTo>
                    <a:lnTo>
                      <a:pt x="4239" y="89"/>
                    </a:lnTo>
                    <a:lnTo>
                      <a:pt x="4230" y="76"/>
                    </a:lnTo>
                    <a:lnTo>
                      <a:pt x="4219" y="67"/>
                    </a:lnTo>
                    <a:lnTo>
                      <a:pt x="4209" y="59"/>
                    </a:lnTo>
                    <a:lnTo>
                      <a:pt x="4197" y="54"/>
                    </a:lnTo>
                    <a:lnTo>
                      <a:pt x="4184" y="51"/>
                    </a:lnTo>
                    <a:lnTo>
                      <a:pt x="4173" y="50"/>
                    </a:lnTo>
                    <a:close/>
                    <a:moveTo>
                      <a:pt x="4154" y="0"/>
                    </a:moveTo>
                    <a:lnTo>
                      <a:pt x="4179" y="1"/>
                    </a:lnTo>
                    <a:lnTo>
                      <a:pt x="4200" y="5"/>
                    </a:lnTo>
                    <a:lnTo>
                      <a:pt x="4218" y="13"/>
                    </a:lnTo>
                    <a:lnTo>
                      <a:pt x="4235" y="26"/>
                    </a:lnTo>
                    <a:lnTo>
                      <a:pt x="4247" y="39"/>
                    </a:lnTo>
                    <a:lnTo>
                      <a:pt x="4247" y="3"/>
                    </a:lnTo>
                    <a:lnTo>
                      <a:pt x="4313" y="3"/>
                    </a:lnTo>
                    <a:lnTo>
                      <a:pt x="4313" y="313"/>
                    </a:lnTo>
                    <a:lnTo>
                      <a:pt x="4312" y="337"/>
                    </a:lnTo>
                    <a:lnTo>
                      <a:pt x="4310" y="359"/>
                    </a:lnTo>
                    <a:lnTo>
                      <a:pt x="4307" y="383"/>
                    </a:lnTo>
                    <a:lnTo>
                      <a:pt x="4303" y="400"/>
                    </a:lnTo>
                    <a:lnTo>
                      <a:pt x="4291" y="435"/>
                    </a:lnTo>
                    <a:lnTo>
                      <a:pt x="4283" y="453"/>
                    </a:lnTo>
                    <a:lnTo>
                      <a:pt x="4274" y="470"/>
                    </a:lnTo>
                    <a:lnTo>
                      <a:pt x="4252" y="494"/>
                    </a:lnTo>
                    <a:lnTo>
                      <a:pt x="4226" y="514"/>
                    </a:lnTo>
                    <a:lnTo>
                      <a:pt x="4194" y="528"/>
                    </a:lnTo>
                    <a:lnTo>
                      <a:pt x="4160" y="536"/>
                    </a:lnTo>
                    <a:lnTo>
                      <a:pt x="0" y="536"/>
                    </a:lnTo>
                    <a:lnTo>
                      <a:pt x="0" y="487"/>
                    </a:lnTo>
                    <a:lnTo>
                      <a:pt x="4154" y="487"/>
                    </a:lnTo>
                    <a:lnTo>
                      <a:pt x="4179" y="480"/>
                    </a:lnTo>
                    <a:lnTo>
                      <a:pt x="4200" y="465"/>
                    </a:lnTo>
                    <a:lnTo>
                      <a:pt x="4217" y="446"/>
                    </a:lnTo>
                    <a:lnTo>
                      <a:pt x="4230" y="421"/>
                    </a:lnTo>
                    <a:lnTo>
                      <a:pt x="4239" y="390"/>
                    </a:lnTo>
                    <a:lnTo>
                      <a:pt x="4244" y="355"/>
                    </a:lnTo>
                    <a:lnTo>
                      <a:pt x="4245" y="316"/>
                    </a:lnTo>
                    <a:lnTo>
                      <a:pt x="4231" y="316"/>
                    </a:lnTo>
                    <a:lnTo>
                      <a:pt x="4227" y="321"/>
                    </a:lnTo>
                    <a:lnTo>
                      <a:pt x="4219" y="325"/>
                    </a:lnTo>
                    <a:lnTo>
                      <a:pt x="4210" y="329"/>
                    </a:lnTo>
                    <a:lnTo>
                      <a:pt x="4203" y="332"/>
                    </a:lnTo>
                    <a:lnTo>
                      <a:pt x="4190" y="335"/>
                    </a:lnTo>
                    <a:lnTo>
                      <a:pt x="4172" y="337"/>
                    </a:lnTo>
                    <a:lnTo>
                      <a:pt x="4150" y="338"/>
                    </a:lnTo>
                    <a:lnTo>
                      <a:pt x="4126" y="337"/>
                    </a:lnTo>
                    <a:lnTo>
                      <a:pt x="4104" y="332"/>
                    </a:lnTo>
                    <a:lnTo>
                      <a:pt x="4084" y="324"/>
                    </a:lnTo>
                    <a:lnTo>
                      <a:pt x="4067" y="314"/>
                    </a:lnTo>
                    <a:lnTo>
                      <a:pt x="4052" y="301"/>
                    </a:lnTo>
                    <a:lnTo>
                      <a:pt x="4039" y="287"/>
                    </a:lnTo>
                    <a:lnTo>
                      <a:pt x="4023" y="261"/>
                    </a:lnTo>
                    <a:lnTo>
                      <a:pt x="4011" y="232"/>
                    </a:lnTo>
                    <a:lnTo>
                      <a:pt x="4005" y="199"/>
                    </a:lnTo>
                    <a:lnTo>
                      <a:pt x="4002" y="162"/>
                    </a:lnTo>
                    <a:lnTo>
                      <a:pt x="4005" y="130"/>
                    </a:lnTo>
                    <a:lnTo>
                      <a:pt x="4014" y="100"/>
                    </a:lnTo>
                    <a:lnTo>
                      <a:pt x="4023" y="80"/>
                    </a:lnTo>
                    <a:lnTo>
                      <a:pt x="4033" y="63"/>
                    </a:lnTo>
                    <a:lnTo>
                      <a:pt x="4046" y="47"/>
                    </a:lnTo>
                    <a:lnTo>
                      <a:pt x="4069" y="28"/>
                    </a:lnTo>
                    <a:lnTo>
                      <a:pt x="4094" y="12"/>
                    </a:lnTo>
                    <a:lnTo>
                      <a:pt x="4122" y="3"/>
                    </a:lnTo>
                    <a:lnTo>
                      <a:pt x="41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6" name="Freeform 18"/>
              <p:cNvSpPr>
                <a:spLocks/>
              </p:cNvSpPr>
              <p:nvPr userDrawn="1"/>
            </p:nvSpPr>
            <p:spPr bwMode="auto">
              <a:xfrm>
                <a:off x="760" y="4088"/>
                <a:ext cx="67" cy="46"/>
              </a:xfrm>
              <a:custGeom>
                <a:avLst/>
                <a:gdLst/>
                <a:ahLst/>
                <a:cxnLst>
                  <a:cxn ang="0">
                    <a:pos x="0" y="0"/>
                  </a:cxn>
                  <a:cxn ang="0">
                    <a:pos x="200" y="0"/>
                  </a:cxn>
                  <a:cxn ang="0">
                    <a:pos x="200" y="20"/>
                  </a:cxn>
                  <a:cxn ang="0">
                    <a:pos x="124" y="20"/>
                  </a:cxn>
                  <a:cxn ang="0">
                    <a:pos x="124" y="137"/>
                  </a:cxn>
                  <a:cxn ang="0">
                    <a:pos x="76" y="137"/>
                  </a:cxn>
                  <a:cxn ang="0">
                    <a:pos x="76" y="20"/>
                  </a:cxn>
                  <a:cxn ang="0">
                    <a:pos x="0" y="20"/>
                  </a:cxn>
                  <a:cxn ang="0">
                    <a:pos x="0" y="0"/>
                  </a:cxn>
                </a:cxnLst>
                <a:rect l="0" t="0" r="r" b="b"/>
                <a:pathLst>
                  <a:path w="200" h="137">
                    <a:moveTo>
                      <a:pt x="0" y="0"/>
                    </a:moveTo>
                    <a:lnTo>
                      <a:pt x="200" y="0"/>
                    </a:lnTo>
                    <a:lnTo>
                      <a:pt x="200" y="20"/>
                    </a:lnTo>
                    <a:lnTo>
                      <a:pt x="124" y="20"/>
                    </a:lnTo>
                    <a:lnTo>
                      <a:pt x="124" y="137"/>
                    </a:lnTo>
                    <a:lnTo>
                      <a:pt x="76" y="137"/>
                    </a:lnTo>
                    <a:lnTo>
                      <a:pt x="76" y="20"/>
                    </a:lnTo>
                    <a:lnTo>
                      <a:pt x="0" y="2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7" name="Freeform 19"/>
              <p:cNvSpPr>
                <a:spLocks/>
              </p:cNvSpPr>
              <p:nvPr userDrawn="1"/>
            </p:nvSpPr>
            <p:spPr bwMode="auto">
              <a:xfrm>
                <a:off x="889" y="4088"/>
                <a:ext cx="52" cy="46"/>
              </a:xfrm>
              <a:custGeom>
                <a:avLst/>
                <a:gdLst/>
                <a:ahLst/>
                <a:cxnLst>
                  <a:cxn ang="0">
                    <a:pos x="0" y="0"/>
                  </a:cxn>
                  <a:cxn ang="0">
                    <a:pos x="155" y="0"/>
                  </a:cxn>
                  <a:cxn ang="0">
                    <a:pos x="155" y="20"/>
                  </a:cxn>
                  <a:cxn ang="0">
                    <a:pos x="44" y="20"/>
                  </a:cxn>
                  <a:cxn ang="0">
                    <a:pos x="44" y="57"/>
                  </a:cxn>
                  <a:cxn ang="0">
                    <a:pos x="113" y="57"/>
                  </a:cxn>
                  <a:cxn ang="0">
                    <a:pos x="113" y="76"/>
                  </a:cxn>
                  <a:cxn ang="0">
                    <a:pos x="44" y="76"/>
                  </a:cxn>
                  <a:cxn ang="0">
                    <a:pos x="44" y="116"/>
                  </a:cxn>
                  <a:cxn ang="0">
                    <a:pos x="155" y="116"/>
                  </a:cxn>
                  <a:cxn ang="0">
                    <a:pos x="155" y="137"/>
                  </a:cxn>
                  <a:cxn ang="0">
                    <a:pos x="0" y="137"/>
                  </a:cxn>
                  <a:cxn ang="0">
                    <a:pos x="0" y="0"/>
                  </a:cxn>
                </a:cxnLst>
                <a:rect l="0" t="0" r="r" b="b"/>
                <a:pathLst>
                  <a:path w="155" h="137">
                    <a:moveTo>
                      <a:pt x="0" y="0"/>
                    </a:moveTo>
                    <a:lnTo>
                      <a:pt x="155" y="0"/>
                    </a:lnTo>
                    <a:lnTo>
                      <a:pt x="155" y="20"/>
                    </a:lnTo>
                    <a:lnTo>
                      <a:pt x="44" y="20"/>
                    </a:lnTo>
                    <a:lnTo>
                      <a:pt x="44" y="57"/>
                    </a:lnTo>
                    <a:lnTo>
                      <a:pt x="113" y="57"/>
                    </a:lnTo>
                    <a:lnTo>
                      <a:pt x="113" y="76"/>
                    </a:lnTo>
                    <a:lnTo>
                      <a:pt x="44" y="76"/>
                    </a:lnTo>
                    <a:lnTo>
                      <a:pt x="44" y="116"/>
                    </a:lnTo>
                    <a:lnTo>
                      <a:pt x="155" y="116"/>
                    </a:lnTo>
                    <a:lnTo>
                      <a:pt x="155"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8" name="Freeform 20"/>
              <p:cNvSpPr>
                <a:spLocks/>
              </p:cNvSpPr>
              <p:nvPr userDrawn="1"/>
            </p:nvSpPr>
            <p:spPr bwMode="auto">
              <a:xfrm>
                <a:off x="1004" y="4088"/>
                <a:ext cx="71" cy="46"/>
              </a:xfrm>
              <a:custGeom>
                <a:avLst/>
                <a:gdLst/>
                <a:ahLst/>
                <a:cxnLst>
                  <a:cxn ang="0">
                    <a:pos x="117" y="0"/>
                  </a:cxn>
                  <a:cxn ang="0">
                    <a:pos x="148" y="1"/>
                  </a:cxn>
                  <a:cxn ang="0">
                    <a:pos x="174" y="7"/>
                  </a:cxn>
                  <a:cxn ang="0">
                    <a:pos x="195" y="15"/>
                  </a:cxn>
                  <a:cxn ang="0">
                    <a:pos x="213" y="25"/>
                  </a:cxn>
                  <a:cxn ang="0">
                    <a:pos x="174" y="37"/>
                  </a:cxn>
                  <a:cxn ang="0">
                    <a:pos x="161" y="30"/>
                  </a:cxn>
                  <a:cxn ang="0">
                    <a:pos x="148" y="26"/>
                  </a:cxn>
                  <a:cxn ang="0">
                    <a:pos x="134" y="24"/>
                  </a:cxn>
                  <a:cxn ang="0">
                    <a:pos x="117" y="22"/>
                  </a:cxn>
                  <a:cxn ang="0">
                    <a:pos x="96" y="24"/>
                  </a:cxn>
                  <a:cxn ang="0">
                    <a:pos x="79" y="28"/>
                  </a:cxn>
                  <a:cxn ang="0">
                    <a:pos x="64" y="35"/>
                  </a:cxn>
                  <a:cxn ang="0">
                    <a:pos x="54" y="45"/>
                  </a:cxn>
                  <a:cxn ang="0">
                    <a:pos x="47" y="56"/>
                  </a:cxn>
                  <a:cxn ang="0">
                    <a:pos x="45" y="70"/>
                  </a:cxn>
                  <a:cxn ang="0">
                    <a:pos x="47" y="83"/>
                  </a:cxn>
                  <a:cxn ang="0">
                    <a:pos x="50" y="88"/>
                  </a:cxn>
                  <a:cxn ang="0">
                    <a:pos x="54" y="93"/>
                  </a:cxn>
                  <a:cxn ang="0">
                    <a:pos x="59" y="98"/>
                  </a:cxn>
                  <a:cxn ang="0">
                    <a:pos x="66" y="102"/>
                  </a:cxn>
                  <a:cxn ang="0">
                    <a:pos x="76" y="108"/>
                  </a:cxn>
                  <a:cxn ang="0">
                    <a:pos x="89" y="113"/>
                  </a:cxn>
                  <a:cxn ang="0">
                    <a:pos x="104" y="115"/>
                  </a:cxn>
                  <a:cxn ang="0">
                    <a:pos x="134" y="115"/>
                  </a:cxn>
                  <a:cxn ang="0">
                    <a:pos x="148" y="113"/>
                  </a:cxn>
                  <a:cxn ang="0">
                    <a:pos x="162" y="109"/>
                  </a:cxn>
                  <a:cxn ang="0">
                    <a:pos x="174" y="104"/>
                  </a:cxn>
                  <a:cxn ang="0">
                    <a:pos x="211" y="115"/>
                  </a:cxn>
                  <a:cxn ang="0">
                    <a:pos x="193" y="126"/>
                  </a:cxn>
                  <a:cxn ang="0">
                    <a:pos x="172" y="134"/>
                  </a:cxn>
                  <a:cxn ang="0">
                    <a:pos x="145" y="138"/>
                  </a:cxn>
                  <a:cxn ang="0">
                    <a:pos x="117" y="139"/>
                  </a:cxn>
                  <a:cxn ang="0">
                    <a:pos x="92" y="138"/>
                  </a:cxn>
                  <a:cxn ang="0">
                    <a:pos x="69" y="134"/>
                  </a:cxn>
                  <a:cxn ang="0">
                    <a:pos x="50" y="127"/>
                  </a:cxn>
                  <a:cxn ang="0">
                    <a:pos x="33" y="119"/>
                  </a:cxn>
                  <a:cxn ang="0">
                    <a:pos x="18" y="109"/>
                  </a:cxn>
                  <a:cxn ang="0">
                    <a:pos x="8" y="97"/>
                  </a:cxn>
                  <a:cxn ang="0">
                    <a:pos x="1" y="84"/>
                  </a:cxn>
                  <a:cxn ang="0">
                    <a:pos x="0" y="70"/>
                  </a:cxn>
                  <a:cxn ang="0">
                    <a:pos x="1" y="55"/>
                  </a:cxn>
                  <a:cxn ang="0">
                    <a:pos x="8" y="42"/>
                  </a:cxn>
                  <a:cxn ang="0">
                    <a:pos x="17" y="30"/>
                  </a:cxn>
                  <a:cxn ang="0">
                    <a:pos x="32" y="20"/>
                  </a:cxn>
                  <a:cxn ang="0">
                    <a:pos x="47" y="12"/>
                  </a:cxn>
                  <a:cxn ang="0">
                    <a:pos x="68" y="5"/>
                  </a:cxn>
                  <a:cxn ang="0">
                    <a:pos x="90" y="1"/>
                  </a:cxn>
                  <a:cxn ang="0">
                    <a:pos x="117" y="0"/>
                  </a:cxn>
                </a:cxnLst>
                <a:rect l="0" t="0" r="r" b="b"/>
                <a:pathLst>
                  <a:path w="213" h="139">
                    <a:moveTo>
                      <a:pt x="117" y="0"/>
                    </a:moveTo>
                    <a:lnTo>
                      <a:pt x="148" y="1"/>
                    </a:lnTo>
                    <a:lnTo>
                      <a:pt x="174" y="7"/>
                    </a:lnTo>
                    <a:lnTo>
                      <a:pt x="195" y="15"/>
                    </a:lnTo>
                    <a:lnTo>
                      <a:pt x="213" y="25"/>
                    </a:lnTo>
                    <a:lnTo>
                      <a:pt x="174" y="37"/>
                    </a:lnTo>
                    <a:lnTo>
                      <a:pt x="161" y="30"/>
                    </a:lnTo>
                    <a:lnTo>
                      <a:pt x="148" y="26"/>
                    </a:lnTo>
                    <a:lnTo>
                      <a:pt x="134" y="24"/>
                    </a:lnTo>
                    <a:lnTo>
                      <a:pt x="117" y="22"/>
                    </a:lnTo>
                    <a:lnTo>
                      <a:pt x="96" y="24"/>
                    </a:lnTo>
                    <a:lnTo>
                      <a:pt x="79" y="28"/>
                    </a:lnTo>
                    <a:lnTo>
                      <a:pt x="64" y="35"/>
                    </a:lnTo>
                    <a:lnTo>
                      <a:pt x="54" y="45"/>
                    </a:lnTo>
                    <a:lnTo>
                      <a:pt x="47" y="56"/>
                    </a:lnTo>
                    <a:lnTo>
                      <a:pt x="45" y="70"/>
                    </a:lnTo>
                    <a:lnTo>
                      <a:pt x="47" y="83"/>
                    </a:lnTo>
                    <a:lnTo>
                      <a:pt x="50" y="88"/>
                    </a:lnTo>
                    <a:lnTo>
                      <a:pt x="54" y="93"/>
                    </a:lnTo>
                    <a:lnTo>
                      <a:pt x="59" y="98"/>
                    </a:lnTo>
                    <a:lnTo>
                      <a:pt x="66" y="102"/>
                    </a:lnTo>
                    <a:lnTo>
                      <a:pt x="76" y="108"/>
                    </a:lnTo>
                    <a:lnTo>
                      <a:pt x="89" y="113"/>
                    </a:lnTo>
                    <a:lnTo>
                      <a:pt x="104" y="115"/>
                    </a:lnTo>
                    <a:lnTo>
                      <a:pt x="134" y="115"/>
                    </a:lnTo>
                    <a:lnTo>
                      <a:pt x="148" y="113"/>
                    </a:lnTo>
                    <a:lnTo>
                      <a:pt x="162" y="109"/>
                    </a:lnTo>
                    <a:lnTo>
                      <a:pt x="174" y="104"/>
                    </a:lnTo>
                    <a:lnTo>
                      <a:pt x="211" y="115"/>
                    </a:lnTo>
                    <a:lnTo>
                      <a:pt x="193" y="126"/>
                    </a:lnTo>
                    <a:lnTo>
                      <a:pt x="172" y="134"/>
                    </a:lnTo>
                    <a:lnTo>
                      <a:pt x="145" y="138"/>
                    </a:lnTo>
                    <a:lnTo>
                      <a:pt x="117" y="139"/>
                    </a:lnTo>
                    <a:lnTo>
                      <a:pt x="92" y="138"/>
                    </a:lnTo>
                    <a:lnTo>
                      <a:pt x="69" y="134"/>
                    </a:lnTo>
                    <a:lnTo>
                      <a:pt x="50" y="127"/>
                    </a:lnTo>
                    <a:lnTo>
                      <a:pt x="33" y="119"/>
                    </a:lnTo>
                    <a:lnTo>
                      <a:pt x="18" y="109"/>
                    </a:lnTo>
                    <a:lnTo>
                      <a:pt x="8" y="97"/>
                    </a:lnTo>
                    <a:lnTo>
                      <a:pt x="1" y="84"/>
                    </a:lnTo>
                    <a:lnTo>
                      <a:pt x="0" y="70"/>
                    </a:lnTo>
                    <a:lnTo>
                      <a:pt x="1" y="55"/>
                    </a:lnTo>
                    <a:lnTo>
                      <a:pt x="8" y="42"/>
                    </a:lnTo>
                    <a:lnTo>
                      <a:pt x="17" y="30"/>
                    </a:lnTo>
                    <a:lnTo>
                      <a:pt x="32" y="20"/>
                    </a:lnTo>
                    <a:lnTo>
                      <a:pt x="47" y="12"/>
                    </a:lnTo>
                    <a:lnTo>
                      <a:pt x="68" y="5"/>
                    </a:lnTo>
                    <a:lnTo>
                      <a:pt x="90" y="1"/>
                    </a:lnTo>
                    <a:lnTo>
                      <a:pt x="11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39" name="Freeform 21"/>
              <p:cNvSpPr>
                <a:spLocks/>
              </p:cNvSpPr>
              <p:nvPr userDrawn="1"/>
            </p:nvSpPr>
            <p:spPr bwMode="auto">
              <a:xfrm>
                <a:off x="1140" y="4088"/>
                <a:ext cx="65" cy="46"/>
              </a:xfrm>
              <a:custGeom>
                <a:avLst/>
                <a:gdLst/>
                <a:ahLst/>
                <a:cxnLst>
                  <a:cxn ang="0">
                    <a:pos x="0" y="0"/>
                  </a:cxn>
                  <a:cxn ang="0">
                    <a:pos x="43" y="0"/>
                  </a:cxn>
                  <a:cxn ang="0">
                    <a:pos x="43" y="57"/>
                  </a:cxn>
                  <a:cxn ang="0">
                    <a:pos x="154" y="57"/>
                  </a:cxn>
                  <a:cxn ang="0">
                    <a:pos x="154" y="0"/>
                  </a:cxn>
                  <a:cxn ang="0">
                    <a:pos x="196" y="0"/>
                  </a:cxn>
                  <a:cxn ang="0">
                    <a:pos x="196" y="137"/>
                  </a:cxn>
                  <a:cxn ang="0">
                    <a:pos x="154" y="137"/>
                  </a:cxn>
                  <a:cxn ang="0">
                    <a:pos x="154" y="76"/>
                  </a:cxn>
                  <a:cxn ang="0">
                    <a:pos x="43" y="76"/>
                  </a:cxn>
                  <a:cxn ang="0">
                    <a:pos x="43" y="137"/>
                  </a:cxn>
                  <a:cxn ang="0">
                    <a:pos x="0" y="137"/>
                  </a:cxn>
                  <a:cxn ang="0">
                    <a:pos x="0" y="0"/>
                  </a:cxn>
                </a:cxnLst>
                <a:rect l="0" t="0" r="r" b="b"/>
                <a:pathLst>
                  <a:path w="196" h="137">
                    <a:moveTo>
                      <a:pt x="0" y="0"/>
                    </a:moveTo>
                    <a:lnTo>
                      <a:pt x="43" y="0"/>
                    </a:lnTo>
                    <a:lnTo>
                      <a:pt x="43" y="57"/>
                    </a:lnTo>
                    <a:lnTo>
                      <a:pt x="154" y="57"/>
                    </a:lnTo>
                    <a:lnTo>
                      <a:pt x="154" y="0"/>
                    </a:lnTo>
                    <a:lnTo>
                      <a:pt x="196" y="0"/>
                    </a:lnTo>
                    <a:lnTo>
                      <a:pt x="196" y="137"/>
                    </a:lnTo>
                    <a:lnTo>
                      <a:pt x="154" y="137"/>
                    </a:lnTo>
                    <a:lnTo>
                      <a:pt x="154" y="76"/>
                    </a:lnTo>
                    <a:lnTo>
                      <a:pt x="43" y="76"/>
                    </a:lnTo>
                    <a:lnTo>
                      <a:pt x="43"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40" name="Freeform 22"/>
              <p:cNvSpPr>
                <a:spLocks/>
              </p:cNvSpPr>
              <p:nvPr userDrawn="1"/>
            </p:nvSpPr>
            <p:spPr bwMode="auto">
              <a:xfrm>
                <a:off x="1271" y="4088"/>
                <a:ext cx="67" cy="46"/>
              </a:xfrm>
              <a:custGeom>
                <a:avLst/>
                <a:gdLst/>
                <a:ahLst/>
                <a:cxnLst>
                  <a:cxn ang="0">
                    <a:pos x="0" y="0"/>
                  </a:cxn>
                  <a:cxn ang="0">
                    <a:pos x="54" y="0"/>
                  </a:cxn>
                  <a:cxn ang="0">
                    <a:pos x="158" y="97"/>
                  </a:cxn>
                  <a:cxn ang="0">
                    <a:pos x="158" y="0"/>
                  </a:cxn>
                  <a:cxn ang="0">
                    <a:pos x="202" y="0"/>
                  </a:cxn>
                  <a:cxn ang="0">
                    <a:pos x="202" y="137"/>
                  </a:cxn>
                  <a:cxn ang="0">
                    <a:pos x="152" y="137"/>
                  </a:cxn>
                  <a:cxn ang="0">
                    <a:pos x="43" y="36"/>
                  </a:cxn>
                  <a:cxn ang="0">
                    <a:pos x="43" y="137"/>
                  </a:cxn>
                  <a:cxn ang="0">
                    <a:pos x="0" y="137"/>
                  </a:cxn>
                  <a:cxn ang="0">
                    <a:pos x="0" y="0"/>
                  </a:cxn>
                </a:cxnLst>
                <a:rect l="0" t="0" r="r" b="b"/>
                <a:pathLst>
                  <a:path w="202" h="137">
                    <a:moveTo>
                      <a:pt x="0" y="0"/>
                    </a:moveTo>
                    <a:lnTo>
                      <a:pt x="54" y="0"/>
                    </a:lnTo>
                    <a:lnTo>
                      <a:pt x="158" y="97"/>
                    </a:lnTo>
                    <a:lnTo>
                      <a:pt x="158" y="0"/>
                    </a:lnTo>
                    <a:lnTo>
                      <a:pt x="202" y="0"/>
                    </a:lnTo>
                    <a:lnTo>
                      <a:pt x="202" y="137"/>
                    </a:lnTo>
                    <a:lnTo>
                      <a:pt x="152" y="137"/>
                    </a:lnTo>
                    <a:lnTo>
                      <a:pt x="43" y="36"/>
                    </a:lnTo>
                    <a:lnTo>
                      <a:pt x="43"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41" name="Freeform 23"/>
              <p:cNvSpPr>
                <a:spLocks noEditPoints="1"/>
              </p:cNvSpPr>
              <p:nvPr userDrawn="1"/>
            </p:nvSpPr>
            <p:spPr bwMode="auto">
              <a:xfrm>
                <a:off x="1402" y="4088"/>
                <a:ext cx="78" cy="46"/>
              </a:xfrm>
              <a:custGeom>
                <a:avLst/>
                <a:gdLst/>
                <a:ahLst/>
                <a:cxnLst>
                  <a:cxn ang="0">
                    <a:pos x="116" y="21"/>
                  </a:cxn>
                  <a:cxn ang="0">
                    <a:pos x="96" y="22"/>
                  </a:cxn>
                  <a:cxn ang="0">
                    <a:pos x="77" y="26"/>
                  </a:cxn>
                  <a:cxn ang="0">
                    <a:pos x="63" y="33"/>
                  </a:cxn>
                  <a:cxn ang="0">
                    <a:pos x="51" y="42"/>
                  </a:cxn>
                  <a:cxn ang="0">
                    <a:pos x="44" y="55"/>
                  </a:cxn>
                  <a:cxn ang="0">
                    <a:pos x="42" y="70"/>
                  </a:cxn>
                  <a:cxn ang="0">
                    <a:pos x="43" y="81"/>
                  </a:cxn>
                  <a:cxn ang="0">
                    <a:pos x="48" y="91"/>
                  </a:cxn>
                  <a:cxn ang="0">
                    <a:pos x="52" y="97"/>
                  </a:cxn>
                  <a:cxn ang="0">
                    <a:pos x="58" y="102"/>
                  </a:cxn>
                  <a:cxn ang="0">
                    <a:pos x="64" y="106"/>
                  </a:cxn>
                  <a:cxn ang="0">
                    <a:pos x="75" y="111"/>
                  </a:cxn>
                  <a:cxn ang="0">
                    <a:pos x="88" y="115"/>
                  </a:cxn>
                  <a:cxn ang="0">
                    <a:pos x="101" y="117"/>
                  </a:cxn>
                  <a:cxn ang="0">
                    <a:pos x="116" y="118"/>
                  </a:cxn>
                  <a:cxn ang="0">
                    <a:pos x="136" y="117"/>
                  </a:cxn>
                  <a:cxn ang="0">
                    <a:pos x="153" y="113"/>
                  </a:cxn>
                  <a:cxn ang="0">
                    <a:pos x="169" y="106"/>
                  </a:cxn>
                  <a:cxn ang="0">
                    <a:pos x="181" y="97"/>
                  </a:cxn>
                  <a:cxn ang="0">
                    <a:pos x="187" y="84"/>
                  </a:cxn>
                  <a:cxn ang="0">
                    <a:pos x="190" y="70"/>
                  </a:cxn>
                  <a:cxn ang="0">
                    <a:pos x="187" y="55"/>
                  </a:cxn>
                  <a:cxn ang="0">
                    <a:pos x="181" y="42"/>
                  </a:cxn>
                  <a:cxn ang="0">
                    <a:pos x="170" y="33"/>
                  </a:cxn>
                  <a:cxn ang="0">
                    <a:pos x="156" y="26"/>
                  </a:cxn>
                  <a:cxn ang="0">
                    <a:pos x="137" y="22"/>
                  </a:cxn>
                  <a:cxn ang="0">
                    <a:pos x="116" y="21"/>
                  </a:cxn>
                  <a:cxn ang="0">
                    <a:pos x="116" y="0"/>
                  </a:cxn>
                  <a:cxn ang="0">
                    <a:pos x="148" y="3"/>
                  </a:cxn>
                  <a:cxn ang="0">
                    <a:pos x="177" y="8"/>
                  </a:cxn>
                  <a:cxn ang="0">
                    <a:pos x="200" y="18"/>
                  </a:cxn>
                  <a:cxn ang="0">
                    <a:pos x="213" y="29"/>
                  </a:cxn>
                  <a:cxn ang="0">
                    <a:pos x="224" y="41"/>
                  </a:cxn>
                  <a:cxn ang="0">
                    <a:pos x="229" y="54"/>
                  </a:cxn>
                  <a:cxn ang="0">
                    <a:pos x="232" y="70"/>
                  </a:cxn>
                  <a:cxn ang="0">
                    <a:pos x="228" y="89"/>
                  </a:cxn>
                  <a:cxn ang="0">
                    <a:pos x="217" y="106"/>
                  </a:cxn>
                  <a:cxn ang="0">
                    <a:pos x="200" y="121"/>
                  </a:cxn>
                  <a:cxn ang="0">
                    <a:pos x="177" y="130"/>
                  </a:cxn>
                  <a:cxn ang="0">
                    <a:pos x="149" y="136"/>
                  </a:cxn>
                  <a:cxn ang="0">
                    <a:pos x="116" y="138"/>
                  </a:cxn>
                  <a:cxn ang="0">
                    <a:pos x="85" y="136"/>
                  </a:cxn>
                  <a:cxn ang="0">
                    <a:pos x="58" y="130"/>
                  </a:cxn>
                  <a:cxn ang="0">
                    <a:pos x="33" y="119"/>
                  </a:cxn>
                  <a:cxn ang="0">
                    <a:pos x="18" y="110"/>
                  </a:cxn>
                  <a:cxn ang="0">
                    <a:pos x="8" y="98"/>
                  </a:cxn>
                  <a:cxn ang="0">
                    <a:pos x="3" y="84"/>
                  </a:cxn>
                  <a:cxn ang="0">
                    <a:pos x="0" y="70"/>
                  </a:cxn>
                  <a:cxn ang="0">
                    <a:pos x="3" y="54"/>
                  </a:cxn>
                  <a:cxn ang="0">
                    <a:pos x="8" y="41"/>
                  </a:cxn>
                  <a:cxn ang="0">
                    <a:pos x="18" y="29"/>
                  </a:cxn>
                  <a:cxn ang="0">
                    <a:pos x="33" y="18"/>
                  </a:cxn>
                  <a:cxn ang="0">
                    <a:pos x="56" y="8"/>
                  </a:cxn>
                  <a:cxn ang="0">
                    <a:pos x="85" y="3"/>
                  </a:cxn>
                  <a:cxn ang="0">
                    <a:pos x="116" y="0"/>
                  </a:cxn>
                </a:cxnLst>
                <a:rect l="0" t="0" r="r" b="b"/>
                <a:pathLst>
                  <a:path w="232" h="138">
                    <a:moveTo>
                      <a:pt x="116" y="21"/>
                    </a:moveTo>
                    <a:lnTo>
                      <a:pt x="96" y="22"/>
                    </a:lnTo>
                    <a:lnTo>
                      <a:pt x="77" y="26"/>
                    </a:lnTo>
                    <a:lnTo>
                      <a:pt x="63" y="33"/>
                    </a:lnTo>
                    <a:lnTo>
                      <a:pt x="51" y="42"/>
                    </a:lnTo>
                    <a:lnTo>
                      <a:pt x="44" y="55"/>
                    </a:lnTo>
                    <a:lnTo>
                      <a:pt x="42" y="70"/>
                    </a:lnTo>
                    <a:lnTo>
                      <a:pt x="43" y="81"/>
                    </a:lnTo>
                    <a:lnTo>
                      <a:pt x="48" y="91"/>
                    </a:lnTo>
                    <a:lnTo>
                      <a:pt x="52" y="97"/>
                    </a:lnTo>
                    <a:lnTo>
                      <a:pt x="58" y="102"/>
                    </a:lnTo>
                    <a:lnTo>
                      <a:pt x="64" y="106"/>
                    </a:lnTo>
                    <a:lnTo>
                      <a:pt x="75" y="111"/>
                    </a:lnTo>
                    <a:lnTo>
                      <a:pt x="88" y="115"/>
                    </a:lnTo>
                    <a:lnTo>
                      <a:pt x="101" y="117"/>
                    </a:lnTo>
                    <a:lnTo>
                      <a:pt x="116" y="118"/>
                    </a:lnTo>
                    <a:lnTo>
                      <a:pt x="136" y="117"/>
                    </a:lnTo>
                    <a:lnTo>
                      <a:pt x="153" y="113"/>
                    </a:lnTo>
                    <a:lnTo>
                      <a:pt x="169" y="106"/>
                    </a:lnTo>
                    <a:lnTo>
                      <a:pt x="181" y="97"/>
                    </a:lnTo>
                    <a:lnTo>
                      <a:pt x="187" y="84"/>
                    </a:lnTo>
                    <a:lnTo>
                      <a:pt x="190" y="70"/>
                    </a:lnTo>
                    <a:lnTo>
                      <a:pt x="187" y="55"/>
                    </a:lnTo>
                    <a:lnTo>
                      <a:pt x="181" y="42"/>
                    </a:lnTo>
                    <a:lnTo>
                      <a:pt x="170" y="33"/>
                    </a:lnTo>
                    <a:lnTo>
                      <a:pt x="156" y="26"/>
                    </a:lnTo>
                    <a:lnTo>
                      <a:pt x="137" y="22"/>
                    </a:lnTo>
                    <a:lnTo>
                      <a:pt x="116" y="21"/>
                    </a:lnTo>
                    <a:close/>
                    <a:moveTo>
                      <a:pt x="116" y="0"/>
                    </a:moveTo>
                    <a:lnTo>
                      <a:pt x="148" y="3"/>
                    </a:lnTo>
                    <a:lnTo>
                      <a:pt x="177" y="8"/>
                    </a:lnTo>
                    <a:lnTo>
                      <a:pt x="200" y="18"/>
                    </a:lnTo>
                    <a:lnTo>
                      <a:pt x="213" y="29"/>
                    </a:lnTo>
                    <a:lnTo>
                      <a:pt x="224" y="41"/>
                    </a:lnTo>
                    <a:lnTo>
                      <a:pt x="229" y="54"/>
                    </a:lnTo>
                    <a:lnTo>
                      <a:pt x="232" y="70"/>
                    </a:lnTo>
                    <a:lnTo>
                      <a:pt x="228" y="89"/>
                    </a:lnTo>
                    <a:lnTo>
                      <a:pt x="217" y="106"/>
                    </a:lnTo>
                    <a:lnTo>
                      <a:pt x="200" y="121"/>
                    </a:lnTo>
                    <a:lnTo>
                      <a:pt x="177" y="130"/>
                    </a:lnTo>
                    <a:lnTo>
                      <a:pt x="149" y="136"/>
                    </a:lnTo>
                    <a:lnTo>
                      <a:pt x="116" y="138"/>
                    </a:lnTo>
                    <a:lnTo>
                      <a:pt x="85" y="136"/>
                    </a:lnTo>
                    <a:lnTo>
                      <a:pt x="58" y="130"/>
                    </a:lnTo>
                    <a:lnTo>
                      <a:pt x="33" y="119"/>
                    </a:lnTo>
                    <a:lnTo>
                      <a:pt x="18" y="110"/>
                    </a:lnTo>
                    <a:lnTo>
                      <a:pt x="8" y="98"/>
                    </a:lnTo>
                    <a:lnTo>
                      <a:pt x="3" y="84"/>
                    </a:lnTo>
                    <a:lnTo>
                      <a:pt x="0" y="70"/>
                    </a:lnTo>
                    <a:lnTo>
                      <a:pt x="3" y="54"/>
                    </a:lnTo>
                    <a:lnTo>
                      <a:pt x="8" y="41"/>
                    </a:lnTo>
                    <a:lnTo>
                      <a:pt x="18" y="29"/>
                    </a:lnTo>
                    <a:lnTo>
                      <a:pt x="33" y="18"/>
                    </a:lnTo>
                    <a:lnTo>
                      <a:pt x="56" y="8"/>
                    </a:lnTo>
                    <a:lnTo>
                      <a:pt x="85" y="3"/>
                    </a:lnTo>
                    <a:lnTo>
                      <a:pt x="1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42" name="Freeform 24"/>
              <p:cNvSpPr>
                <a:spLocks/>
              </p:cNvSpPr>
              <p:nvPr userDrawn="1"/>
            </p:nvSpPr>
            <p:spPr bwMode="auto">
              <a:xfrm>
                <a:off x="1544" y="4088"/>
                <a:ext cx="55" cy="46"/>
              </a:xfrm>
              <a:custGeom>
                <a:avLst/>
                <a:gdLst/>
                <a:ahLst/>
                <a:cxnLst>
                  <a:cxn ang="0">
                    <a:pos x="0" y="0"/>
                  </a:cxn>
                  <a:cxn ang="0">
                    <a:pos x="44" y="0"/>
                  </a:cxn>
                  <a:cxn ang="0">
                    <a:pos x="44" y="116"/>
                  </a:cxn>
                  <a:cxn ang="0">
                    <a:pos x="164" y="116"/>
                  </a:cxn>
                  <a:cxn ang="0">
                    <a:pos x="164" y="137"/>
                  </a:cxn>
                  <a:cxn ang="0">
                    <a:pos x="0" y="137"/>
                  </a:cxn>
                  <a:cxn ang="0">
                    <a:pos x="0" y="0"/>
                  </a:cxn>
                </a:cxnLst>
                <a:rect l="0" t="0" r="r" b="b"/>
                <a:pathLst>
                  <a:path w="164" h="137">
                    <a:moveTo>
                      <a:pt x="0" y="0"/>
                    </a:moveTo>
                    <a:lnTo>
                      <a:pt x="44" y="0"/>
                    </a:lnTo>
                    <a:lnTo>
                      <a:pt x="44" y="116"/>
                    </a:lnTo>
                    <a:lnTo>
                      <a:pt x="164" y="116"/>
                    </a:lnTo>
                    <a:lnTo>
                      <a:pt x="164"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43" name="Freeform 25"/>
              <p:cNvSpPr>
                <a:spLocks noEditPoints="1"/>
              </p:cNvSpPr>
              <p:nvPr userDrawn="1"/>
            </p:nvSpPr>
            <p:spPr bwMode="auto">
              <a:xfrm>
                <a:off x="1658" y="4088"/>
                <a:ext cx="78" cy="46"/>
              </a:xfrm>
              <a:custGeom>
                <a:avLst/>
                <a:gdLst/>
                <a:ahLst/>
                <a:cxnLst>
                  <a:cxn ang="0">
                    <a:pos x="117" y="21"/>
                  </a:cxn>
                  <a:cxn ang="0">
                    <a:pos x="97" y="22"/>
                  </a:cxn>
                  <a:cxn ang="0">
                    <a:pos x="79" y="26"/>
                  </a:cxn>
                  <a:cxn ang="0">
                    <a:pos x="64" y="33"/>
                  </a:cxn>
                  <a:cxn ang="0">
                    <a:pos x="52" y="42"/>
                  </a:cxn>
                  <a:cxn ang="0">
                    <a:pos x="46" y="55"/>
                  </a:cxn>
                  <a:cxn ang="0">
                    <a:pos x="43" y="70"/>
                  </a:cxn>
                  <a:cxn ang="0">
                    <a:pos x="45" y="81"/>
                  </a:cxn>
                  <a:cxn ang="0">
                    <a:pos x="49" y="91"/>
                  </a:cxn>
                  <a:cxn ang="0">
                    <a:pos x="52" y="97"/>
                  </a:cxn>
                  <a:cxn ang="0">
                    <a:pos x="58" y="102"/>
                  </a:cxn>
                  <a:cxn ang="0">
                    <a:pos x="64" y="106"/>
                  </a:cxn>
                  <a:cxn ang="0">
                    <a:pos x="75" y="111"/>
                  </a:cxn>
                  <a:cxn ang="0">
                    <a:pos x="88" y="115"/>
                  </a:cxn>
                  <a:cxn ang="0">
                    <a:pos x="117" y="118"/>
                  </a:cxn>
                  <a:cxn ang="0">
                    <a:pos x="136" y="117"/>
                  </a:cxn>
                  <a:cxn ang="0">
                    <a:pos x="155" y="113"/>
                  </a:cxn>
                  <a:cxn ang="0">
                    <a:pos x="170" y="106"/>
                  </a:cxn>
                  <a:cxn ang="0">
                    <a:pos x="182" y="97"/>
                  </a:cxn>
                  <a:cxn ang="0">
                    <a:pos x="189" y="84"/>
                  </a:cxn>
                  <a:cxn ang="0">
                    <a:pos x="191" y="70"/>
                  </a:cxn>
                  <a:cxn ang="0">
                    <a:pos x="189" y="55"/>
                  </a:cxn>
                  <a:cxn ang="0">
                    <a:pos x="182" y="42"/>
                  </a:cxn>
                  <a:cxn ang="0">
                    <a:pos x="172" y="33"/>
                  </a:cxn>
                  <a:cxn ang="0">
                    <a:pos x="157" y="26"/>
                  </a:cxn>
                  <a:cxn ang="0">
                    <a:pos x="139" y="22"/>
                  </a:cxn>
                  <a:cxn ang="0">
                    <a:pos x="117" y="21"/>
                  </a:cxn>
                  <a:cxn ang="0">
                    <a:pos x="117" y="0"/>
                  </a:cxn>
                  <a:cxn ang="0">
                    <a:pos x="149" y="3"/>
                  </a:cxn>
                  <a:cxn ang="0">
                    <a:pos x="177" y="8"/>
                  </a:cxn>
                  <a:cxn ang="0">
                    <a:pos x="200" y="18"/>
                  </a:cxn>
                  <a:cxn ang="0">
                    <a:pos x="215" y="29"/>
                  </a:cxn>
                  <a:cxn ang="0">
                    <a:pos x="225" y="41"/>
                  </a:cxn>
                  <a:cxn ang="0">
                    <a:pos x="231" y="54"/>
                  </a:cxn>
                  <a:cxn ang="0">
                    <a:pos x="233" y="70"/>
                  </a:cxn>
                  <a:cxn ang="0">
                    <a:pos x="231" y="84"/>
                  </a:cxn>
                  <a:cxn ang="0">
                    <a:pos x="225" y="98"/>
                  </a:cxn>
                  <a:cxn ang="0">
                    <a:pos x="215" y="110"/>
                  </a:cxn>
                  <a:cxn ang="0">
                    <a:pos x="200" y="121"/>
                  </a:cxn>
                  <a:cxn ang="0">
                    <a:pos x="177" y="130"/>
                  </a:cxn>
                  <a:cxn ang="0">
                    <a:pos x="149" y="136"/>
                  </a:cxn>
                  <a:cxn ang="0">
                    <a:pos x="117" y="138"/>
                  </a:cxn>
                  <a:cxn ang="0">
                    <a:pos x="85" y="136"/>
                  </a:cxn>
                  <a:cxn ang="0">
                    <a:pos x="58" y="130"/>
                  </a:cxn>
                  <a:cxn ang="0">
                    <a:pos x="34" y="119"/>
                  </a:cxn>
                  <a:cxn ang="0">
                    <a:pos x="20" y="110"/>
                  </a:cxn>
                  <a:cxn ang="0">
                    <a:pos x="9" y="98"/>
                  </a:cxn>
                  <a:cxn ang="0">
                    <a:pos x="3" y="84"/>
                  </a:cxn>
                  <a:cxn ang="0">
                    <a:pos x="0" y="70"/>
                  </a:cxn>
                  <a:cxn ang="0">
                    <a:pos x="3" y="54"/>
                  </a:cxn>
                  <a:cxn ang="0">
                    <a:pos x="9" y="41"/>
                  </a:cxn>
                  <a:cxn ang="0">
                    <a:pos x="18" y="29"/>
                  </a:cxn>
                  <a:cxn ang="0">
                    <a:pos x="33" y="18"/>
                  </a:cxn>
                  <a:cxn ang="0">
                    <a:pos x="58" y="8"/>
                  </a:cxn>
                  <a:cxn ang="0">
                    <a:pos x="85" y="3"/>
                  </a:cxn>
                  <a:cxn ang="0">
                    <a:pos x="117" y="0"/>
                  </a:cxn>
                </a:cxnLst>
                <a:rect l="0" t="0" r="r" b="b"/>
                <a:pathLst>
                  <a:path w="233" h="138">
                    <a:moveTo>
                      <a:pt x="117" y="21"/>
                    </a:moveTo>
                    <a:lnTo>
                      <a:pt x="97" y="22"/>
                    </a:lnTo>
                    <a:lnTo>
                      <a:pt x="79" y="26"/>
                    </a:lnTo>
                    <a:lnTo>
                      <a:pt x="64" y="33"/>
                    </a:lnTo>
                    <a:lnTo>
                      <a:pt x="52" y="42"/>
                    </a:lnTo>
                    <a:lnTo>
                      <a:pt x="46" y="55"/>
                    </a:lnTo>
                    <a:lnTo>
                      <a:pt x="43" y="70"/>
                    </a:lnTo>
                    <a:lnTo>
                      <a:pt x="45" y="81"/>
                    </a:lnTo>
                    <a:lnTo>
                      <a:pt x="49" y="91"/>
                    </a:lnTo>
                    <a:lnTo>
                      <a:pt x="52" y="97"/>
                    </a:lnTo>
                    <a:lnTo>
                      <a:pt x="58" y="102"/>
                    </a:lnTo>
                    <a:lnTo>
                      <a:pt x="64" y="106"/>
                    </a:lnTo>
                    <a:lnTo>
                      <a:pt x="75" y="111"/>
                    </a:lnTo>
                    <a:lnTo>
                      <a:pt x="88" y="115"/>
                    </a:lnTo>
                    <a:lnTo>
                      <a:pt x="117" y="118"/>
                    </a:lnTo>
                    <a:lnTo>
                      <a:pt x="136" y="117"/>
                    </a:lnTo>
                    <a:lnTo>
                      <a:pt x="155" y="113"/>
                    </a:lnTo>
                    <a:lnTo>
                      <a:pt x="170" y="106"/>
                    </a:lnTo>
                    <a:lnTo>
                      <a:pt x="182" y="97"/>
                    </a:lnTo>
                    <a:lnTo>
                      <a:pt x="189" y="84"/>
                    </a:lnTo>
                    <a:lnTo>
                      <a:pt x="191" y="70"/>
                    </a:lnTo>
                    <a:lnTo>
                      <a:pt x="189" y="55"/>
                    </a:lnTo>
                    <a:lnTo>
                      <a:pt x="182" y="42"/>
                    </a:lnTo>
                    <a:lnTo>
                      <a:pt x="172" y="33"/>
                    </a:lnTo>
                    <a:lnTo>
                      <a:pt x="157" y="26"/>
                    </a:lnTo>
                    <a:lnTo>
                      <a:pt x="139" y="22"/>
                    </a:lnTo>
                    <a:lnTo>
                      <a:pt x="117" y="21"/>
                    </a:lnTo>
                    <a:close/>
                    <a:moveTo>
                      <a:pt x="117" y="0"/>
                    </a:moveTo>
                    <a:lnTo>
                      <a:pt x="149" y="3"/>
                    </a:lnTo>
                    <a:lnTo>
                      <a:pt x="177" y="8"/>
                    </a:lnTo>
                    <a:lnTo>
                      <a:pt x="200" y="18"/>
                    </a:lnTo>
                    <a:lnTo>
                      <a:pt x="215" y="29"/>
                    </a:lnTo>
                    <a:lnTo>
                      <a:pt x="225" y="41"/>
                    </a:lnTo>
                    <a:lnTo>
                      <a:pt x="231" y="54"/>
                    </a:lnTo>
                    <a:lnTo>
                      <a:pt x="233" y="70"/>
                    </a:lnTo>
                    <a:lnTo>
                      <a:pt x="231" y="84"/>
                    </a:lnTo>
                    <a:lnTo>
                      <a:pt x="225" y="98"/>
                    </a:lnTo>
                    <a:lnTo>
                      <a:pt x="215" y="110"/>
                    </a:lnTo>
                    <a:lnTo>
                      <a:pt x="200" y="121"/>
                    </a:lnTo>
                    <a:lnTo>
                      <a:pt x="177" y="130"/>
                    </a:lnTo>
                    <a:lnTo>
                      <a:pt x="149" y="136"/>
                    </a:lnTo>
                    <a:lnTo>
                      <a:pt x="117" y="138"/>
                    </a:lnTo>
                    <a:lnTo>
                      <a:pt x="85" y="136"/>
                    </a:lnTo>
                    <a:lnTo>
                      <a:pt x="58" y="130"/>
                    </a:lnTo>
                    <a:lnTo>
                      <a:pt x="34" y="119"/>
                    </a:lnTo>
                    <a:lnTo>
                      <a:pt x="20" y="110"/>
                    </a:lnTo>
                    <a:lnTo>
                      <a:pt x="9" y="98"/>
                    </a:lnTo>
                    <a:lnTo>
                      <a:pt x="3" y="84"/>
                    </a:lnTo>
                    <a:lnTo>
                      <a:pt x="0" y="70"/>
                    </a:lnTo>
                    <a:lnTo>
                      <a:pt x="3" y="54"/>
                    </a:lnTo>
                    <a:lnTo>
                      <a:pt x="9" y="41"/>
                    </a:lnTo>
                    <a:lnTo>
                      <a:pt x="18" y="29"/>
                    </a:lnTo>
                    <a:lnTo>
                      <a:pt x="33" y="18"/>
                    </a:lnTo>
                    <a:lnTo>
                      <a:pt x="58" y="8"/>
                    </a:lnTo>
                    <a:lnTo>
                      <a:pt x="85" y="3"/>
                    </a:lnTo>
                    <a:lnTo>
                      <a:pt x="11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44" name="Freeform 26"/>
              <p:cNvSpPr>
                <a:spLocks/>
              </p:cNvSpPr>
              <p:nvPr userDrawn="1"/>
            </p:nvSpPr>
            <p:spPr bwMode="auto">
              <a:xfrm>
                <a:off x="1799" y="4088"/>
                <a:ext cx="76" cy="46"/>
              </a:xfrm>
              <a:custGeom>
                <a:avLst/>
                <a:gdLst/>
                <a:ahLst/>
                <a:cxnLst>
                  <a:cxn ang="0">
                    <a:pos x="116" y="0"/>
                  </a:cxn>
                  <a:cxn ang="0">
                    <a:pos x="148" y="1"/>
                  </a:cxn>
                  <a:cxn ang="0">
                    <a:pos x="174" y="5"/>
                  </a:cxn>
                  <a:cxn ang="0">
                    <a:pos x="196" y="13"/>
                  </a:cxn>
                  <a:cxn ang="0">
                    <a:pos x="214" y="25"/>
                  </a:cxn>
                  <a:cxn ang="0">
                    <a:pos x="172" y="38"/>
                  </a:cxn>
                  <a:cxn ang="0">
                    <a:pos x="162" y="32"/>
                  </a:cxn>
                  <a:cxn ang="0">
                    <a:pos x="148" y="26"/>
                  </a:cxn>
                  <a:cxn ang="0">
                    <a:pos x="132" y="22"/>
                  </a:cxn>
                  <a:cxn ang="0">
                    <a:pos x="116" y="21"/>
                  </a:cxn>
                  <a:cxn ang="0">
                    <a:pos x="95" y="22"/>
                  </a:cxn>
                  <a:cxn ang="0">
                    <a:pos x="78" y="26"/>
                  </a:cxn>
                  <a:cxn ang="0">
                    <a:pos x="64" y="33"/>
                  </a:cxn>
                  <a:cxn ang="0">
                    <a:pos x="53" y="42"/>
                  </a:cxn>
                  <a:cxn ang="0">
                    <a:pos x="47" y="54"/>
                  </a:cxn>
                  <a:cxn ang="0">
                    <a:pos x="45" y="70"/>
                  </a:cxn>
                  <a:cxn ang="0">
                    <a:pos x="45" y="76"/>
                  </a:cxn>
                  <a:cxn ang="0">
                    <a:pos x="51" y="89"/>
                  </a:cxn>
                  <a:cxn ang="0">
                    <a:pos x="59" y="100"/>
                  </a:cxn>
                  <a:cxn ang="0">
                    <a:pos x="65" y="104"/>
                  </a:cxn>
                  <a:cxn ang="0">
                    <a:pos x="74" y="110"/>
                  </a:cxn>
                  <a:cxn ang="0">
                    <a:pos x="87" y="114"/>
                  </a:cxn>
                  <a:cxn ang="0">
                    <a:pos x="100" y="117"/>
                  </a:cxn>
                  <a:cxn ang="0">
                    <a:pos x="116" y="118"/>
                  </a:cxn>
                  <a:cxn ang="0">
                    <a:pos x="138" y="117"/>
                  </a:cxn>
                  <a:cxn ang="0">
                    <a:pos x="158" y="110"/>
                  </a:cxn>
                  <a:cxn ang="0">
                    <a:pos x="167" y="105"/>
                  </a:cxn>
                  <a:cxn ang="0">
                    <a:pos x="174" y="97"/>
                  </a:cxn>
                  <a:cxn ang="0">
                    <a:pos x="176" y="89"/>
                  </a:cxn>
                  <a:cxn ang="0">
                    <a:pos x="120" y="89"/>
                  </a:cxn>
                  <a:cxn ang="0">
                    <a:pos x="120" y="68"/>
                  </a:cxn>
                  <a:cxn ang="0">
                    <a:pos x="229" y="68"/>
                  </a:cxn>
                  <a:cxn ang="0">
                    <a:pos x="229" y="77"/>
                  </a:cxn>
                  <a:cxn ang="0">
                    <a:pos x="226" y="89"/>
                  </a:cxn>
                  <a:cxn ang="0">
                    <a:pos x="220" y="100"/>
                  </a:cxn>
                  <a:cxn ang="0">
                    <a:pos x="210" y="110"/>
                  </a:cxn>
                  <a:cxn ang="0">
                    <a:pos x="196" y="119"/>
                  </a:cxn>
                  <a:cxn ang="0">
                    <a:pos x="179" y="127"/>
                  </a:cxn>
                  <a:cxn ang="0">
                    <a:pos x="161" y="134"/>
                  </a:cxn>
                  <a:cxn ang="0">
                    <a:pos x="138" y="138"/>
                  </a:cxn>
                  <a:cxn ang="0">
                    <a:pos x="116" y="139"/>
                  </a:cxn>
                  <a:cxn ang="0">
                    <a:pos x="91" y="138"/>
                  </a:cxn>
                  <a:cxn ang="0">
                    <a:pos x="69" y="134"/>
                  </a:cxn>
                  <a:cxn ang="0">
                    <a:pos x="49" y="127"/>
                  </a:cxn>
                  <a:cxn ang="0">
                    <a:pos x="32" y="118"/>
                  </a:cxn>
                  <a:cxn ang="0">
                    <a:pos x="18" y="109"/>
                  </a:cxn>
                  <a:cxn ang="0">
                    <a:pos x="7" y="97"/>
                  </a:cxn>
                  <a:cxn ang="0">
                    <a:pos x="2" y="84"/>
                  </a:cxn>
                  <a:cxn ang="0">
                    <a:pos x="0" y="70"/>
                  </a:cxn>
                  <a:cxn ang="0">
                    <a:pos x="1" y="54"/>
                  </a:cxn>
                  <a:cxn ang="0">
                    <a:pos x="7" y="41"/>
                  </a:cxn>
                  <a:cxn ang="0">
                    <a:pos x="17" y="29"/>
                  </a:cxn>
                  <a:cxn ang="0">
                    <a:pos x="30" y="18"/>
                  </a:cxn>
                  <a:cxn ang="0">
                    <a:pos x="47" y="11"/>
                  </a:cxn>
                  <a:cxn ang="0">
                    <a:pos x="66" y="4"/>
                  </a:cxn>
                  <a:cxn ang="0">
                    <a:pos x="90" y="1"/>
                  </a:cxn>
                  <a:cxn ang="0">
                    <a:pos x="116" y="0"/>
                  </a:cxn>
                </a:cxnLst>
                <a:rect l="0" t="0" r="r" b="b"/>
                <a:pathLst>
                  <a:path w="229" h="139">
                    <a:moveTo>
                      <a:pt x="116" y="0"/>
                    </a:moveTo>
                    <a:lnTo>
                      <a:pt x="148" y="1"/>
                    </a:lnTo>
                    <a:lnTo>
                      <a:pt x="174" y="5"/>
                    </a:lnTo>
                    <a:lnTo>
                      <a:pt x="196" y="13"/>
                    </a:lnTo>
                    <a:lnTo>
                      <a:pt x="214" y="25"/>
                    </a:lnTo>
                    <a:lnTo>
                      <a:pt x="172" y="38"/>
                    </a:lnTo>
                    <a:lnTo>
                      <a:pt x="162" y="32"/>
                    </a:lnTo>
                    <a:lnTo>
                      <a:pt x="148" y="26"/>
                    </a:lnTo>
                    <a:lnTo>
                      <a:pt x="132" y="22"/>
                    </a:lnTo>
                    <a:lnTo>
                      <a:pt x="116" y="21"/>
                    </a:lnTo>
                    <a:lnTo>
                      <a:pt x="95" y="22"/>
                    </a:lnTo>
                    <a:lnTo>
                      <a:pt x="78" y="26"/>
                    </a:lnTo>
                    <a:lnTo>
                      <a:pt x="64" y="33"/>
                    </a:lnTo>
                    <a:lnTo>
                      <a:pt x="53" y="42"/>
                    </a:lnTo>
                    <a:lnTo>
                      <a:pt x="47" y="54"/>
                    </a:lnTo>
                    <a:lnTo>
                      <a:pt x="45" y="70"/>
                    </a:lnTo>
                    <a:lnTo>
                      <a:pt x="45" y="76"/>
                    </a:lnTo>
                    <a:lnTo>
                      <a:pt x="51" y="89"/>
                    </a:lnTo>
                    <a:lnTo>
                      <a:pt x="59" y="100"/>
                    </a:lnTo>
                    <a:lnTo>
                      <a:pt x="65" y="104"/>
                    </a:lnTo>
                    <a:lnTo>
                      <a:pt x="74" y="110"/>
                    </a:lnTo>
                    <a:lnTo>
                      <a:pt x="87" y="114"/>
                    </a:lnTo>
                    <a:lnTo>
                      <a:pt x="100" y="117"/>
                    </a:lnTo>
                    <a:lnTo>
                      <a:pt x="116" y="118"/>
                    </a:lnTo>
                    <a:lnTo>
                      <a:pt x="138" y="117"/>
                    </a:lnTo>
                    <a:lnTo>
                      <a:pt x="158" y="110"/>
                    </a:lnTo>
                    <a:lnTo>
                      <a:pt x="167" y="105"/>
                    </a:lnTo>
                    <a:lnTo>
                      <a:pt x="174" y="97"/>
                    </a:lnTo>
                    <a:lnTo>
                      <a:pt x="176" y="89"/>
                    </a:lnTo>
                    <a:lnTo>
                      <a:pt x="120" y="89"/>
                    </a:lnTo>
                    <a:lnTo>
                      <a:pt x="120" y="68"/>
                    </a:lnTo>
                    <a:lnTo>
                      <a:pt x="229" y="68"/>
                    </a:lnTo>
                    <a:lnTo>
                      <a:pt x="229" y="77"/>
                    </a:lnTo>
                    <a:lnTo>
                      <a:pt x="226" y="89"/>
                    </a:lnTo>
                    <a:lnTo>
                      <a:pt x="220" y="100"/>
                    </a:lnTo>
                    <a:lnTo>
                      <a:pt x="210" y="110"/>
                    </a:lnTo>
                    <a:lnTo>
                      <a:pt x="196" y="119"/>
                    </a:lnTo>
                    <a:lnTo>
                      <a:pt x="179" y="127"/>
                    </a:lnTo>
                    <a:lnTo>
                      <a:pt x="161" y="134"/>
                    </a:lnTo>
                    <a:lnTo>
                      <a:pt x="138" y="138"/>
                    </a:lnTo>
                    <a:lnTo>
                      <a:pt x="116" y="139"/>
                    </a:lnTo>
                    <a:lnTo>
                      <a:pt x="91" y="138"/>
                    </a:lnTo>
                    <a:lnTo>
                      <a:pt x="69" y="134"/>
                    </a:lnTo>
                    <a:lnTo>
                      <a:pt x="49" y="127"/>
                    </a:lnTo>
                    <a:lnTo>
                      <a:pt x="32" y="118"/>
                    </a:lnTo>
                    <a:lnTo>
                      <a:pt x="18" y="109"/>
                    </a:lnTo>
                    <a:lnTo>
                      <a:pt x="7" y="97"/>
                    </a:lnTo>
                    <a:lnTo>
                      <a:pt x="2" y="84"/>
                    </a:lnTo>
                    <a:lnTo>
                      <a:pt x="0" y="70"/>
                    </a:lnTo>
                    <a:lnTo>
                      <a:pt x="1" y="54"/>
                    </a:lnTo>
                    <a:lnTo>
                      <a:pt x="7" y="41"/>
                    </a:lnTo>
                    <a:lnTo>
                      <a:pt x="17" y="29"/>
                    </a:lnTo>
                    <a:lnTo>
                      <a:pt x="30" y="18"/>
                    </a:lnTo>
                    <a:lnTo>
                      <a:pt x="47" y="11"/>
                    </a:lnTo>
                    <a:lnTo>
                      <a:pt x="66" y="4"/>
                    </a:lnTo>
                    <a:lnTo>
                      <a:pt x="90" y="1"/>
                    </a:lnTo>
                    <a:lnTo>
                      <a:pt x="1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45" name="Rectangle 27"/>
              <p:cNvSpPr>
                <a:spLocks noChangeArrowheads="1"/>
              </p:cNvSpPr>
              <p:nvPr userDrawn="1"/>
            </p:nvSpPr>
            <p:spPr bwMode="auto">
              <a:xfrm>
                <a:off x="1939" y="4088"/>
                <a:ext cx="14" cy="46"/>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46" name="Freeform 28"/>
              <p:cNvSpPr>
                <a:spLocks/>
              </p:cNvSpPr>
              <p:nvPr userDrawn="1"/>
            </p:nvSpPr>
            <p:spPr bwMode="auto">
              <a:xfrm>
                <a:off x="2019" y="4088"/>
                <a:ext cx="52" cy="46"/>
              </a:xfrm>
              <a:custGeom>
                <a:avLst/>
                <a:gdLst/>
                <a:ahLst/>
                <a:cxnLst>
                  <a:cxn ang="0">
                    <a:pos x="0" y="0"/>
                  </a:cxn>
                  <a:cxn ang="0">
                    <a:pos x="155" y="0"/>
                  </a:cxn>
                  <a:cxn ang="0">
                    <a:pos x="155" y="20"/>
                  </a:cxn>
                  <a:cxn ang="0">
                    <a:pos x="43" y="20"/>
                  </a:cxn>
                  <a:cxn ang="0">
                    <a:pos x="43" y="57"/>
                  </a:cxn>
                  <a:cxn ang="0">
                    <a:pos x="113" y="57"/>
                  </a:cxn>
                  <a:cxn ang="0">
                    <a:pos x="113" y="76"/>
                  </a:cxn>
                  <a:cxn ang="0">
                    <a:pos x="43" y="76"/>
                  </a:cxn>
                  <a:cxn ang="0">
                    <a:pos x="43" y="116"/>
                  </a:cxn>
                  <a:cxn ang="0">
                    <a:pos x="155" y="116"/>
                  </a:cxn>
                  <a:cxn ang="0">
                    <a:pos x="155" y="137"/>
                  </a:cxn>
                  <a:cxn ang="0">
                    <a:pos x="0" y="137"/>
                  </a:cxn>
                  <a:cxn ang="0">
                    <a:pos x="0" y="0"/>
                  </a:cxn>
                </a:cxnLst>
                <a:rect l="0" t="0" r="r" b="b"/>
                <a:pathLst>
                  <a:path w="155" h="137">
                    <a:moveTo>
                      <a:pt x="0" y="0"/>
                    </a:moveTo>
                    <a:lnTo>
                      <a:pt x="155" y="0"/>
                    </a:lnTo>
                    <a:lnTo>
                      <a:pt x="155" y="20"/>
                    </a:lnTo>
                    <a:lnTo>
                      <a:pt x="43" y="20"/>
                    </a:lnTo>
                    <a:lnTo>
                      <a:pt x="43" y="57"/>
                    </a:lnTo>
                    <a:lnTo>
                      <a:pt x="113" y="57"/>
                    </a:lnTo>
                    <a:lnTo>
                      <a:pt x="113" y="76"/>
                    </a:lnTo>
                    <a:lnTo>
                      <a:pt x="43" y="76"/>
                    </a:lnTo>
                    <a:lnTo>
                      <a:pt x="43" y="116"/>
                    </a:lnTo>
                    <a:lnTo>
                      <a:pt x="155" y="116"/>
                    </a:lnTo>
                    <a:lnTo>
                      <a:pt x="155"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sp>
            <p:nvSpPr>
              <p:cNvPr id="47" name="Freeform 29"/>
              <p:cNvSpPr>
                <a:spLocks/>
              </p:cNvSpPr>
              <p:nvPr userDrawn="1"/>
            </p:nvSpPr>
            <p:spPr bwMode="auto">
              <a:xfrm>
                <a:off x="2135" y="4088"/>
                <a:ext cx="59" cy="46"/>
              </a:xfrm>
              <a:custGeom>
                <a:avLst/>
                <a:gdLst/>
                <a:ahLst/>
                <a:cxnLst>
                  <a:cxn ang="0">
                    <a:pos x="131" y="3"/>
                  </a:cxn>
                  <a:cxn ang="0">
                    <a:pos x="165" y="9"/>
                  </a:cxn>
                  <a:cxn ang="0">
                    <a:pos x="126" y="24"/>
                  </a:cxn>
                  <a:cxn ang="0">
                    <a:pos x="89" y="21"/>
                  </a:cxn>
                  <a:cxn ang="0">
                    <a:pos x="56" y="24"/>
                  </a:cxn>
                  <a:cxn ang="0">
                    <a:pos x="46" y="28"/>
                  </a:cxn>
                  <a:cxn ang="0">
                    <a:pos x="43" y="34"/>
                  </a:cxn>
                  <a:cxn ang="0">
                    <a:pos x="48" y="42"/>
                  </a:cxn>
                  <a:cxn ang="0">
                    <a:pos x="59" y="46"/>
                  </a:cxn>
                  <a:cxn ang="0">
                    <a:pos x="76" y="53"/>
                  </a:cxn>
                  <a:cxn ang="0">
                    <a:pos x="116" y="62"/>
                  </a:cxn>
                  <a:cxn ang="0">
                    <a:pos x="160" y="77"/>
                  </a:cxn>
                  <a:cxn ang="0">
                    <a:pos x="177" y="98"/>
                  </a:cxn>
                  <a:cxn ang="0">
                    <a:pos x="166" y="122"/>
                  </a:cxn>
                  <a:cxn ang="0">
                    <a:pos x="133" y="134"/>
                  </a:cxn>
                  <a:cxn ang="0">
                    <a:pos x="85" y="138"/>
                  </a:cxn>
                  <a:cxn ang="0">
                    <a:pos x="41" y="135"/>
                  </a:cxn>
                  <a:cxn ang="0">
                    <a:pos x="0" y="127"/>
                  </a:cxn>
                  <a:cxn ang="0">
                    <a:pos x="46" y="115"/>
                  </a:cxn>
                  <a:cxn ang="0">
                    <a:pos x="84" y="118"/>
                  </a:cxn>
                  <a:cxn ang="0">
                    <a:pos x="122" y="113"/>
                  </a:cxn>
                  <a:cxn ang="0">
                    <a:pos x="131" y="108"/>
                  </a:cxn>
                  <a:cxn ang="0">
                    <a:pos x="135" y="98"/>
                  </a:cxn>
                  <a:cxn ang="0">
                    <a:pos x="127" y="88"/>
                  </a:cxn>
                  <a:cxn ang="0">
                    <a:pos x="105" y="80"/>
                  </a:cxn>
                  <a:cxn ang="0">
                    <a:pos x="72" y="72"/>
                  </a:cxn>
                  <a:cxn ang="0">
                    <a:pos x="30" y="62"/>
                  </a:cxn>
                  <a:cxn ang="0">
                    <a:pos x="8" y="51"/>
                  </a:cxn>
                  <a:cxn ang="0">
                    <a:pos x="3" y="45"/>
                  </a:cxn>
                  <a:cxn ang="0">
                    <a:pos x="0" y="35"/>
                  </a:cxn>
                  <a:cxn ang="0">
                    <a:pos x="10" y="17"/>
                  </a:cxn>
                  <a:cxn ang="0">
                    <a:pos x="42" y="5"/>
                  </a:cxn>
                  <a:cxn ang="0">
                    <a:pos x="89" y="0"/>
                  </a:cxn>
                </a:cxnLst>
                <a:rect l="0" t="0" r="r" b="b"/>
                <a:pathLst>
                  <a:path w="177" h="138">
                    <a:moveTo>
                      <a:pt x="89" y="0"/>
                    </a:moveTo>
                    <a:lnTo>
                      <a:pt x="131" y="3"/>
                    </a:lnTo>
                    <a:lnTo>
                      <a:pt x="149" y="5"/>
                    </a:lnTo>
                    <a:lnTo>
                      <a:pt x="165" y="9"/>
                    </a:lnTo>
                    <a:lnTo>
                      <a:pt x="153" y="30"/>
                    </a:lnTo>
                    <a:lnTo>
                      <a:pt x="126" y="24"/>
                    </a:lnTo>
                    <a:lnTo>
                      <a:pt x="109" y="22"/>
                    </a:lnTo>
                    <a:lnTo>
                      <a:pt x="89" y="21"/>
                    </a:lnTo>
                    <a:lnTo>
                      <a:pt x="71" y="22"/>
                    </a:lnTo>
                    <a:lnTo>
                      <a:pt x="56" y="24"/>
                    </a:lnTo>
                    <a:lnTo>
                      <a:pt x="50" y="26"/>
                    </a:lnTo>
                    <a:lnTo>
                      <a:pt x="46" y="28"/>
                    </a:lnTo>
                    <a:lnTo>
                      <a:pt x="44" y="30"/>
                    </a:lnTo>
                    <a:lnTo>
                      <a:pt x="43" y="34"/>
                    </a:lnTo>
                    <a:lnTo>
                      <a:pt x="43" y="37"/>
                    </a:lnTo>
                    <a:lnTo>
                      <a:pt x="48" y="42"/>
                    </a:lnTo>
                    <a:lnTo>
                      <a:pt x="54" y="45"/>
                    </a:lnTo>
                    <a:lnTo>
                      <a:pt x="59" y="46"/>
                    </a:lnTo>
                    <a:lnTo>
                      <a:pt x="65" y="49"/>
                    </a:lnTo>
                    <a:lnTo>
                      <a:pt x="76" y="53"/>
                    </a:lnTo>
                    <a:lnTo>
                      <a:pt x="89" y="55"/>
                    </a:lnTo>
                    <a:lnTo>
                      <a:pt x="116" y="62"/>
                    </a:lnTo>
                    <a:lnTo>
                      <a:pt x="140" y="70"/>
                    </a:lnTo>
                    <a:lnTo>
                      <a:pt x="160" y="77"/>
                    </a:lnTo>
                    <a:lnTo>
                      <a:pt x="173" y="88"/>
                    </a:lnTo>
                    <a:lnTo>
                      <a:pt x="177" y="98"/>
                    </a:lnTo>
                    <a:lnTo>
                      <a:pt x="174" y="111"/>
                    </a:lnTo>
                    <a:lnTo>
                      <a:pt x="166" y="122"/>
                    </a:lnTo>
                    <a:lnTo>
                      <a:pt x="152" y="129"/>
                    </a:lnTo>
                    <a:lnTo>
                      <a:pt x="133" y="134"/>
                    </a:lnTo>
                    <a:lnTo>
                      <a:pt x="111" y="136"/>
                    </a:lnTo>
                    <a:lnTo>
                      <a:pt x="85" y="138"/>
                    </a:lnTo>
                    <a:lnTo>
                      <a:pt x="63" y="138"/>
                    </a:lnTo>
                    <a:lnTo>
                      <a:pt x="41" y="135"/>
                    </a:lnTo>
                    <a:lnTo>
                      <a:pt x="20" y="132"/>
                    </a:lnTo>
                    <a:lnTo>
                      <a:pt x="0" y="127"/>
                    </a:lnTo>
                    <a:lnTo>
                      <a:pt x="14" y="108"/>
                    </a:lnTo>
                    <a:lnTo>
                      <a:pt x="46" y="115"/>
                    </a:lnTo>
                    <a:lnTo>
                      <a:pt x="64" y="117"/>
                    </a:lnTo>
                    <a:lnTo>
                      <a:pt x="84" y="118"/>
                    </a:lnTo>
                    <a:lnTo>
                      <a:pt x="105" y="117"/>
                    </a:lnTo>
                    <a:lnTo>
                      <a:pt x="122" y="113"/>
                    </a:lnTo>
                    <a:lnTo>
                      <a:pt x="127" y="110"/>
                    </a:lnTo>
                    <a:lnTo>
                      <a:pt x="131" y="108"/>
                    </a:lnTo>
                    <a:lnTo>
                      <a:pt x="133" y="104"/>
                    </a:lnTo>
                    <a:lnTo>
                      <a:pt x="135" y="98"/>
                    </a:lnTo>
                    <a:lnTo>
                      <a:pt x="133" y="94"/>
                    </a:lnTo>
                    <a:lnTo>
                      <a:pt x="127" y="88"/>
                    </a:lnTo>
                    <a:lnTo>
                      <a:pt x="120" y="85"/>
                    </a:lnTo>
                    <a:lnTo>
                      <a:pt x="105" y="80"/>
                    </a:lnTo>
                    <a:lnTo>
                      <a:pt x="85" y="75"/>
                    </a:lnTo>
                    <a:lnTo>
                      <a:pt x="72" y="72"/>
                    </a:lnTo>
                    <a:lnTo>
                      <a:pt x="58" y="70"/>
                    </a:lnTo>
                    <a:lnTo>
                      <a:pt x="30" y="62"/>
                    </a:lnTo>
                    <a:lnTo>
                      <a:pt x="18" y="56"/>
                    </a:lnTo>
                    <a:lnTo>
                      <a:pt x="8" y="51"/>
                    </a:lnTo>
                    <a:lnTo>
                      <a:pt x="4" y="49"/>
                    </a:lnTo>
                    <a:lnTo>
                      <a:pt x="3" y="45"/>
                    </a:lnTo>
                    <a:lnTo>
                      <a:pt x="0" y="41"/>
                    </a:lnTo>
                    <a:lnTo>
                      <a:pt x="0" y="35"/>
                    </a:lnTo>
                    <a:lnTo>
                      <a:pt x="3" y="25"/>
                    </a:lnTo>
                    <a:lnTo>
                      <a:pt x="10" y="17"/>
                    </a:lnTo>
                    <a:lnTo>
                      <a:pt x="24" y="11"/>
                    </a:lnTo>
                    <a:lnTo>
                      <a:pt x="42" y="5"/>
                    </a:lnTo>
                    <a:lnTo>
                      <a:pt x="64" y="1"/>
                    </a:lnTo>
                    <a:lnTo>
                      <a:pt x="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F4E50"/>
                  </a:solidFill>
                </a:endParaRPr>
              </a:p>
            </p:txBody>
          </p:sp>
        </p:grpSp>
        <p:pic>
          <p:nvPicPr>
            <p:cNvPr id="21" name="Picture 30" descr="\\Staserver\storage\Projects\nanoString OPEN\10-001 Q1 Marketing Activities\02 - PowerPoint Slide Background\!source\NanoString_ball.png"/>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1376604" y="6187239"/>
              <a:ext cx="226716" cy="226716"/>
            </a:xfrm>
            <a:prstGeom prst="rect">
              <a:avLst/>
            </a:prstGeom>
            <a:noFill/>
          </p:spPr>
        </p:pic>
        <p:pic>
          <p:nvPicPr>
            <p:cNvPr id="22" name="Picture 30" descr="\\Staserver\storage\Projects\nanoString OPEN\10-001 Q1 Marketing Activities\02 - PowerPoint Slide Background\!source\NanoString_ball.png"/>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1780156" y="6187239"/>
              <a:ext cx="226716" cy="226716"/>
            </a:xfrm>
            <a:prstGeom prst="rect">
              <a:avLst/>
            </a:prstGeom>
            <a:noFill/>
          </p:spPr>
        </p:pic>
        <p:pic>
          <p:nvPicPr>
            <p:cNvPr id="23" name="Picture 30" descr="\\Staserver\storage\Projects\nanoString OPEN\10-001 Q1 Marketing Activities\02 - PowerPoint Slide Background\!source\NanoString_ball.png"/>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2108712" y="6187239"/>
              <a:ext cx="226716" cy="226716"/>
            </a:xfrm>
            <a:prstGeom prst="rect">
              <a:avLst/>
            </a:prstGeom>
            <a:noFill/>
          </p:spPr>
        </p:pic>
        <p:pic>
          <p:nvPicPr>
            <p:cNvPr id="24" name="Picture 30" descr="\\Staserver\storage\Projects\nanoString OPEN\10-001 Q1 Marketing Activities\02 - PowerPoint Slide Background\!source\NanoString_ball.png"/>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2372986" y="6187239"/>
              <a:ext cx="226716" cy="226716"/>
            </a:xfrm>
            <a:prstGeom prst="rect">
              <a:avLst/>
            </a:prstGeom>
            <a:noFill/>
          </p:spPr>
        </p:pic>
        <p:pic>
          <p:nvPicPr>
            <p:cNvPr id="25" name="Picture 30" descr="\\Staserver\storage\Projects\nanoString OPEN\10-001 Q1 Marketing Activities\02 - PowerPoint Slide Background\!source\NanoString_ball.png"/>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2533692" y="6187239"/>
              <a:ext cx="226716" cy="226716"/>
            </a:xfrm>
            <a:prstGeom prst="rect">
              <a:avLst/>
            </a:prstGeom>
            <a:noFill/>
          </p:spPr>
        </p:pic>
      </p:gr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solidFill>
                  <a:srgbClr val="717073">
                    <a:lumMod val="75000"/>
                  </a:srgbClr>
                </a:solidFill>
              </a:rPr>
              <a:t>3/4/2010</a:t>
            </a:r>
            <a:endParaRPr lang="en-US">
              <a:solidFill>
                <a:srgbClr val="717073">
                  <a:lumMod val="75000"/>
                </a:srgbClr>
              </a:solidFill>
            </a:endParaRPr>
          </a:p>
        </p:txBody>
      </p:sp>
      <p:sp>
        <p:nvSpPr>
          <p:cNvPr id="5" name="Footer Placeholder 4"/>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srgbClr val="717073">
                    <a:lumMod val="75000"/>
                  </a:srgbClr>
                </a:solidFill>
              </a:rPr>
              <a:pPr/>
              <a:t>‹#›</a:t>
            </a:fld>
            <a:endParaRPr lang="en-US">
              <a:solidFill>
                <a:srgbClr val="717073">
                  <a:lumMod val="75000"/>
                </a:srgbClr>
              </a:solidFill>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8600" y="1576799"/>
            <a:ext cx="4267200" cy="4509675"/>
          </a:xfrm>
        </p:spPr>
        <p:txBody>
          <a:bodyPr>
            <a:noAutofit/>
          </a:bodyPr>
          <a:lstStyle>
            <a:lvl1pPr>
              <a:defRPr sz="2000"/>
            </a:lvl1pPr>
            <a:lvl2pPr>
              <a:defRPr sz="1800"/>
            </a:lvl2pPr>
            <a:lvl3pPr>
              <a:defRPr sz="1600"/>
            </a:lvl3pPr>
            <a:lvl4pPr>
              <a:defRPr sz="1400"/>
            </a:lvl4pPr>
            <a:lvl5pPr>
              <a:defRPr sz="12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576799"/>
            <a:ext cx="4267200" cy="4509675"/>
          </a:xfrm>
        </p:spPr>
        <p:txBody>
          <a:bodyPr>
            <a:noAutofit/>
          </a:bodyPr>
          <a:lstStyle>
            <a:lvl1pPr>
              <a:defRPr sz="2000"/>
            </a:lvl1pPr>
            <a:lvl2pPr>
              <a:defRPr sz="1800"/>
            </a:lvl2pPr>
            <a:lvl3pPr>
              <a:defRPr sz="1600"/>
            </a:lvl3pPr>
            <a:lvl4pPr>
              <a:defRPr sz="1400"/>
            </a:lvl4pPr>
            <a:lvl5pPr>
              <a:defRPr sz="12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solidFill>
                  <a:srgbClr val="717073">
                    <a:lumMod val="75000"/>
                  </a:srgbClr>
                </a:solidFill>
              </a:rPr>
              <a:t>3/4/2010</a:t>
            </a:r>
            <a:endParaRPr lang="en-US">
              <a:solidFill>
                <a:srgbClr val="717073">
                  <a:lumMod val="75000"/>
                </a:srgbClr>
              </a:solidFill>
            </a:endParaRPr>
          </a:p>
        </p:txBody>
      </p:sp>
      <p:sp>
        <p:nvSpPr>
          <p:cNvPr id="6" name="Footer Placeholder 5"/>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srgbClr val="717073">
                    <a:lumMod val="75000"/>
                  </a:srgbClr>
                </a:solidFill>
              </a:rPr>
              <a:pPr/>
              <a:t>‹#›</a:t>
            </a:fld>
            <a:endParaRPr lang="en-US">
              <a:solidFill>
                <a:srgbClr val="717073">
                  <a:lumMod val="75000"/>
                </a:srgbClr>
              </a:solidFill>
            </a:endParaRP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Centere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8600" y="1576799"/>
            <a:ext cx="4267200" cy="4509675"/>
          </a:xfrm>
        </p:spPr>
        <p:txBody>
          <a:bodyPr anchor="ctr" anchorCtr="0">
            <a:noAutofit/>
          </a:bodyPr>
          <a:lstStyle>
            <a:lvl1pPr>
              <a:defRPr sz="2000"/>
            </a:lvl1pPr>
            <a:lvl2pPr>
              <a:defRPr sz="1800"/>
            </a:lvl2pPr>
            <a:lvl3pPr>
              <a:defRPr sz="1600"/>
            </a:lvl3pPr>
            <a:lvl4pPr>
              <a:defRPr sz="1400"/>
            </a:lvl4pPr>
            <a:lvl5pPr>
              <a:defRPr sz="12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576799"/>
            <a:ext cx="4267200" cy="4509675"/>
          </a:xfrm>
        </p:spPr>
        <p:txBody>
          <a:bodyPr anchor="ctr" anchorCtr="0">
            <a:noAutofit/>
          </a:bodyPr>
          <a:lstStyle>
            <a:lvl1pPr>
              <a:defRPr sz="2000"/>
            </a:lvl1pPr>
            <a:lvl2pPr>
              <a:defRPr sz="1800"/>
            </a:lvl2pPr>
            <a:lvl3pPr>
              <a:defRPr sz="1600"/>
            </a:lvl3pPr>
            <a:lvl4pPr>
              <a:defRPr sz="1400"/>
            </a:lvl4pPr>
            <a:lvl5pPr>
              <a:defRPr sz="12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solidFill>
                  <a:srgbClr val="717073">
                    <a:lumMod val="75000"/>
                  </a:srgbClr>
                </a:solidFill>
              </a:rPr>
              <a:t>3/4/2010</a:t>
            </a:r>
            <a:endParaRPr lang="en-US">
              <a:solidFill>
                <a:srgbClr val="717073">
                  <a:lumMod val="75000"/>
                </a:srgbClr>
              </a:solidFill>
            </a:endParaRPr>
          </a:p>
        </p:txBody>
      </p:sp>
      <p:sp>
        <p:nvSpPr>
          <p:cNvPr id="6" name="Footer Placeholder 5"/>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srgbClr val="717073">
                    <a:lumMod val="75000"/>
                  </a:srgbClr>
                </a:solidFill>
              </a:rPr>
              <a:pPr/>
              <a:t>‹#›</a:t>
            </a:fld>
            <a:endParaRPr lang="en-US">
              <a:solidFill>
                <a:srgbClr val="717073">
                  <a:lumMod val="75000"/>
                </a:srgbClr>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srgbClr val="717073">
                    <a:lumMod val="75000"/>
                  </a:srgbClr>
                </a:solidFill>
              </a:rPr>
              <a:t>3/4/2010</a:t>
            </a:r>
            <a:endParaRPr lang="en-US">
              <a:solidFill>
                <a:srgbClr val="717073">
                  <a:lumMod val="75000"/>
                </a:srgbClr>
              </a:solidFill>
            </a:endParaRPr>
          </a:p>
        </p:txBody>
      </p:sp>
      <p:sp>
        <p:nvSpPr>
          <p:cNvPr id="4" name="Footer Placeholder 3"/>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srgbClr val="717073">
                    <a:lumMod val="75000"/>
                  </a:srgbClr>
                </a:solidFill>
              </a:rPr>
              <a:pPr/>
              <a:t>‹#›</a:t>
            </a:fld>
            <a:endParaRPr lang="en-US">
              <a:solidFill>
                <a:srgbClr val="717073">
                  <a:lumMod val="75000"/>
                </a:srgbClr>
              </a:solidFill>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srgbClr val="717073">
                    <a:lumMod val="75000"/>
                  </a:srgbClr>
                </a:solidFill>
              </a:rPr>
              <a:t>3/4/2010</a:t>
            </a:r>
            <a:endParaRPr lang="en-US">
              <a:solidFill>
                <a:srgbClr val="717073">
                  <a:lumMod val="75000"/>
                </a:srgbClr>
              </a:solidFill>
            </a:endParaRPr>
          </a:p>
        </p:txBody>
      </p:sp>
      <p:sp>
        <p:nvSpPr>
          <p:cNvPr id="3" name="Footer Placeholder 2"/>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srgbClr val="717073">
                    <a:lumMod val="75000"/>
                  </a:srgbClr>
                </a:solidFill>
              </a:rPr>
              <a:pPr/>
              <a:t>‹#›</a:t>
            </a:fld>
            <a:endParaRPr lang="en-US">
              <a:solidFill>
                <a:srgbClr val="717073">
                  <a:lumMod val="75000"/>
                </a:srgbClr>
              </a:solidFill>
            </a:endParaRP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cSld name="Content - Main">
    <p:spTree>
      <p:nvGrpSpPr>
        <p:cNvPr id="1" name=""/>
        <p:cNvGrpSpPr/>
        <p:nvPr/>
      </p:nvGrpSpPr>
      <p:grpSpPr>
        <a:xfrm>
          <a:off x="0" y="0"/>
          <a:ext cx="0" cy="0"/>
          <a:chOff x="0" y="0"/>
          <a:chExt cx="0" cy="0"/>
        </a:xfrm>
      </p:grpSpPr>
      <p:sp>
        <p:nvSpPr>
          <p:cNvPr id="2" name="Title 1"/>
          <p:cNvSpPr>
            <a:spLocks noGrp="1"/>
          </p:cNvSpPr>
          <p:nvPr>
            <p:ph type="title"/>
          </p:nvPr>
        </p:nvSpPr>
        <p:spPr>
          <a:xfrm>
            <a:off x="250066" y="295344"/>
            <a:ext cx="8603348" cy="546700"/>
          </a:xfrm>
          <a:prstGeom prst="rect">
            <a:avLst/>
          </a:prstGeom>
        </p:spPr>
        <p:txBody>
          <a:bodyPr>
            <a:normAutofit/>
          </a:bodyPr>
          <a:lstStyle>
            <a:lvl1pPr algn="l">
              <a:defRPr sz="2700" b="1">
                <a:solidFill>
                  <a:srgbClr val="2F3030"/>
                </a:solidFill>
                <a:latin typeface="Arial Narrow"/>
                <a:cs typeface="Arial Narrow"/>
              </a:defRPr>
            </a:lvl1pPr>
          </a:lstStyle>
          <a:p>
            <a:r>
              <a:rPr lang="en-US" smtClean="0"/>
              <a:t>Click to edit Master title style</a:t>
            </a:r>
            <a:endParaRPr lang="en-US" dirty="0"/>
          </a:p>
        </p:txBody>
      </p:sp>
      <p:sp>
        <p:nvSpPr>
          <p:cNvPr id="12" name="Content Placeholder 2"/>
          <p:cNvSpPr>
            <a:spLocks noGrp="1"/>
          </p:cNvSpPr>
          <p:nvPr>
            <p:ph idx="1"/>
          </p:nvPr>
        </p:nvSpPr>
        <p:spPr>
          <a:xfrm>
            <a:off x="0" y="1712460"/>
            <a:ext cx="9144000" cy="4431311"/>
          </a:xfrm>
          <a:prstGeom prst="rect">
            <a:avLst/>
          </a:prstGeom>
        </p:spPr>
        <p:txBody>
          <a:bodyPr/>
          <a:lstStyle>
            <a:lvl1pPr marL="576263" indent="-347663">
              <a:spcBef>
                <a:spcPts val="0"/>
              </a:spcBef>
              <a:buClr>
                <a:srgbClr val="8EC02F"/>
              </a:buClr>
              <a:buSzPct val="80000"/>
              <a:buFontTx/>
              <a:buBlip>
                <a:blip r:embed="rId2"/>
              </a:buBlip>
              <a:defRPr sz="2300">
                <a:solidFill>
                  <a:srgbClr val="313231"/>
                </a:solidFill>
              </a:defRPr>
            </a:lvl1pPr>
            <a:lvl2pPr marL="1033463" indent="-347663">
              <a:buClr>
                <a:srgbClr val="8EC02F"/>
              </a:buClr>
              <a:buSzPct val="80000"/>
              <a:buFont typeface="Lucida Grande"/>
              <a:buChar char="–"/>
              <a:defRPr sz="2200">
                <a:solidFill>
                  <a:srgbClr val="5E6061"/>
                </a:solidFill>
              </a:defRPr>
            </a:lvl2pPr>
            <a:lvl3pPr marL="1371600" indent="-228600">
              <a:buClr>
                <a:srgbClr val="8EC02F"/>
              </a:buClr>
              <a:buSzPct val="75000"/>
              <a:buFontTx/>
              <a:buBlip>
                <a:blip r:embed="rId2"/>
              </a:buBlip>
              <a:defRPr sz="2100">
                <a:solidFill>
                  <a:srgbClr val="A6A6A6"/>
                </a:solidFill>
              </a:defRPr>
            </a:lvl3pPr>
            <a:lvl4pPr marL="1828800" indent="-287338">
              <a:buClr>
                <a:srgbClr val="8EC02F"/>
              </a:buClr>
              <a:buSzPct val="70000"/>
              <a:buFont typeface="Lucida Grande"/>
              <a:buChar char="–"/>
              <a:defRPr sz="1900">
                <a:solidFill>
                  <a:srgbClr val="A6A6A6"/>
                </a:solidFill>
              </a:defRPr>
            </a:lvl4pPr>
            <a:lvl5pPr marL="2176463" indent="-228600">
              <a:buClr>
                <a:srgbClr val="8EC02F"/>
              </a:buClr>
              <a:buSzPct val="65000"/>
              <a:buFontTx/>
              <a:buBlip>
                <a:blip r:embed="rId2"/>
              </a:buBlip>
              <a:defRPr sz="1900">
                <a:solidFill>
                  <a:srgbClr val="A6A6A6"/>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descr="img_header_01B.png"/>
          <p:cNvPicPr>
            <a:picLocks noChangeAspect="1"/>
          </p:cNvPicPr>
          <p:nvPr/>
        </p:nvPicPr>
        <p:blipFill>
          <a:blip r:embed="rId3" cstate="email">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0" y="897330"/>
            <a:ext cx="9144000" cy="440602"/>
          </a:xfrm>
          <a:prstGeom prst="rect">
            <a:avLst/>
          </a:prstGeom>
        </p:spPr>
      </p:pic>
      <p:sp>
        <p:nvSpPr>
          <p:cNvPr id="16" name="Slide Number Placeholder 5"/>
          <p:cNvSpPr txBox="1">
            <a:spLocks/>
          </p:cNvSpPr>
          <p:nvPr/>
        </p:nvSpPr>
        <p:spPr>
          <a:xfrm>
            <a:off x="862804" y="6322233"/>
            <a:ext cx="6115558" cy="535768"/>
          </a:xfrm>
          <a:prstGeom prst="rect">
            <a:avLst/>
          </a:prstGeom>
        </p:spPr>
        <p:txBody>
          <a:bodyPr lIns="9144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000" dirty="0" smtClean="0">
                <a:solidFill>
                  <a:srgbClr val="A6A6A6"/>
                </a:solidFill>
              </a:rPr>
              <a:t>NanoString</a:t>
            </a:r>
            <a:r>
              <a:rPr lang="en-US" sz="1000" baseline="25000" dirty="0" smtClean="0">
                <a:solidFill>
                  <a:srgbClr val="A6A6A6"/>
                </a:solidFill>
              </a:rPr>
              <a:t>®</a:t>
            </a:r>
            <a:r>
              <a:rPr lang="en-US" sz="1000" dirty="0" smtClean="0">
                <a:solidFill>
                  <a:srgbClr val="A6A6A6"/>
                </a:solidFill>
              </a:rPr>
              <a:t> Technologies   |   Confidential</a:t>
            </a:r>
            <a:endParaRPr lang="en-US" sz="1000" dirty="0">
              <a:solidFill>
                <a:srgbClr val="A6A6A6"/>
              </a:solidFill>
            </a:endParaRPr>
          </a:p>
        </p:txBody>
      </p:sp>
      <p:sp>
        <p:nvSpPr>
          <p:cNvPr id="17" name="Slide Number Placeholder 5"/>
          <p:cNvSpPr txBox="1">
            <a:spLocks/>
          </p:cNvSpPr>
          <p:nvPr/>
        </p:nvSpPr>
        <p:spPr>
          <a:xfrm>
            <a:off x="0" y="6259074"/>
            <a:ext cx="753533" cy="626533"/>
          </a:xfrm>
          <a:prstGeom prst="rect">
            <a:avLst/>
          </a:prstGeom>
        </p:spPr>
        <p:txBody>
          <a:bodyPr lIns="27432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F8C18CE-4759-B542-9E62-C52ED6D35174}" type="slidenum">
              <a:rPr lang="en-US" smtClean="0"/>
              <a:pPr/>
              <a:t>‹#›</a:t>
            </a:fld>
            <a:endParaRPr lang="en-US" dirty="0"/>
          </a:p>
        </p:txBody>
      </p:sp>
      <p:pic>
        <p:nvPicPr>
          <p:cNvPr id="23" name="Picture 22"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6914824" y="1006629"/>
            <a:ext cx="228600" cy="219456"/>
          </a:xfrm>
          <a:prstGeom prst="rect">
            <a:avLst/>
          </a:prstGeom>
        </p:spPr>
      </p:pic>
      <p:pic>
        <p:nvPicPr>
          <p:cNvPr id="24" name="Picture 23"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7533949" y="1006629"/>
            <a:ext cx="228600" cy="219456"/>
          </a:xfrm>
          <a:prstGeom prst="rect">
            <a:avLst/>
          </a:prstGeom>
        </p:spPr>
      </p:pic>
      <p:pic>
        <p:nvPicPr>
          <p:cNvPr id="25" name="Picture 24"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8035599" y="1006629"/>
            <a:ext cx="228600" cy="219456"/>
          </a:xfrm>
          <a:prstGeom prst="rect">
            <a:avLst/>
          </a:prstGeom>
        </p:spPr>
      </p:pic>
      <p:pic>
        <p:nvPicPr>
          <p:cNvPr id="26" name="Picture 25"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8454699" y="1006629"/>
            <a:ext cx="228600" cy="219456"/>
          </a:xfrm>
          <a:prstGeom prst="rect">
            <a:avLst/>
          </a:prstGeom>
        </p:spPr>
      </p:pic>
      <p:pic>
        <p:nvPicPr>
          <p:cNvPr id="27" name="Picture 26"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8732286" y="1006629"/>
            <a:ext cx="228600" cy="219456"/>
          </a:xfrm>
          <a:prstGeom prst="rect">
            <a:avLst/>
          </a:prstGeom>
        </p:spPr>
      </p:pic>
      <p:pic>
        <p:nvPicPr>
          <p:cNvPr id="28" name="Picture 27" descr="logo_nanostring.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273800" y="5933323"/>
            <a:ext cx="2663339" cy="591110"/>
          </a:xfrm>
          <a:prstGeom prst="rect">
            <a:avLst/>
          </a:prstGeom>
        </p:spPr>
      </p:pic>
      <p:pic>
        <p:nvPicPr>
          <p:cNvPr id="13" name="Picture 12" descr="img_header_01B.png"/>
          <p:cNvPicPr>
            <a:picLocks noChangeAspect="1"/>
          </p:cNvPicPr>
          <p:nvPr userDrawn="1"/>
        </p:nvPicPr>
        <p:blipFill>
          <a:blip r:embed="rId3" cstate="email">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0" y="897330"/>
            <a:ext cx="9144000" cy="440602"/>
          </a:xfrm>
          <a:prstGeom prst="rect">
            <a:avLst/>
          </a:prstGeom>
        </p:spPr>
      </p:pic>
      <p:sp>
        <p:nvSpPr>
          <p:cNvPr id="15" name="Slide Number Placeholder 5"/>
          <p:cNvSpPr txBox="1">
            <a:spLocks/>
          </p:cNvSpPr>
          <p:nvPr userDrawn="1"/>
        </p:nvSpPr>
        <p:spPr>
          <a:xfrm>
            <a:off x="862804" y="6322233"/>
            <a:ext cx="6115558" cy="535768"/>
          </a:xfrm>
          <a:prstGeom prst="rect">
            <a:avLst/>
          </a:prstGeom>
        </p:spPr>
        <p:txBody>
          <a:bodyPr lIns="9144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000" dirty="0" smtClean="0">
                <a:solidFill>
                  <a:srgbClr val="A6A6A6"/>
                </a:solidFill>
              </a:rPr>
              <a:t>NanoString</a:t>
            </a:r>
            <a:r>
              <a:rPr lang="en-US" sz="1000" baseline="25000" dirty="0" smtClean="0">
                <a:solidFill>
                  <a:srgbClr val="A6A6A6"/>
                </a:solidFill>
              </a:rPr>
              <a:t>®</a:t>
            </a:r>
            <a:r>
              <a:rPr lang="en-US" sz="1000" dirty="0" smtClean="0">
                <a:solidFill>
                  <a:srgbClr val="A6A6A6"/>
                </a:solidFill>
              </a:rPr>
              <a:t> Technologies   |   Confidential</a:t>
            </a:r>
            <a:endParaRPr lang="en-US" sz="1000" dirty="0">
              <a:solidFill>
                <a:srgbClr val="A6A6A6"/>
              </a:solidFill>
            </a:endParaRPr>
          </a:p>
        </p:txBody>
      </p:sp>
      <p:sp>
        <p:nvSpPr>
          <p:cNvPr id="18" name="Slide Number Placeholder 5"/>
          <p:cNvSpPr txBox="1">
            <a:spLocks/>
          </p:cNvSpPr>
          <p:nvPr userDrawn="1"/>
        </p:nvSpPr>
        <p:spPr>
          <a:xfrm>
            <a:off x="0" y="6259074"/>
            <a:ext cx="753533" cy="626533"/>
          </a:xfrm>
          <a:prstGeom prst="rect">
            <a:avLst/>
          </a:prstGeom>
        </p:spPr>
        <p:txBody>
          <a:bodyPr lIns="27432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F8C18CE-4759-B542-9E62-C52ED6D35174}" type="slidenum">
              <a:rPr lang="en-US" smtClean="0"/>
              <a:pPr/>
              <a:t>‹#›</a:t>
            </a:fld>
            <a:endParaRPr lang="en-US" dirty="0"/>
          </a:p>
        </p:txBody>
      </p:sp>
      <p:pic>
        <p:nvPicPr>
          <p:cNvPr id="19" name="Picture 18"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6914824" y="1006629"/>
            <a:ext cx="228600" cy="219456"/>
          </a:xfrm>
          <a:prstGeom prst="rect">
            <a:avLst/>
          </a:prstGeom>
        </p:spPr>
      </p:pic>
      <p:pic>
        <p:nvPicPr>
          <p:cNvPr id="20" name="Picture 19"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7533949" y="1006629"/>
            <a:ext cx="228600" cy="219456"/>
          </a:xfrm>
          <a:prstGeom prst="rect">
            <a:avLst/>
          </a:prstGeom>
        </p:spPr>
      </p:pic>
      <p:pic>
        <p:nvPicPr>
          <p:cNvPr id="21" name="Picture 20"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8035599" y="1006629"/>
            <a:ext cx="228600" cy="219456"/>
          </a:xfrm>
          <a:prstGeom prst="rect">
            <a:avLst/>
          </a:prstGeom>
        </p:spPr>
      </p:pic>
      <p:pic>
        <p:nvPicPr>
          <p:cNvPr id="22" name="Picture 21"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8454699" y="1006629"/>
            <a:ext cx="228600" cy="219456"/>
          </a:xfrm>
          <a:prstGeom prst="rect">
            <a:avLst/>
          </a:prstGeom>
        </p:spPr>
      </p:pic>
      <p:pic>
        <p:nvPicPr>
          <p:cNvPr id="29" name="Picture 28"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8732286" y="1006629"/>
            <a:ext cx="228600" cy="219456"/>
          </a:xfrm>
          <a:prstGeom prst="rect">
            <a:avLst/>
          </a:prstGeom>
        </p:spPr>
      </p:pic>
      <p:pic>
        <p:nvPicPr>
          <p:cNvPr id="30" name="Picture 29" descr="logo_nanostring.png"/>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6273800" y="5933323"/>
            <a:ext cx="2663339" cy="591110"/>
          </a:xfrm>
          <a:prstGeom prst="rect">
            <a:avLst/>
          </a:prstGeom>
        </p:spPr>
      </p:pic>
    </p:spTree>
    <p:extLst>
      <p:ext uri="{BB962C8B-B14F-4D97-AF65-F5344CB8AC3E}">
        <p14:creationId xmlns:p14="http://schemas.microsoft.com/office/powerpoint/2010/main" val="32239834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ontent - No Logo">
    <p:spTree>
      <p:nvGrpSpPr>
        <p:cNvPr id="1" name=""/>
        <p:cNvGrpSpPr/>
        <p:nvPr/>
      </p:nvGrpSpPr>
      <p:grpSpPr>
        <a:xfrm>
          <a:off x="0" y="0"/>
          <a:ext cx="0" cy="0"/>
          <a:chOff x="0" y="0"/>
          <a:chExt cx="0" cy="0"/>
        </a:xfrm>
      </p:grpSpPr>
      <p:pic>
        <p:nvPicPr>
          <p:cNvPr id="4" name="Picture 3" descr="img_header_01B.png"/>
          <p:cNvPicPr>
            <a:picLocks noChangeAspect="1"/>
          </p:cNvPicPr>
          <p:nvPr/>
        </p:nvPicPr>
        <p:blipFill>
          <a:blip r:embed="rId2" cstate="email">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a:ext>
            </a:extLst>
          </a:blip>
          <a:stretch>
            <a:fillRect/>
          </a:stretch>
        </p:blipFill>
        <p:spPr>
          <a:xfrm>
            <a:off x="0" y="897330"/>
            <a:ext cx="9144000" cy="440602"/>
          </a:xfrm>
          <a:prstGeom prst="rect">
            <a:avLst/>
          </a:prstGeom>
        </p:spPr>
      </p:pic>
      <p:sp>
        <p:nvSpPr>
          <p:cNvPr id="2" name="Title 1"/>
          <p:cNvSpPr>
            <a:spLocks noGrp="1"/>
          </p:cNvSpPr>
          <p:nvPr>
            <p:ph type="title"/>
          </p:nvPr>
        </p:nvSpPr>
        <p:spPr>
          <a:xfrm>
            <a:off x="250066" y="295344"/>
            <a:ext cx="8603348" cy="546700"/>
          </a:xfrm>
          <a:prstGeom prst="rect">
            <a:avLst/>
          </a:prstGeom>
        </p:spPr>
        <p:txBody>
          <a:bodyPr>
            <a:normAutofit/>
          </a:bodyPr>
          <a:lstStyle>
            <a:lvl1pPr algn="l">
              <a:defRPr sz="2700" b="1">
                <a:solidFill>
                  <a:srgbClr val="2F3030"/>
                </a:solidFill>
                <a:latin typeface="Arial Narrow"/>
                <a:cs typeface="Arial Narrow"/>
              </a:defRPr>
            </a:lvl1pPr>
          </a:lstStyle>
          <a:p>
            <a:r>
              <a:rPr lang="en-US" smtClean="0"/>
              <a:t>Click to edit Master title style</a:t>
            </a:r>
            <a:endParaRPr lang="en-US" dirty="0"/>
          </a:p>
        </p:txBody>
      </p:sp>
      <p:sp>
        <p:nvSpPr>
          <p:cNvPr id="12" name="Content Placeholder 2"/>
          <p:cNvSpPr>
            <a:spLocks noGrp="1"/>
          </p:cNvSpPr>
          <p:nvPr>
            <p:ph idx="1"/>
          </p:nvPr>
        </p:nvSpPr>
        <p:spPr>
          <a:xfrm>
            <a:off x="0" y="1712460"/>
            <a:ext cx="9144000" cy="4431311"/>
          </a:xfrm>
          <a:prstGeom prst="rect">
            <a:avLst/>
          </a:prstGeom>
        </p:spPr>
        <p:txBody>
          <a:bodyPr/>
          <a:lstStyle>
            <a:lvl1pPr marL="576263" indent="-347663">
              <a:spcBef>
                <a:spcPts val="0"/>
              </a:spcBef>
              <a:buClr>
                <a:srgbClr val="8EC02F"/>
              </a:buClr>
              <a:buSzPct val="80000"/>
              <a:buFontTx/>
              <a:buBlip>
                <a:blip r:embed="rId4"/>
              </a:buBlip>
              <a:defRPr sz="2300">
                <a:solidFill>
                  <a:srgbClr val="313231"/>
                </a:solidFill>
              </a:defRPr>
            </a:lvl1pPr>
            <a:lvl2pPr marL="1033463" indent="-347663">
              <a:buClr>
                <a:srgbClr val="8EC02F"/>
              </a:buClr>
              <a:buSzPct val="80000"/>
              <a:buFont typeface="Lucida Grande"/>
              <a:buChar char="–"/>
              <a:defRPr sz="2200">
                <a:solidFill>
                  <a:srgbClr val="5E6061"/>
                </a:solidFill>
              </a:defRPr>
            </a:lvl2pPr>
            <a:lvl3pPr marL="1371600" indent="-228600">
              <a:buClr>
                <a:srgbClr val="8EC02F"/>
              </a:buClr>
              <a:buSzPct val="75000"/>
              <a:buFontTx/>
              <a:buBlip>
                <a:blip r:embed="rId4"/>
              </a:buBlip>
              <a:defRPr sz="2100">
                <a:solidFill>
                  <a:srgbClr val="A6A6A6"/>
                </a:solidFill>
              </a:defRPr>
            </a:lvl3pPr>
            <a:lvl4pPr marL="1828800" indent="-287338">
              <a:buClr>
                <a:srgbClr val="8EC02F"/>
              </a:buClr>
              <a:buSzPct val="70000"/>
              <a:buFont typeface="Lucida Grande"/>
              <a:buChar char="–"/>
              <a:defRPr sz="1900">
                <a:solidFill>
                  <a:srgbClr val="A6A6A6"/>
                </a:solidFill>
              </a:defRPr>
            </a:lvl4pPr>
            <a:lvl5pPr marL="2176463" indent="-228600">
              <a:buClr>
                <a:srgbClr val="8EC02F"/>
              </a:buClr>
              <a:buSzPct val="65000"/>
              <a:buFontTx/>
              <a:buBlip>
                <a:blip r:embed="rId4"/>
              </a:buBlip>
              <a:defRPr sz="1900">
                <a:solidFill>
                  <a:srgbClr val="A6A6A6"/>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Slide Number Placeholder 5"/>
          <p:cNvSpPr txBox="1">
            <a:spLocks/>
          </p:cNvSpPr>
          <p:nvPr/>
        </p:nvSpPr>
        <p:spPr>
          <a:xfrm>
            <a:off x="862804" y="6322233"/>
            <a:ext cx="6115558" cy="535768"/>
          </a:xfrm>
          <a:prstGeom prst="rect">
            <a:avLst/>
          </a:prstGeom>
        </p:spPr>
        <p:txBody>
          <a:bodyPr lIns="9144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000" dirty="0" smtClean="0">
                <a:solidFill>
                  <a:srgbClr val="A6A6A6"/>
                </a:solidFill>
              </a:rPr>
              <a:t>NanoString</a:t>
            </a:r>
            <a:r>
              <a:rPr lang="en-US" sz="1000" baseline="25000" dirty="0" smtClean="0">
                <a:solidFill>
                  <a:srgbClr val="A6A6A6"/>
                </a:solidFill>
              </a:rPr>
              <a:t>®</a:t>
            </a:r>
            <a:r>
              <a:rPr lang="en-US" sz="1000" dirty="0" smtClean="0">
                <a:solidFill>
                  <a:srgbClr val="A6A6A6"/>
                </a:solidFill>
              </a:rPr>
              <a:t> Technologies   |   Confidential</a:t>
            </a:r>
            <a:endParaRPr lang="en-US" sz="1000" dirty="0">
              <a:solidFill>
                <a:srgbClr val="A6A6A6"/>
              </a:solidFill>
            </a:endParaRPr>
          </a:p>
        </p:txBody>
      </p:sp>
      <p:sp>
        <p:nvSpPr>
          <p:cNvPr id="15" name="Slide Number Placeholder 5"/>
          <p:cNvSpPr txBox="1">
            <a:spLocks/>
          </p:cNvSpPr>
          <p:nvPr/>
        </p:nvSpPr>
        <p:spPr>
          <a:xfrm>
            <a:off x="0" y="6259074"/>
            <a:ext cx="753533" cy="626533"/>
          </a:xfrm>
          <a:prstGeom prst="rect">
            <a:avLst/>
          </a:prstGeom>
        </p:spPr>
        <p:txBody>
          <a:bodyPr lIns="27432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F8C18CE-4759-B542-9E62-C52ED6D35174}" type="slidenum">
              <a:rPr lang="en-US" smtClean="0"/>
              <a:pPr/>
              <a:t>‹#›</a:t>
            </a:fld>
            <a:endParaRPr lang="en-US" dirty="0"/>
          </a:p>
        </p:txBody>
      </p:sp>
      <p:pic>
        <p:nvPicPr>
          <p:cNvPr id="9" name="Picture 8"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6914824" y="1006629"/>
            <a:ext cx="228600" cy="219456"/>
          </a:xfrm>
          <a:prstGeom prst="rect">
            <a:avLst/>
          </a:prstGeom>
        </p:spPr>
      </p:pic>
      <p:pic>
        <p:nvPicPr>
          <p:cNvPr id="18" name="Picture 17"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7533949" y="1006629"/>
            <a:ext cx="228600" cy="219456"/>
          </a:xfrm>
          <a:prstGeom prst="rect">
            <a:avLst/>
          </a:prstGeom>
        </p:spPr>
      </p:pic>
      <p:pic>
        <p:nvPicPr>
          <p:cNvPr id="19" name="Picture 18"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8035599" y="1006629"/>
            <a:ext cx="228600" cy="219456"/>
          </a:xfrm>
          <a:prstGeom prst="rect">
            <a:avLst/>
          </a:prstGeom>
        </p:spPr>
      </p:pic>
      <p:pic>
        <p:nvPicPr>
          <p:cNvPr id="20" name="Picture 19"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8454699" y="1006629"/>
            <a:ext cx="228600" cy="219456"/>
          </a:xfrm>
          <a:prstGeom prst="rect">
            <a:avLst/>
          </a:prstGeom>
        </p:spPr>
      </p:pic>
      <p:pic>
        <p:nvPicPr>
          <p:cNvPr id="21" name="Picture 20"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8732286" y="1006629"/>
            <a:ext cx="228600" cy="219456"/>
          </a:xfrm>
          <a:prstGeom prst="rect">
            <a:avLst/>
          </a:prstGeom>
        </p:spPr>
      </p:pic>
    </p:spTree>
    <p:extLst>
      <p:ext uri="{BB962C8B-B14F-4D97-AF65-F5344CB8AC3E}">
        <p14:creationId xmlns:p14="http://schemas.microsoft.com/office/powerpoint/2010/main" val="2396298004"/>
      </p:ext>
    </p:extLst>
  </p:cSld>
  <p:clrMapOvr>
    <a:masterClrMapping/>
  </p:clrMapOvr>
  <p:timing>
    <p:tnLst>
      <p:par>
        <p:cTn id="1" dur="indefinite" restart="never" nodeType="tmRoot"/>
      </p:par>
    </p:tnLst>
  </p:timing>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066" y="295344"/>
            <a:ext cx="8603348" cy="546700"/>
          </a:xfrm>
          <a:prstGeom prst="rect">
            <a:avLst/>
          </a:prstGeom>
        </p:spPr>
        <p:txBody>
          <a:bodyPr>
            <a:normAutofit/>
          </a:bodyPr>
          <a:lstStyle>
            <a:lvl1pPr algn="l">
              <a:defRPr sz="2700" b="1">
                <a:solidFill>
                  <a:srgbClr val="2F3030"/>
                </a:solidFill>
                <a:latin typeface="Arial Narrow"/>
                <a:cs typeface="Arial Narrow"/>
              </a:defRPr>
            </a:lvl1pPr>
          </a:lstStyle>
          <a:p>
            <a:r>
              <a:rPr lang="en-US" smtClean="0"/>
              <a:t>Click to edit Master title style</a:t>
            </a:r>
            <a:endParaRPr lang="en-US" dirty="0"/>
          </a:p>
        </p:txBody>
      </p:sp>
      <p:sp>
        <p:nvSpPr>
          <p:cNvPr id="12" name="Content Placeholder 2"/>
          <p:cNvSpPr>
            <a:spLocks noGrp="1"/>
          </p:cNvSpPr>
          <p:nvPr>
            <p:ph idx="1"/>
          </p:nvPr>
        </p:nvSpPr>
        <p:spPr>
          <a:xfrm>
            <a:off x="0" y="1642676"/>
            <a:ext cx="9144000" cy="4431311"/>
          </a:xfrm>
          <a:prstGeom prst="rect">
            <a:avLst/>
          </a:prstGeom>
        </p:spPr>
        <p:txBody>
          <a:bodyPr/>
          <a:lstStyle>
            <a:lvl1pPr marL="576263" indent="-347663">
              <a:spcBef>
                <a:spcPts val="0"/>
              </a:spcBef>
              <a:buClr>
                <a:srgbClr val="8EC02F"/>
              </a:buClr>
              <a:buSzPct val="85000"/>
              <a:buFontTx/>
              <a:buBlip>
                <a:blip r:embed="rId2"/>
              </a:buBlip>
              <a:defRPr sz="2300">
                <a:solidFill>
                  <a:srgbClr val="313231"/>
                </a:solidFill>
              </a:defRPr>
            </a:lvl1pPr>
            <a:lvl2pPr marL="1033463" indent="-347663">
              <a:buClr>
                <a:srgbClr val="8EC02F"/>
              </a:buClr>
              <a:buSzPct val="80000"/>
              <a:buFont typeface="Lucida Grande"/>
              <a:buChar char="–"/>
              <a:defRPr sz="2200">
                <a:solidFill>
                  <a:srgbClr val="5E6061"/>
                </a:solidFill>
              </a:defRPr>
            </a:lvl2pPr>
            <a:lvl3pPr marL="1371600" indent="-228600">
              <a:buClr>
                <a:srgbClr val="8EC02F"/>
              </a:buClr>
              <a:buSzPct val="75000"/>
              <a:buFontTx/>
              <a:buBlip>
                <a:blip r:embed="rId2"/>
              </a:buBlip>
              <a:defRPr sz="2100">
                <a:solidFill>
                  <a:srgbClr val="A6A6A6"/>
                </a:solidFill>
              </a:defRPr>
            </a:lvl3pPr>
            <a:lvl4pPr marL="1828800" indent="-287338">
              <a:buClr>
                <a:srgbClr val="8EC02F"/>
              </a:buClr>
              <a:buSzPct val="70000"/>
              <a:buFont typeface="Lucida Grande"/>
              <a:buChar char="–"/>
              <a:defRPr sz="1900">
                <a:solidFill>
                  <a:srgbClr val="A6A6A6"/>
                </a:solidFill>
              </a:defRPr>
            </a:lvl4pPr>
            <a:lvl5pPr marL="2176463" indent="-228600">
              <a:buClr>
                <a:srgbClr val="8EC02F"/>
              </a:buClr>
              <a:buSzPct val="75000"/>
              <a:buFontTx/>
              <a:buBlip>
                <a:blip r:embed="rId2"/>
              </a:buBlip>
              <a:defRPr sz="1900">
                <a:solidFill>
                  <a:srgbClr val="A6A6A6"/>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Slide Number Placeholder 5"/>
          <p:cNvSpPr txBox="1">
            <a:spLocks/>
          </p:cNvSpPr>
          <p:nvPr/>
        </p:nvSpPr>
        <p:spPr>
          <a:xfrm>
            <a:off x="862804" y="6322233"/>
            <a:ext cx="6115558" cy="535768"/>
          </a:xfrm>
          <a:prstGeom prst="rect">
            <a:avLst/>
          </a:prstGeom>
        </p:spPr>
        <p:txBody>
          <a:bodyPr lIns="9144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000" dirty="0" smtClean="0">
                <a:solidFill>
                  <a:srgbClr val="A6A6A6"/>
                </a:solidFill>
              </a:rPr>
              <a:t>NanoString</a:t>
            </a:r>
            <a:r>
              <a:rPr lang="en-US" sz="1000" baseline="25000" dirty="0" smtClean="0">
                <a:solidFill>
                  <a:srgbClr val="A6A6A6"/>
                </a:solidFill>
              </a:rPr>
              <a:t>®</a:t>
            </a:r>
            <a:r>
              <a:rPr lang="en-US" sz="1000" dirty="0" smtClean="0">
                <a:solidFill>
                  <a:srgbClr val="A6A6A6"/>
                </a:solidFill>
              </a:rPr>
              <a:t> Technologies   |   Confidential</a:t>
            </a:r>
            <a:endParaRPr lang="en-US" sz="1000" dirty="0">
              <a:solidFill>
                <a:srgbClr val="A6A6A6"/>
              </a:solidFill>
            </a:endParaRPr>
          </a:p>
        </p:txBody>
      </p:sp>
      <p:sp>
        <p:nvSpPr>
          <p:cNvPr id="17" name="Slide Number Placeholder 5"/>
          <p:cNvSpPr txBox="1">
            <a:spLocks/>
          </p:cNvSpPr>
          <p:nvPr/>
        </p:nvSpPr>
        <p:spPr>
          <a:xfrm>
            <a:off x="0" y="6259074"/>
            <a:ext cx="753533" cy="626533"/>
          </a:xfrm>
          <a:prstGeom prst="rect">
            <a:avLst/>
          </a:prstGeom>
        </p:spPr>
        <p:txBody>
          <a:bodyPr lIns="27432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F8C18CE-4759-B542-9E62-C52ED6D35174}" type="slidenum">
              <a:rPr lang="en-US" smtClean="0">
                <a:solidFill>
                  <a:srgbClr val="5E6061"/>
                </a:solidFill>
              </a:rPr>
              <a:pPr/>
              <a:t>‹#›</a:t>
            </a:fld>
            <a:endParaRPr lang="en-US" dirty="0">
              <a:solidFill>
                <a:srgbClr val="5E6061"/>
              </a:solidFill>
            </a:endParaRPr>
          </a:p>
        </p:txBody>
      </p:sp>
      <p:pic>
        <p:nvPicPr>
          <p:cNvPr id="18" name="Picture 17" descr="img_header_01B.png"/>
          <p:cNvPicPr>
            <a:picLocks noChangeAspect="1"/>
          </p:cNvPicPr>
          <p:nvPr/>
        </p:nvPicPr>
        <p:blipFill>
          <a:blip r:embed="rId3" cstate="email">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0" y="897330"/>
            <a:ext cx="9144000" cy="440602"/>
          </a:xfrm>
          <a:prstGeom prst="rect">
            <a:avLst/>
          </a:prstGeom>
        </p:spPr>
      </p:pic>
      <p:pic>
        <p:nvPicPr>
          <p:cNvPr id="19" name="Picture 18"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6914824" y="1006629"/>
            <a:ext cx="228600" cy="219456"/>
          </a:xfrm>
          <a:prstGeom prst="rect">
            <a:avLst/>
          </a:prstGeom>
        </p:spPr>
      </p:pic>
      <p:pic>
        <p:nvPicPr>
          <p:cNvPr id="20" name="Picture 19"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7533949" y="1006629"/>
            <a:ext cx="228600" cy="219456"/>
          </a:xfrm>
          <a:prstGeom prst="rect">
            <a:avLst/>
          </a:prstGeom>
        </p:spPr>
      </p:pic>
      <p:pic>
        <p:nvPicPr>
          <p:cNvPr id="21" name="Picture 20"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8035599" y="1006629"/>
            <a:ext cx="228600" cy="219456"/>
          </a:xfrm>
          <a:prstGeom prst="rect">
            <a:avLst/>
          </a:prstGeom>
        </p:spPr>
      </p:pic>
      <p:pic>
        <p:nvPicPr>
          <p:cNvPr id="27" name="Picture 26"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8454699" y="1006629"/>
            <a:ext cx="228600" cy="219456"/>
          </a:xfrm>
          <a:prstGeom prst="rect">
            <a:avLst/>
          </a:prstGeom>
        </p:spPr>
      </p:pic>
      <p:pic>
        <p:nvPicPr>
          <p:cNvPr id="28" name="Picture 27" descr="img_ball_01.png"/>
          <p:cNvPicPr>
            <a:picLocks/>
          </p:cNvPicPr>
          <p:nvPr/>
        </p:nvPicPr>
        <p:blipFill>
          <a:blip r:embed="rId5" cstate="email">
            <a:extLst>
              <a:ext uri="{28A0092B-C50C-407E-A947-70E740481C1C}">
                <a14:useLocalDpi xmlns:a14="http://schemas.microsoft.com/office/drawing/2010/main"/>
              </a:ext>
            </a:extLst>
          </a:blip>
          <a:stretch>
            <a:fillRect/>
          </a:stretch>
        </p:blipFill>
        <p:spPr>
          <a:xfrm>
            <a:off x="8732286" y="1006629"/>
            <a:ext cx="228600" cy="219456"/>
          </a:xfrm>
          <a:prstGeom prst="rect">
            <a:avLst/>
          </a:prstGeom>
        </p:spPr>
      </p:pic>
      <p:sp>
        <p:nvSpPr>
          <p:cNvPr id="13" name="Slide Number Placeholder 5"/>
          <p:cNvSpPr txBox="1">
            <a:spLocks/>
          </p:cNvSpPr>
          <p:nvPr userDrawn="1"/>
        </p:nvSpPr>
        <p:spPr>
          <a:xfrm>
            <a:off x="862804" y="6322233"/>
            <a:ext cx="6115558" cy="535768"/>
          </a:xfrm>
          <a:prstGeom prst="rect">
            <a:avLst/>
          </a:prstGeom>
        </p:spPr>
        <p:txBody>
          <a:bodyPr lIns="9144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000" dirty="0" smtClean="0">
                <a:solidFill>
                  <a:srgbClr val="A6A6A6"/>
                </a:solidFill>
              </a:rPr>
              <a:t>NanoString</a:t>
            </a:r>
            <a:r>
              <a:rPr lang="en-US" sz="1000" baseline="25000" dirty="0" smtClean="0">
                <a:solidFill>
                  <a:srgbClr val="A6A6A6"/>
                </a:solidFill>
              </a:rPr>
              <a:t>®</a:t>
            </a:r>
            <a:r>
              <a:rPr lang="en-US" sz="1000" dirty="0" smtClean="0">
                <a:solidFill>
                  <a:srgbClr val="A6A6A6"/>
                </a:solidFill>
              </a:rPr>
              <a:t> Technologies   |   Confidential</a:t>
            </a:r>
            <a:endParaRPr lang="en-US" sz="1000" dirty="0">
              <a:solidFill>
                <a:srgbClr val="A6A6A6"/>
              </a:solidFill>
            </a:endParaRPr>
          </a:p>
        </p:txBody>
      </p:sp>
      <p:sp>
        <p:nvSpPr>
          <p:cNvPr id="14" name="Slide Number Placeholder 5"/>
          <p:cNvSpPr txBox="1">
            <a:spLocks/>
          </p:cNvSpPr>
          <p:nvPr userDrawn="1"/>
        </p:nvSpPr>
        <p:spPr>
          <a:xfrm>
            <a:off x="0" y="6259074"/>
            <a:ext cx="753533" cy="626533"/>
          </a:xfrm>
          <a:prstGeom prst="rect">
            <a:avLst/>
          </a:prstGeom>
        </p:spPr>
        <p:txBody>
          <a:bodyPr lIns="274320" bIns="228600"/>
          <a:lstStyle>
            <a:defPPr>
              <a:defRPr lang="en-US"/>
            </a:defPPr>
            <a:lvl1pPr marL="0" algn="l" defTabSz="457200" rtl="0" eaLnBrk="1" latinLnBrk="0" hangingPunct="1">
              <a:defRPr sz="1800" kern="1200">
                <a:solidFill>
                  <a:srgbClr val="5E6061"/>
                </a:solidFill>
                <a:latin typeface="Arial Narrow"/>
                <a:ea typeface="+mn-ea"/>
                <a:cs typeface="Arial Narrow"/>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F8C18CE-4759-B542-9E62-C52ED6D35174}" type="slidenum">
              <a:rPr lang="en-US" smtClean="0">
                <a:solidFill>
                  <a:srgbClr val="5E6061"/>
                </a:solidFill>
              </a:rPr>
              <a:pPr/>
              <a:t>‹#›</a:t>
            </a:fld>
            <a:endParaRPr lang="en-US" dirty="0">
              <a:solidFill>
                <a:srgbClr val="5E6061"/>
              </a:solidFill>
            </a:endParaRPr>
          </a:p>
        </p:txBody>
      </p:sp>
      <p:pic>
        <p:nvPicPr>
          <p:cNvPr id="15" name="Picture 14" descr="img_header_01B.png"/>
          <p:cNvPicPr>
            <a:picLocks noChangeAspect="1"/>
          </p:cNvPicPr>
          <p:nvPr userDrawn="1"/>
        </p:nvPicPr>
        <p:blipFill>
          <a:blip r:embed="rId3" cstate="email">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0" y="897330"/>
            <a:ext cx="9144000" cy="440602"/>
          </a:xfrm>
          <a:prstGeom prst="rect">
            <a:avLst/>
          </a:prstGeom>
        </p:spPr>
      </p:pic>
      <p:pic>
        <p:nvPicPr>
          <p:cNvPr id="22" name="Picture 21" descr="img_ball_01.png"/>
          <p:cNvPicPr>
            <a:picLocks/>
          </p:cNvPicPr>
          <p:nvPr userDrawn="1"/>
        </p:nvPicPr>
        <p:blipFill>
          <a:blip r:embed="rId6" cstate="email">
            <a:extLst>
              <a:ext uri="{28A0092B-C50C-407E-A947-70E740481C1C}">
                <a14:useLocalDpi xmlns:a14="http://schemas.microsoft.com/office/drawing/2010/main"/>
              </a:ext>
            </a:extLst>
          </a:blip>
          <a:stretch>
            <a:fillRect/>
          </a:stretch>
        </p:blipFill>
        <p:spPr>
          <a:xfrm>
            <a:off x="6914824" y="1006629"/>
            <a:ext cx="228600" cy="219456"/>
          </a:xfrm>
          <a:prstGeom prst="rect">
            <a:avLst/>
          </a:prstGeom>
        </p:spPr>
      </p:pic>
      <p:pic>
        <p:nvPicPr>
          <p:cNvPr id="23" name="Picture 22" descr="img_ball_01.png"/>
          <p:cNvPicPr>
            <a:picLocks/>
          </p:cNvPicPr>
          <p:nvPr userDrawn="1"/>
        </p:nvPicPr>
        <p:blipFill>
          <a:blip r:embed="rId6" cstate="email">
            <a:extLst>
              <a:ext uri="{28A0092B-C50C-407E-A947-70E740481C1C}">
                <a14:useLocalDpi xmlns:a14="http://schemas.microsoft.com/office/drawing/2010/main"/>
              </a:ext>
            </a:extLst>
          </a:blip>
          <a:stretch>
            <a:fillRect/>
          </a:stretch>
        </p:blipFill>
        <p:spPr>
          <a:xfrm>
            <a:off x="7533949" y="1006629"/>
            <a:ext cx="228600" cy="219456"/>
          </a:xfrm>
          <a:prstGeom prst="rect">
            <a:avLst/>
          </a:prstGeom>
        </p:spPr>
      </p:pic>
      <p:pic>
        <p:nvPicPr>
          <p:cNvPr id="24" name="Picture 23" descr="img_ball_01.png"/>
          <p:cNvPicPr>
            <a:picLocks/>
          </p:cNvPicPr>
          <p:nvPr userDrawn="1"/>
        </p:nvPicPr>
        <p:blipFill>
          <a:blip r:embed="rId6" cstate="email">
            <a:extLst>
              <a:ext uri="{28A0092B-C50C-407E-A947-70E740481C1C}">
                <a14:useLocalDpi xmlns:a14="http://schemas.microsoft.com/office/drawing/2010/main"/>
              </a:ext>
            </a:extLst>
          </a:blip>
          <a:stretch>
            <a:fillRect/>
          </a:stretch>
        </p:blipFill>
        <p:spPr>
          <a:xfrm>
            <a:off x="8035599" y="1006629"/>
            <a:ext cx="228600" cy="219456"/>
          </a:xfrm>
          <a:prstGeom prst="rect">
            <a:avLst/>
          </a:prstGeom>
        </p:spPr>
      </p:pic>
      <p:pic>
        <p:nvPicPr>
          <p:cNvPr id="25" name="Picture 24" descr="img_ball_01.png"/>
          <p:cNvPicPr>
            <a:picLocks/>
          </p:cNvPicPr>
          <p:nvPr userDrawn="1"/>
        </p:nvPicPr>
        <p:blipFill>
          <a:blip r:embed="rId6" cstate="email">
            <a:extLst>
              <a:ext uri="{28A0092B-C50C-407E-A947-70E740481C1C}">
                <a14:useLocalDpi xmlns:a14="http://schemas.microsoft.com/office/drawing/2010/main"/>
              </a:ext>
            </a:extLst>
          </a:blip>
          <a:stretch>
            <a:fillRect/>
          </a:stretch>
        </p:blipFill>
        <p:spPr>
          <a:xfrm>
            <a:off x="8454699" y="1006629"/>
            <a:ext cx="228600" cy="219456"/>
          </a:xfrm>
          <a:prstGeom prst="rect">
            <a:avLst/>
          </a:prstGeom>
        </p:spPr>
      </p:pic>
      <p:pic>
        <p:nvPicPr>
          <p:cNvPr id="26" name="Picture 25" descr="img_ball_01.png"/>
          <p:cNvPicPr>
            <a:picLocks/>
          </p:cNvPicPr>
          <p:nvPr userDrawn="1"/>
        </p:nvPicPr>
        <p:blipFill>
          <a:blip r:embed="rId6" cstate="email">
            <a:extLst>
              <a:ext uri="{28A0092B-C50C-407E-A947-70E740481C1C}">
                <a14:useLocalDpi xmlns:a14="http://schemas.microsoft.com/office/drawing/2010/main"/>
              </a:ext>
            </a:extLst>
          </a:blip>
          <a:stretch>
            <a:fillRect/>
          </a:stretch>
        </p:blipFill>
        <p:spPr>
          <a:xfrm>
            <a:off x="8732286" y="1006629"/>
            <a:ext cx="228600" cy="219456"/>
          </a:xfrm>
          <a:prstGeom prst="rect">
            <a:avLst/>
          </a:prstGeom>
        </p:spPr>
      </p:pic>
    </p:spTree>
    <p:extLst>
      <p:ext uri="{BB962C8B-B14F-4D97-AF65-F5344CB8AC3E}">
        <p14:creationId xmlns:p14="http://schemas.microsoft.com/office/powerpoint/2010/main" val="303876423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6" name="Title 1"/>
          <p:cNvSpPr>
            <a:spLocks noGrp="1"/>
          </p:cNvSpPr>
          <p:nvPr>
            <p:ph type="title"/>
          </p:nvPr>
        </p:nvSpPr>
        <p:spPr>
          <a:xfrm>
            <a:off x="250066" y="295344"/>
            <a:ext cx="8603348" cy="546700"/>
          </a:xfrm>
          <a:prstGeom prst="rect">
            <a:avLst/>
          </a:prstGeom>
        </p:spPr>
        <p:txBody>
          <a:bodyPr>
            <a:normAutofit/>
          </a:bodyPr>
          <a:lstStyle>
            <a:lvl1pPr algn="l">
              <a:defRPr sz="2700" b="1">
                <a:solidFill>
                  <a:srgbClr val="2F3030"/>
                </a:solidFill>
                <a:latin typeface="Arial Narrow"/>
                <a:cs typeface="Arial Narrow"/>
              </a:defRPr>
            </a:lvl1pPr>
          </a:lstStyle>
          <a:p>
            <a:r>
              <a:rPr lang="en-US" smtClean="0"/>
              <a:t>Click to edit Master title style</a:t>
            </a:r>
            <a:endParaRPr lang="en-US" dirty="0"/>
          </a:p>
        </p:txBody>
      </p:sp>
      <p:sp>
        <p:nvSpPr>
          <p:cNvPr id="10" name="Content Placeholder 2"/>
          <p:cNvSpPr>
            <a:spLocks noGrp="1"/>
          </p:cNvSpPr>
          <p:nvPr>
            <p:ph idx="1"/>
          </p:nvPr>
        </p:nvSpPr>
        <p:spPr>
          <a:xfrm>
            <a:off x="0" y="1642676"/>
            <a:ext cx="9144000" cy="4431311"/>
          </a:xfrm>
          <a:prstGeom prst="rect">
            <a:avLst/>
          </a:prstGeom>
        </p:spPr>
        <p:txBody>
          <a:bodyPr/>
          <a:lstStyle>
            <a:lvl1pPr marL="576263" indent="-347663">
              <a:spcBef>
                <a:spcPts val="0"/>
              </a:spcBef>
              <a:buClr>
                <a:srgbClr val="8EC02F"/>
              </a:buClr>
              <a:buSzPct val="85000"/>
              <a:buFontTx/>
              <a:buBlip>
                <a:blip r:embed="rId2"/>
              </a:buBlip>
              <a:defRPr sz="2300">
                <a:solidFill>
                  <a:srgbClr val="313231"/>
                </a:solidFill>
              </a:defRPr>
            </a:lvl1pPr>
            <a:lvl2pPr marL="1033463" indent="-347663">
              <a:buClr>
                <a:srgbClr val="8EC02F"/>
              </a:buClr>
              <a:buSzPct val="80000"/>
              <a:buFont typeface="Lucida Grande"/>
              <a:buChar char="–"/>
              <a:defRPr sz="2200">
                <a:solidFill>
                  <a:srgbClr val="5E6061"/>
                </a:solidFill>
              </a:defRPr>
            </a:lvl2pPr>
            <a:lvl3pPr marL="1371600" indent="-228600">
              <a:buClr>
                <a:srgbClr val="8EC02F"/>
              </a:buClr>
              <a:buSzPct val="75000"/>
              <a:buFontTx/>
              <a:buBlip>
                <a:blip r:embed="rId2"/>
              </a:buBlip>
              <a:defRPr sz="2100">
                <a:solidFill>
                  <a:srgbClr val="A6A6A6"/>
                </a:solidFill>
              </a:defRPr>
            </a:lvl3pPr>
            <a:lvl4pPr marL="1828800" indent="-287338">
              <a:buClr>
                <a:srgbClr val="8EC02F"/>
              </a:buClr>
              <a:buSzPct val="70000"/>
              <a:buFont typeface="Lucida Grande"/>
              <a:buChar char="–"/>
              <a:defRPr sz="1900">
                <a:solidFill>
                  <a:srgbClr val="A6A6A6"/>
                </a:solidFill>
              </a:defRPr>
            </a:lvl4pPr>
            <a:lvl5pPr marL="2176463" indent="-228600">
              <a:buClr>
                <a:srgbClr val="8EC02F"/>
              </a:buClr>
              <a:buSzPct val="75000"/>
              <a:buFontTx/>
              <a:buBlip>
                <a:blip r:embed="rId2"/>
              </a:buBlip>
              <a:defRPr sz="1900">
                <a:solidFill>
                  <a:srgbClr val="A6A6A6"/>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descr="img_header_01B.png"/>
          <p:cNvPicPr>
            <a:picLocks noChangeAspect="1"/>
          </p:cNvPicPr>
          <p:nvPr userDrawn="1"/>
        </p:nvPicPr>
        <p:blipFill>
          <a:blip r:embed="rId3" cstate="email">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0" y="897330"/>
            <a:ext cx="9144000" cy="440602"/>
          </a:xfrm>
          <a:prstGeom prst="rect">
            <a:avLst/>
          </a:prstGeom>
        </p:spPr>
      </p:pic>
      <p:pic>
        <p:nvPicPr>
          <p:cNvPr id="12" name="Picture 11"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6914824" y="1006629"/>
            <a:ext cx="228600" cy="219456"/>
          </a:xfrm>
          <a:prstGeom prst="rect">
            <a:avLst/>
          </a:prstGeom>
        </p:spPr>
      </p:pic>
      <p:pic>
        <p:nvPicPr>
          <p:cNvPr id="13" name="Picture 12"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7533949" y="1006629"/>
            <a:ext cx="228600" cy="219456"/>
          </a:xfrm>
          <a:prstGeom prst="rect">
            <a:avLst/>
          </a:prstGeom>
        </p:spPr>
      </p:pic>
      <p:pic>
        <p:nvPicPr>
          <p:cNvPr id="20" name="Picture 19"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8035599" y="1006629"/>
            <a:ext cx="228600" cy="219456"/>
          </a:xfrm>
          <a:prstGeom prst="rect">
            <a:avLst/>
          </a:prstGeom>
        </p:spPr>
      </p:pic>
      <p:pic>
        <p:nvPicPr>
          <p:cNvPr id="21" name="Picture 20"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8454699" y="1006629"/>
            <a:ext cx="228600" cy="219456"/>
          </a:xfrm>
          <a:prstGeom prst="rect">
            <a:avLst/>
          </a:prstGeom>
        </p:spPr>
      </p:pic>
      <p:pic>
        <p:nvPicPr>
          <p:cNvPr id="22" name="Picture 21" descr="img_ball_01.png"/>
          <p:cNvPicPr>
            <a:picLocks/>
          </p:cNvPicPr>
          <p:nvPr userDrawn="1"/>
        </p:nvPicPr>
        <p:blipFill>
          <a:blip r:embed="rId5" cstate="email">
            <a:extLst>
              <a:ext uri="{28A0092B-C50C-407E-A947-70E740481C1C}">
                <a14:useLocalDpi xmlns:a14="http://schemas.microsoft.com/office/drawing/2010/main"/>
              </a:ext>
            </a:extLst>
          </a:blip>
          <a:stretch>
            <a:fillRect/>
          </a:stretch>
        </p:blipFill>
        <p:spPr>
          <a:xfrm>
            <a:off x="8732286" y="1006629"/>
            <a:ext cx="228600" cy="219456"/>
          </a:xfrm>
          <a:prstGeom prst="rect">
            <a:avLst/>
          </a:prstGeom>
        </p:spPr>
      </p:pic>
    </p:spTree>
    <p:extLst>
      <p:ext uri="{BB962C8B-B14F-4D97-AF65-F5344CB8AC3E}">
        <p14:creationId xmlns:p14="http://schemas.microsoft.com/office/powerpoint/2010/main" val="254210968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image" Target="../media/image1.png"/><Relationship Id="rId13" Type="http://schemas.openxmlformats.org/officeDocument/2006/relationships/image" Target="../media/image2.png"/><Relationship Id="rId14" Type="http://schemas.openxmlformats.org/officeDocument/2006/relationships/image" Target="../media/image3.png"/><Relationship Id="rId15"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7" name="Group 52"/>
          <p:cNvGrpSpPr/>
          <p:nvPr userDrawn="1"/>
        </p:nvGrpSpPr>
        <p:grpSpPr>
          <a:xfrm>
            <a:off x="7177550" y="6274776"/>
            <a:ext cx="1661653" cy="376706"/>
            <a:chOff x="7177550" y="6274776"/>
            <a:chExt cx="1661653" cy="376706"/>
          </a:xfrm>
        </p:grpSpPr>
        <p:grpSp>
          <p:nvGrpSpPr>
            <p:cNvPr id="8" name="Group 6"/>
            <p:cNvGrpSpPr>
              <a:grpSpLocks noChangeAspect="1"/>
            </p:cNvGrpSpPr>
            <p:nvPr userDrawn="1"/>
          </p:nvGrpSpPr>
          <p:grpSpPr bwMode="auto">
            <a:xfrm>
              <a:off x="7177550" y="6274776"/>
              <a:ext cx="1661653" cy="376706"/>
              <a:chOff x="760" y="3808"/>
              <a:chExt cx="1438" cy="326"/>
            </a:xfrm>
            <a:solidFill>
              <a:schemeClr val="tx2"/>
            </a:solidFill>
          </p:grpSpPr>
          <p:sp>
            <p:nvSpPr>
              <p:cNvPr id="31" name="Freeform 8"/>
              <p:cNvSpPr>
                <a:spLocks/>
              </p:cNvSpPr>
              <p:nvPr userDrawn="1"/>
            </p:nvSpPr>
            <p:spPr bwMode="auto">
              <a:xfrm>
                <a:off x="761" y="3849"/>
                <a:ext cx="98" cy="112"/>
              </a:xfrm>
              <a:custGeom>
                <a:avLst/>
                <a:gdLst/>
                <a:ahLst/>
                <a:cxnLst>
                  <a:cxn ang="0">
                    <a:pos x="179" y="0"/>
                  </a:cxn>
                  <a:cxn ang="0">
                    <a:pos x="204" y="1"/>
                  </a:cxn>
                  <a:cxn ang="0">
                    <a:pos x="226" y="8"/>
                  </a:cxn>
                  <a:cxn ang="0">
                    <a:pos x="246" y="17"/>
                  </a:cxn>
                  <a:cxn ang="0">
                    <a:pos x="264" y="31"/>
                  </a:cxn>
                  <a:cxn ang="0">
                    <a:pos x="277" y="48"/>
                  </a:cxn>
                  <a:cxn ang="0">
                    <a:pos x="288" y="67"/>
                  </a:cxn>
                  <a:cxn ang="0">
                    <a:pos x="293" y="90"/>
                  </a:cxn>
                  <a:cxn ang="0">
                    <a:pos x="295" y="115"/>
                  </a:cxn>
                  <a:cxn ang="0">
                    <a:pos x="295" y="335"/>
                  </a:cxn>
                  <a:cxn ang="0">
                    <a:pos x="229" y="335"/>
                  </a:cxn>
                  <a:cxn ang="0">
                    <a:pos x="229" y="127"/>
                  </a:cxn>
                  <a:cxn ang="0">
                    <a:pos x="226" y="105"/>
                  </a:cxn>
                  <a:cxn ang="0">
                    <a:pos x="220" y="86"/>
                  </a:cxn>
                  <a:cxn ang="0">
                    <a:pos x="208" y="70"/>
                  </a:cxn>
                  <a:cxn ang="0">
                    <a:pos x="192" y="60"/>
                  </a:cxn>
                  <a:cxn ang="0">
                    <a:pos x="174" y="53"/>
                  </a:cxn>
                  <a:cxn ang="0">
                    <a:pos x="151" y="51"/>
                  </a:cxn>
                  <a:cxn ang="0">
                    <a:pos x="128" y="53"/>
                  </a:cxn>
                  <a:cxn ang="0">
                    <a:pos x="108" y="60"/>
                  </a:cxn>
                  <a:cxn ang="0">
                    <a:pos x="91" y="70"/>
                  </a:cxn>
                  <a:cxn ang="0">
                    <a:pos x="79" y="81"/>
                  </a:cxn>
                  <a:cxn ang="0">
                    <a:pos x="72" y="94"/>
                  </a:cxn>
                  <a:cxn ang="0">
                    <a:pos x="66" y="110"/>
                  </a:cxn>
                  <a:cxn ang="0">
                    <a:pos x="65" y="127"/>
                  </a:cxn>
                  <a:cxn ang="0">
                    <a:pos x="65" y="335"/>
                  </a:cxn>
                  <a:cxn ang="0">
                    <a:pos x="0" y="335"/>
                  </a:cxn>
                  <a:cxn ang="0">
                    <a:pos x="0" y="4"/>
                  </a:cxn>
                  <a:cxn ang="0">
                    <a:pos x="65" y="4"/>
                  </a:cxn>
                  <a:cxn ang="0">
                    <a:pos x="65" y="64"/>
                  </a:cxn>
                  <a:cxn ang="0">
                    <a:pos x="79" y="43"/>
                  </a:cxn>
                  <a:cxn ang="0">
                    <a:pos x="90" y="30"/>
                  </a:cxn>
                  <a:cxn ang="0">
                    <a:pos x="103" y="19"/>
                  </a:cxn>
                  <a:cxn ang="0">
                    <a:pos x="117" y="10"/>
                  </a:cxn>
                  <a:cxn ang="0">
                    <a:pos x="146" y="2"/>
                  </a:cxn>
                  <a:cxn ang="0">
                    <a:pos x="179" y="0"/>
                  </a:cxn>
                </a:cxnLst>
                <a:rect l="0" t="0" r="r" b="b"/>
                <a:pathLst>
                  <a:path w="295" h="335">
                    <a:moveTo>
                      <a:pt x="179" y="0"/>
                    </a:moveTo>
                    <a:lnTo>
                      <a:pt x="204" y="1"/>
                    </a:lnTo>
                    <a:lnTo>
                      <a:pt x="226" y="8"/>
                    </a:lnTo>
                    <a:lnTo>
                      <a:pt x="246" y="17"/>
                    </a:lnTo>
                    <a:lnTo>
                      <a:pt x="264" y="31"/>
                    </a:lnTo>
                    <a:lnTo>
                      <a:pt x="277" y="48"/>
                    </a:lnTo>
                    <a:lnTo>
                      <a:pt x="288" y="67"/>
                    </a:lnTo>
                    <a:lnTo>
                      <a:pt x="293" y="90"/>
                    </a:lnTo>
                    <a:lnTo>
                      <a:pt x="295" y="115"/>
                    </a:lnTo>
                    <a:lnTo>
                      <a:pt x="295" y="335"/>
                    </a:lnTo>
                    <a:lnTo>
                      <a:pt x="229" y="335"/>
                    </a:lnTo>
                    <a:lnTo>
                      <a:pt x="229" y="127"/>
                    </a:lnTo>
                    <a:lnTo>
                      <a:pt x="226" y="105"/>
                    </a:lnTo>
                    <a:lnTo>
                      <a:pt x="220" y="86"/>
                    </a:lnTo>
                    <a:lnTo>
                      <a:pt x="208" y="70"/>
                    </a:lnTo>
                    <a:lnTo>
                      <a:pt x="192" y="60"/>
                    </a:lnTo>
                    <a:lnTo>
                      <a:pt x="174" y="53"/>
                    </a:lnTo>
                    <a:lnTo>
                      <a:pt x="151" y="51"/>
                    </a:lnTo>
                    <a:lnTo>
                      <a:pt x="128" y="53"/>
                    </a:lnTo>
                    <a:lnTo>
                      <a:pt x="108" y="60"/>
                    </a:lnTo>
                    <a:lnTo>
                      <a:pt x="91" y="70"/>
                    </a:lnTo>
                    <a:lnTo>
                      <a:pt x="79" y="81"/>
                    </a:lnTo>
                    <a:lnTo>
                      <a:pt x="72" y="94"/>
                    </a:lnTo>
                    <a:lnTo>
                      <a:pt x="66" y="110"/>
                    </a:lnTo>
                    <a:lnTo>
                      <a:pt x="65" y="127"/>
                    </a:lnTo>
                    <a:lnTo>
                      <a:pt x="65" y="335"/>
                    </a:lnTo>
                    <a:lnTo>
                      <a:pt x="0" y="335"/>
                    </a:lnTo>
                    <a:lnTo>
                      <a:pt x="0" y="4"/>
                    </a:lnTo>
                    <a:lnTo>
                      <a:pt x="65" y="4"/>
                    </a:lnTo>
                    <a:lnTo>
                      <a:pt x="65" y="64"/>
                    </a:lnTo>
                    <a:lnTo>
                      <a:pt x="79" y="43"/>
                    </a:lnTo>
                    <a:lnTo>
                      <a:pt x="90" y="30"/>
                    </a:lnTo>
                    <a:lnTo>
                      <a:pt x="103" y="19"/>
                    </a:lnTo>
                    <a:lnTo>
                      <a:pt x="117" y="10"/>
                    </a:lnTo>
                    <a:lnTo>
                      <a:pt x="146" y="2"/>
                    </a:lnTo>
                    <a:lnTo>
                      <a:pt x="17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32" name="Freeform 9"/>
              <p:cNvSpPr>
                <a:spLocks noEditPoints="1"/>
              </p:cNvSpPr>
              <p:nvPr userDrawn="1"/>
            </p:nvSpPr>
            <p:spPr bwMode="auto">
              <a:xfrm>
                <a:off x="924" y="3849"/>
                <a:ext cx="99" cy="113"/>
              </a:xfrm>
              <a:custGeom>
                <a:avLst/>
                <a:gdLst/>
                <a:ahLst/>
                <a:cxnLst>
                  <a:cxn ang="0">
                    <a:pos x="133" y="160"/>
                  </a:cxn>
                  <a:cxn ang="0">
                    <a:pos x="97" y="171"/>
                  </a:cxn>
                  <a:cxn ang="0">
                    <a:pos x="77" y="190"/>
                  </a:cxn>
                  <a:cxn ang="0">
                    <a:pos x="69" y="212"/>
                  </a:cxn>
                  <a:cxn ang="0">
                    <a:pos x="71" y="241"/>
                  </a:cxn>
                  <a:cxn ang="0">
                    <a:pos x="93" y="268"/>
                  </a:cxn>
                  <a:cxn ang="0">
                    <a:pos x="128" y="284"/>
                  </a:cxn>
                  <a:cxn ang="0">
                    <a:pos x="160" y="284"/>
                  </a:cxn>
                  <a:cxn ang="0">
                    <a:pos x="184" y="280"/>
                  </a:cxn>
                  <a:cxn ang="0">
                    <a:pos x="209" y="270"/>
                  </a:cxn>
                  <a:cxn ang="0">
                    <a:pos x="226" y="254"/>
                  </a:cxn>
                  <a:cxn ang="0">
                    <a:pos x="229" y="194"/>
                  </a:cxn>
                  <a:cxn ang="0">
                    <a:pos x="224" y="184"/>
                  </a:cxn>
                  <a:cxn ang="0">
                    <a:pos x="208" y="171"/>
                  </a:cxn>
                  <a:cxn ang="0">
                    <a:pos x="191" y="165"/>
                  </a:cxn>
                  <a:cxn ang="0">
                    <a:pos x="169" y="160"/>
                  </a:cxn>
                  <a:cxn ang="0">
                    <a:pos x="153" y="0"/>
                  </a:cxn>
                  <a:cxn ang="0">
                    <a:pos x="212" y="8"/>
                  </a:cxn>
                  <a:cxn ang="0">
                    <a:pos x="258" y="32"/>
                  </a:cxn>
                  <a:cxn ang="0">
                    <a:pos x="287" y="69"/>
                  </a:cxn>
                  <a:cxn ang="0">
                    <a:pos x="297" y="119"/>
                  </a:cxn>
                  <a:cxn ang="0">
                    <a:pos x="230" y="335"/>
                  </a:cxn>
                  <a:cxn ang="0">
                    <a:pos x="217" y="308"/>
                  </a:cxn>
                  <a:cxn ang="0">
                    <a:pos x="199" y="322"/>
                  </a:cxn>
                  <a:cxn ang="0">
                    <a:pos x="167" y="334"/>
                  </a:cxn>
                  <a:cxn ang="0">
                    <a:pos x="126" y="339"/>
                  </a:cxn>
                  <a:cxn ang="0">
                    <a:pos x="76" y="331"/>
                  </a:cxn>
                  <a:cxn ang="0">
                    <a:pos x="37" y="309"/>
                  </a:cxn>
                  <a:cxn ang="0">
                    <a:pos x="9" y="272"/>
                  </a:cxn>
                  <a:cxn ang="0">
                    <a:pos x="0" y="225"/>
                  </a:cxn>
                  <a:cxn ang="0">
                    <a:pos x="9" y="177"/>
                  </a:cxn>
                  <a:cxn ang="0">
                    <a:pos x="38" y="141"/>
                  </a:cxn>
                  <a:cxn ang="0">
                    <a:pos x="82" y="119"/>
                  </a:cxn>
                  <a:cxn ang="0">
                    <a:pos x="140" y="112"/>
                  </a:cxn>
                  <a:cxn ang="0">
                    <a:pos x="183" y="116"/>
                  </a:cxn>
                  <a:cxn ang="0">
                    <a:pos x="217" y="135"/>
                  </a:cxn>
                  <a:cxn ang="0">
                    <a:pos x="229" y="129"/>
                  </a:cxn>
                  <a:cxn ang="0">
                    <a:pos x="222" y="91"/>
                  </a:cxn>
                  <a:cxn ang="0">
                    <a:pos x="205" y="67"/>
                  </a:cxn>
                  <a:cxn ang="0">
                    <a:pos x="178" y="55"/>
                  </a:cxn>
                  <a:cxn ang="0">
                    <a:pos x="143" y="52"/>
                  </a:cxn>
                  <a:cxn ang="0">
                    <a:pos x="101" y="59"/>
                  </a:cxn>
                  <a:cxn ang="0">
                    <a:pos x="73" y="65"/>
                  </a:cxn>
                  <a:cxn ang="0">
                    <a:pos x="48" y="31"/>
                  </a:cxn>
                  <a:cxn ang="0">
                    <a:pos x="90" y="9"/>
                  </a:cxn>
                  <a:cxn ang="0">
                    <a:pos x="153" y="0"/>
                  </a:cxn>
                </a:cxnLst>
                <a:rect l="0" t="0" r="r" b="b"/>
                <a:pathLst>
                  <a:path w="297" h="339">
                    <a:moveTo>
                      <a:pt x="158" y="158"/>
                    </a:moveTo>
                    <a:lnTo>
                      <a:pt x="133" y="160"/>
                    </a:lnTo>
                    <a:lnTo>
                      <a:pt x="112" y="165"/>
                    </a:lnTo>
                    <a:lnTo>
                      <a:pt x="97" y="171"/>
                    </a:lnTo>
                    <a:lnTo>
                      <a:pt x="85" y="179"/>
                    </a:lnTo>
                    <a:lnTo>
                      <a:pt x="77" y="190"/>
                    </a:lnTo>
                    <a:lnTo>
                      <a:pt x="72" y="200"/>
                    </a:lnTo>
                    <a:lnTo>
                      <a:pt x="69" y="212"/>
                    </a:lnTo>
                    <a:lnTo>
                      <a:pt x="68" y="224"/>
                    </a:lnTo>
                    <a:lnTo>
                      <a:pt x="71" y="241"/>
                    </a:lnTo>
                    <a:lnTo>
                      <a:pt x="78" y="257"/>
                    </a:lnTo>
                    <a:lnTo>
                      <a:pt x="93" y="268"/>
                    </a:lnTo>
                    <a:lnTo>
                      <a:pt x="110" y="277"/>
                    </a:lnTo>
                    <a:lnTo>
                      <a:pt x="128" y="284"/>
                    </a:lnTo>
                    <a:lnTo>
                      <a:pt x="149" y="285"/>
                    </a:lnTo>
                    <a:lnTo>
                      <a:pt x="160" y="284"/>
                    </a:lnTo>
                    <a:lnTo>
                      <a:pt x="173" y="283"/>
                    </a:lnTo>
                    <a:lnTo>
                      <a:pt x="184" y="280"/>
                    </a:lnTo>
                    <a:lnTo>
                      <a:pt x="198" y="275"/>
                    </a:lnTo>
                    <a:lnTo>
                      <a:pt x="209" y="270"/>
                    </a:lnTo>
                    <a:lnTo>
                      <a:pt x="219" y="263"/>
                    </a:lnTo>
                    <a:lnTo>
                      <a:pt x="226" y="254"/>
                    </a:lnTo>
                    <a:lnTo>
                      <a:pt x="229" y="242"/>
                    </a:lnTo>
                    <a:lnTo>
                      <a:pt x="229" y="194"/>
                    </a:lnTo>
                    <a:lnTo>
                      <a:pt x="226" y="190"/>
                    </a:lnTo>
                    <a:lnTo>
                      <a:pt x="224" y="184"/>
                    </a:lnTo>
                    <a:lnTo>
                      <a:pt x="216" y="177"/>
                    </a:lnTo>
                    <a:lnTo>
                      <a:pt x="208" y="171"/>
                    </a:lnTo>
                    <a:lnTo>
                      <a:pt x="203" y="169"/>
                    </a:lnTo>
                    <a:lnTo>
                      <a:pt x="191" y="165"/>
                    </a:lnTo>
                    <a:lnTo>
                      <a:pt x="181" y="161"/>
                    </a:lnTo>
                    <a:lnTo>
                      <a:pt x="169" y="160"/>
                    </a:lnTo>
                    <a:lnTo>
                      <a:pt x="158" y="158"/>
                    </a:lnTo>
                    <a:close/>
                    <a:moveTo>
                      <a:pt x="153" y="0"/>
                    </a:moveTo>
                    <a:lnTo>
                      <a:pt x="184" y="2"/>
                    </a:lnTo>
                    <a:lnTo>
                      <a:pt x="212" y="8"/>
                    </a:lnTo>
                    <a:lnTo>
                      <a:pt x="237" y="18"/>
                    </a:lnTo>
                    <a:lnTo>
                      <a:pt x="258" y="32"/>
                    </a:lnTo>
                    <a:lnTo>
                      <a:pt x="275" y="50"/>
                    </a:lnTo>
                    <a:lnTo>
                      <a:pt x="287" y="69"/>
                    </a:lnTo>
                    <a:lnTo>
                      <a:pt x="294" y="93"/>
                    </a:lnTo>
                    <a:lnTo>
                      <a:pt x="297" y="119"/>
                    </a:lnTo>
                    <a:lnTo>
                      <a:pt x="297" y="335"/>
                    </a:lnTo>
                    <a:lnTo>
                      <a:pt x="230" y="335"/>
                    </a:lnTo>
                    <a:lnTo>
                      <a:pt x="230" y="292"/>
                    </a:lnTo>
                    <a:lnTo>
                      <a:pt x="217" y="308"/>
                    </a:lnTo>
                    <a:lnTo>
                      <a:pt x="209" y="315"/>
                    </a:lnTo>
                    <a:lnTo>
                      <a:pt x="199" y="322"/>
                    </a:lnTo>
                    <a:lnTo>
                      <a:pt x="184" y="329"/>
                    </a:lnTo>
                    <a:lnTo>
                      <a:pt x="167" y="334"/>
                    </a:lnTo>
                    <a:lnTo>
                      <a:pt x="148" y="338"/>
                    </a:lnTo>
                    <a:lnTo>
                      <a:pt x="126" y="339"/>
                    </a:lnTo>
                    <a:lnTo>
                      <a:pt x="101" y="336"/>
                    </a:lnTo>
                    <a:lnTo>
                      <a:pt x="76" y="331"/>
                    </a:lnTo>
                    <a:lnTo>
                      <a:pt x="55" y="322"/>
                    </a:lnTo>
                    <a:lnTo>
                      <a:pt x="37" y="309"/>
                    </a:lnTo>
                    <a:lnTo>
                      <a:pt x="21" y="292"/>
                    </a:lnTo>
                    <a:lnTo>
                      <a:pt x="9" y="272"/>
                    </a:lnTo>
                    <a:lnTo>
                      <a:pt x="3" y="250"/>
                    </a:lnTo>
                    <a:lnTo>
                      <a:pt x="0" y="225"/>
                    </a:lnTo>
                    <a:lnTo>
                      <a:pt x="3" y="199"/>
                    </a:lnTo>
                    <a:lnTo>
                      <a:pt x="9" y="177"/>
                    </a:lnTo>
                    <a:lnTo>
                      <a:pt x="21" y="157"/>
                    </a:lnTo>
                    <a:lnTo>
                      <a:pt x="38" y="141"/>
                    </a:lnTo>
                    <a:lnTo>
                      <a:pt x="59" y="128"/>
                    </a:lnTo>
                    <a:lnTo>
                      <a:pt x="82" y="119"/>
                    </a:lnTo>
                    <a:lnTo>
                      <a:pt x="110" y="114"/>
                    </a:lnTo>
                    <a:lnTo>
                      <a:pt x="140" y="112"/>
                    </a:lnTo>
                    <a:lnTo>
                      <a:pt x="162" y="114"/>
                    </a:lnTo>
                    <a:lnTo>
                      <a:pt x="183" y="116"/>
                    </a:lnTo>
                    <a:lnTo>
                      <a:pt x="200" y="123"/>
                    </a:lnTo>
                    <a:lnTo>
                      <a:pt x="217" y="135"/>
                    </a:lnTo>
                    <a:lnTo>
                      <a:pt x="229" y="146"/>
                    </a:lnTo>
                    <a:lnTo>
                      <a:pt x="229" y="129"/>
                    </a:lnTo>
                    <a:lnTo>
                      <a:pt x="228" y="108"/>
                    </a:lnTo>
                    <a:lnTo>
                      <a:pt x="222" y="91"/>
                    </a:lnTo>
                    <a:lnTo>
                      <a:pt x="216" y="77"/>
                    </a:lnTo>
                    <a:lnTo>
                      <a:pt x="205" y="67"/>
                    </a:lnTo>
                    <a:lnTo>
                      <a:pt x="192" y="60"/>
                    </a:lnTo>
                    <a:lnTo>
                      <a:pt x="178" y="55"/>
                    </a:lnTo>
                    <a:lnTo>
                      <a:pt x="161" y="53"/>
                    </a:lnTo>
                    <a:lnTo>
                      <a:pt x="143" y="52"/>
                    </a:lnTo>
                    <a:lnTo>
                      <a:pt x="120" y="53"/>
                    </a:lnTo>
                    <a:lnTo>
                      <a:pt x="101" y="59"/>
                    </a:lnTo>
                    <a:lnTo>
                      <a:pt x="77" y="72"/>
                    </a:lnTo>
                    <a:lnTo>
                      <a:pt x="73" y="65"/>
                    </a:lnTo>
                    <a:lnTo>
                      <a:pt x="54" y="38"/>
                    </a:lnTo>
                    <a:lnTo>
                      <a:pt x="48" y="31"/>
                    </a:lnTo>
                    <a:lnTo>
                      <a:pt x="67" y="18"/>
                    </a:lnTo>
                    <a:lnTo>
                      <a:pt x="90" y="9"/>
                    </a:lnTo>
                    <a:lnTo>
                      <a:pt x="119" y="2"/>
                    </a:lnTo>
                    <a:lnTo>
                      <a:pt x="15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33" name="Freeform 10"/>
              <p:cNvSpPr>
                <a:spLocks/>
              </p:cNvSpPr>
              <p:nvPr userDrawn="1"/>
            </p:nvSpPr>
            <p:spPr bwMode="auto">
              <a:xfrm>
                <a:off x="1092" y="3849"/>
                <a:ext cx="99" cy="112"/>
              </a:xfrm>
              <a:custGeom>
                <a:avLst/>
                <a:gdLst/>
                <a:ahLst/>
                <a:cxnLst>
                  <a:cxn ang="0">
                    <a:pos x="180" y="0"/>
                  </a:cxn>
                  <a:cxn ang="0">
                    <a:pos x="204" y="1"/>
                  </a:cxn>
                  <a:cxn ang="0">
                    <a:pos x="228" y="8"/>
                  </a:cxn>
                  <a:cxn ang="0">
                    <a:pos x="248" y="17"/>
                  </a:cxn>
                  <a:cxn ang="0">
                    <a:pos x="265" y="31"/>
                  </a:cxn>
                  <a:cxn ang="0">
                    <a:pos x="278" y="48"/>
                  </a:cxn>
                  <a:cxn ang="0">
                    <a:pos x="288" y="67"/>
                  </a:cxn>
                  <a:cxn ang="0">
                    <a:pos x="293" y="90"/>
                  </a:cxn>
                  <a:cxn ang="0">
                    <a:pos x="296" y="115"/>
                  </a:cxn>
                  <a:cxn ang="0">
                    <a:pos x="296" y="335"/>
                  </a:cxn>
                  <a:cxn ang="0">
                    <a:pos x="231" y="335"/>
                  </a:cxn>
                  <a:cxn ang="0">
                    <a:pos x="231" y="127"/>
                  </a:cxn>
                  <a:cxn ang="0">
                    <a:pos x="228" y="105"/>
                  </a:cxn>
                  <a:cxn ang="0">
                    <a:pos x="221" y="86"/>
                  </a:cxn>
                  <a:cxn ang="0">
                    <a:pos x="210" y="70"/>
                  </a:cxn>
                  <a:cxn ang="0">
                    <a:pos x="194" y="60"/>
                  </a:cxn>
                  <a:cxn ang="0">
                    <a:pos x="174" y="53"/>
                  </a:cxn>
                  <a:cxn ang="0">
                    <a:pos x="152" y="51"/>
                  </a:cxn>
                  <a:cxn ang="0">
                    <a:pos x="130" y="53"/>
                  </a:cxn>
                  <a:cxn ang="0">
                    <a:pos x="109" y="60"/>
                  </a:cxn>
                  <a:cxn ang="0">
                    <a:pos x="92" y="70"/>
                  </a:cxn>
                  <a:cxn ang="0">
                    <a:pos x="77" y="85"/>
                  </a:cxn>
                  <a:cxn ang="0">
                    <a:pos x="70" y="105"/>
                  </a:cxn>
                  <a:cxn ang="0">
                    <a:pos x="67" y="127"/>
                  </a:cxn>
                  <a:cxn ang="0">
                    <a:pos x="67" y="335"/>
                  </a:cxn>
                  <a:cxn ang="0">
                    <a:pos x="0" y="335"/>
                  </a:cxn>
                  <a:cxn ang="0">
                    <a:pos x="0" y="4"/>
                  </a:cxn>
                  <a:cxn ang="0">
                    <a:pos x="67" y="4"/>
                  </a:cxn>
                  <a:cxn ang="0">
                    <a:pos x="67" y="64"/>
                  </a:cxn>
                  <a:cxn ang="0">
                    <a:pos x="80" y="43"/>
                  </a:cxn>
                  <a:cxn ang="0">
                    <a:pos x="91" y="30"/>
                  </a:cxn>
                  <a:cxn ang="0">
                    <a:pos x="104" y="19"/>
                  </a:cxn>
                  <a:cxn ang="0">
                    <a:pos x="119" y="10"/>
                  </a:cxn>
                  <a:cxn ang="0">
                    <a:pos x="138" y="5"/>
                  </a:cxn>
                  <a:cxn ang="0">
                    <a:pos x="157" y="1"/>
                  </a:cxn>
                  <a:cxn ang="0">
                    <a:pos x="180" y="0"/>
                  </a:cxn>
                </a:cxnLst>
                <a:rect l="0" t="0" r="r" b="b"/>
                <a:pathLst>
                  <a:path w="296" h="335">
                    <a:moveTo>
                      <a:pt x="180" y="0"/>
                    </a:moveTo>
                    <a:lnTo>
                      <a:pt x="204" y="1"/>
                    </a:lnTo>
                    <a:lnTo>
                      <a:pt x="228" y="8"/>
                    </a:lnTo>
                    <a:lnTo>
                      <a:pt x="248" y="17"/>
                    </a:lnTo>
                    <a:lnTo>
                      <a:pt x="265" y="31"/>
                    </a:lnTo>
                    <a:lnTo>
                      <a:pt x="278" y="48"/>
                    </a:lnTo>
                    <a:lnTo>
                      <a:pt x="288" y="67"/>
                    </a:lnTo>
                    <a:lnTo>
                      <a:pt x="293" y="90"/>
                    </a:lnTo>
                    <a:lnTo>
                      <a:pt x="296" y="115"/>
                    </a:lnTo>
                    <a:lnTo>
                      <a:pt x="296" y="335"/>
                    </a:lnTo>
                    <a:lnTo>
                      <a:pt x="231" y="335"/>
                    </a:lnTo>
                    <a:lnTo>
                      <a:pt x="231" y="127"/>
                    </a:lnTo>
                    <a:lnTo>
                      <a:pt x="228" y="105"/>
                    </a:lnTo>
                    <a:lnTo>
                      <a:pt x="221" y="86"/>
                    </a:lnTo>
                    <a:lnTo>
                      <a:pt x="210" y="70"/>
                    </a:lnTo>
                    <a:lnTo>
                      <a:pt x="194" y="60"/>
                    </a:lnTo>
                    <a:lnTo>
                      <a:pt x="174" y="53"/>
                    </a:lnTo>
                    <a:lnTo>
                      <a:pt x="152" y="51"/>
                    </a:lnTo>
                    <a:lnTo>
                      <a:pt x="130" y="53"/>
                    </a:lnTo>
                    <a:lnTo>
                      <a:pt x="109" y="60"/>
                    </a:lnTo>
                    <a:lnTo>
                      <a:pt x="92" y="70"/>
                    </a:lnTo>
                    <a:lnTo>
                      <a:pt x="77" y="85"/>
                    </a:lnTo>
                    <a:lnTo>
                      <a:pt x="70" y="105"/>
                    </a:lnTo>
                    <a:lnTo>
                      <a:pt x="67" y="127"/>
                    </a:lnTo>
                    <a:lnTo>
                      <a:pt x="67" y="335"/>
                    </a:lnTo>
                    <a:lnTo>
                      <a:pt x="0" y="335"/>
                    </a:lnTo>
                    <a:lnTo>
                      <a:pt x="0" y="4"/>
                    </a:lnTo>
                    <a:lnTo>
                      <a:pt x="67" y="4"/>
                    </a:lnTo>
                    <a:lnTo>
                      <a:pt x="67" y="64"/>
                    </a:lnTo>
                    <a:lnTo>
                      <a:pt x="80" y="43"/>
                    </a:lnTo>
                    <a:lnTo>
                      <a:pt x="91" y="30"/>
                    </a:lnTo>
                    <a:lnTo>
                      <a:pt x="104" y="19"/>
                    </a:lnTo>
                    <a:lnTo>
                      <a:pt x="119" y="10"/>
                    </a:lnTo>
                    <a:lnTo>
                      <a:pt x="138" y="5"/>
                    </a:lnTo>
                    <a:lnTo>
                      <a:pt x="157" y="1"/>
                    </a:lnTo>
                    <a:lnTo>
                      <a:pt x="18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34" name="Freeform 11"/>
              <p:cNvSpPr>
                <a:spLocks noEditPoints="1"/>
              </p:cNvSpPr>
              <p:nvPr userDrawn="1"/>
            </p:nvSpPr>
            <p:spPr bwMode="auto">
              <a:xfrm>
                <a:off x="1256" y="3849"/>
                <a:ext cx="107" cy="113"/>
              </a:xfrm>
              <a:custGeom>
                <a:avLst/>
                <a:gdLst/>
                <a:ahLst/>
                <a:cxnLst>
                  <a:cxn ang="0">
                    <a:pos x="140" y="57"/>
                  </a:cxn>
                  <a:cxn ang="0">
                    <a:pos x="104" y="72"/>
                  </a:cxn>
                  <a:cxn ang="0">
                    <a:pos x="77" y="112"/>
                  </a:cxn>
                  <a:cxn ang="0">
                    <a:pos x="66" y="172"/>
                  </a:cxn>
                  <a:cxn ang="0">
                    <a:pos x="73" y="228"/>
                  </a:cxn>
                  <a:cxn ang="0">
                    <a:pos x="97" y="266"/>
                  </a:cxn>
                  <a:cxn ang="0">
                    <a:pos x="136" y="285"/>
                  </a:cxn>
                  <a:cxn ang="0">
                    <a:pos x="187" y="285"/>
                  </a:cxn>
                  <a:cxn ang="0">
                    <a:pos x="225" y="266"/>
                  </a:cxn>
                  <a:cxn ang="0">
                    <a:pos x="249" y="228"/>
                  </a:cxn>
                  <a:cxn ang="0">
                    <a:pos x="257" y="172"/>
                  </a:cxn>
                  <a:cxn ang="0">
                    <a:pos x="249" y="114"/>
                  </a:cxn>
                  <a:cxn ang="0">
                    <a:pos x="225" y="76"/>
                  </a:cxn>
                  <a:cxn ang="0">
                    <a:pos x="186" y="57"/>
                  </a:cxn>
                  <a:cxn ang="0">
                    <a:pos x="161" y="0"/>
                  </a:cxn>
                  <a:cxn ang="0">
                    <a:pos x="207" y="6"/>
                  </a:cxn>
                  <a:cxn ang="0">
                    <a:pos x="255" y="28"/>
                  </a:cxn>
                  <a:cxn ang="0">
                    <a:pos x="297" y="74"/>
                  </a:cxn>
                  <a:cxn ang="0">
                    <a:pos x="321" y="135"/>
                  </a:cxn>
                  <a:cxn ang="0">
                    <a:pos x="321" y="209"/>
                  </a:cxn>
                  <a:cxn ang="0">
                    <a:pos x="299" y="270"/>
                  </a:cxn>
                  <a:cxn ang="0">
                    <a:pos x="257" y="315"/>
                  </a:cxn>
                  <a:cxn ang="0">
                    <a:pos x="198" y="338"/>
                  </a:cxn>
                  <a:cxn ang="0">
                    <a:pos x="124" y="338"/>
                  </a:cxn>
                  <a:cxn ang="0">
                    <a:pos x="66" y="316"/>
                  </a:cxn>
                  <a:cxn ang="0">
                    <a:pos x="24" y="273"/>
                  </a:cxn>
                  <a:cxn ang="0">
                    <a:pos x="3" y="210"/>
                  </a:cxn>
                  <a:cxn ang="0">
                    <a:pos x="3" y="137"/>
                  </a:cxn>
                  <a:cxn ang="0">
                    <a:pos x="26" y="74"/>
                  </a:cxn>
                  <a:cxn ang="0">
                    <a:pos x="68" y="29"/>
                  </a:cxn>
                  <a:cxn ang="0">
                    <a:pos x="117" y="6"/>
                  </a:cxn>
                  <a:cxn ang="0">
                    <a:pos x="161" y="0"/>
                  </a:cxn>
                </a:cxnLst>
                <a:rect l="0" t="0" r="r" b="b"/>
                <a:pathLst>
                  <a:path w="323" h="341">
                    <a:moveTo>
                      <a:pt x="161" y="54"/>
                    </a:moveTo>
                    <a:lnTo>
                      <a:pt x="140" y="57"/>
                    </a:lnTo>
                    <a:lnTo>
                      <a:pt x="121" y="62"/>
                    </a:lnTo>
                    <a:lnTo>
                      <a:pt x="104" y="72"/>
                    </a:lnTo>
                    <a:lnTo>
                      <a:pt x="90" y="87"/>
                    </a:lnTo>
                    <a:lnTo>
                      <a:pt x="77" y="112"/>
                    </a:lnTo>
                    <a:lnTo>
                      <a:pt x="68" y="139"/>
                    </a:lnTo>
                    <a:lnTo>
                      <a:pt x="66" y="172"/>
                    </a:lnTo>
                    <a:lnTo>
                      <a:pt x="68" y="202"/>
                    </a:lnTo>
                    <a:lnTo>
                      <a:pt x="73" y="228"/>
                    </a:lnTo>
                    <a:lnTo>
                      <a:pt x="84" y="249"/>
                    </a:lnTo>
                    <a:lnTo>
                      <a:pt x="97" y="266"/>
                    </a:lnTo>
                    <a:lnTo>
                      <a:pt x="115" y="278"/>
                    </a:lnTo>
                    <a:lnTo>
                      <a:pt x="136" y="285"/>
                    </a:lnTo>
                    <a:lnTo>
                      <a:pt x="162" y="287"/>
                    </a:lnTo>
                    <a:lnTo>
                      <a:pt x="187" y="285"/>
                    </a:lnTo>
                    <a:lnTo>
                      <a:pt x="208" y="278"/>
                    </a:lnTo>
                    <a:lnTo>
                      <a:pt x="225" y="266"/>
                    </a:lnTo>
                    <a:lnTo>
                      <a:pt x="240" y="249"/>
                    </a:lnTo>
                    <a:lnTo>
                      <a:pt x="249" y="228"/>
                    </a:lnTo>
                    <a:lnTo>
                      <a:pt x="255" y="202"/>
                    </a:lnTo>
                    <a:lnTo>
                      <a:pt x="257" y="172"/>
                    </a:lnTo>
                    <a:lnTo>
                      <a:pt x="255" y="141"/>
                    </a:lnTo>
                    <a:lnTo>
                      <a:pt x="249" y="114"/>
                    </a:lnTo>
                    <a:lnTo>
                      <a:pt x="240" y="92"/>
                    </a:lnTo>
                    <a:lnTo>
                      <a:pt x="225" y="76"/>
                    </a:lnTo>
                    <a:lnTo>
                      <a:pt x="208" y="63"/>
                    </a:lnTo>
                    <a:lnTo>
                      <a:pt x="186" y="57"/>
                    </a:lnTo>
                    <a:lnTo>
                      <a:pt x="161" y="54"/>
                    </a:lnTo>
                    <a:close/>
                    <a:moveTo>
                      <a:pt x="161" y="0"/>
                    </a:moveTo>
                    <a:lnTo>
                      <a:pt x="185" y="2"/>
                    </a:lnTo>
                    <a:lnTo>
                      <a:pt x="207" y="6"/>
                    </a:lnTo>
                    <a:lnTo>
                      <a:pt x="228" y="14"/>
                    </a:lnTo>
                    <a:lnTo>
                      <a:pt x="255" y="28"/>
                    </a:lnTo>
                    <a:lnTo>
                      <a:pt x="279" y="49"/>
                    </a:lnTo>
                    <a:lnTo>
                      <a:pt x="297" y="74"/>
                    </a:lnTo>
                    <a:lnTo>
                      <a:pt x="312" y="103"/>
                    </a:lnTo>
                    <a:lnTo>
                      <a:pt x="321" y="135"/>
                    </a:lnTo>
                    <a:lnTo>
                      <a:pt x="323" y="172"/>
                    </a:lnTo>
                    <a:lnTo>
                      <a:pt x="321" y="209"/>
                    </a:lnTo>
                    <a:lnTo>
                      <a:pt x="313" y="241"/>
                    </a:lnTo>
                    <a:lnTo>
                      <a:pt x="299" y="270"/>
                    </a:lnTo>
                    <a:lnTo>
                      <a:pt x="280" y="295"/>
                    </a:lnTo>
                    <a:lnTo>
                      <a:pt x="257" y="315"/>
                    </a:lnTo>
                    <a:lnTo>
                      <a:pt x="229" y="329"/>
                    </a:lnTo>
                    <a:lnTo>
                      <a:pt x="198" y="338"/>
                    </a:lnTo>
                    <a:lnTo>
                      <a:pt x="161" y="341"/>
                    </a:lnTo>
                    <a:lnTo>
                      <a:pt x="124" y="338"/>
                    </a:lnTo>
                    <a:lnTo>
                      <a:pt x="93" y="331"/>
                    </a:lnTo>
                    <a:lnTo>
                      <a:pt x="66" y="316"/>
                    </a:lnTo>
                    <a:lnTo>
                      <a:pt x="42" y="297"/>
                    </a:lnTo>
                    <a:lnTo>
                      <a:pt x="24" y="273"/>
                    </a:lnTo>
                    <a:lnTo>
                      <a:pt x="11" y="244"/>
                    </a:lnTo>
                    <a:lnTo>
                      <a:pt x="3" y="210"/>
                    </a:lnTo>
                    <a:lnTo>
                      <a:pt x="0" y="172"/>
                    </a:lnTo>
                    <a:lnTo>
                      <a:pt x="3" y="137"/>
                    </a:lnTo>
                    <a:lnTo>
                      <a:pt x="12" y="104"/>
                    </a:lnTo>
                    <a:lnTo>
                      <a:pt x="26" y="74"/>
                    </a:lnTo>
                    <a:lnTo>
                      <a:pt x="45" y="49"/>
                    </a:lnTo>
                    <a:lnTo>
                      <a:pt x="68" y="29"/>
                    </a:lnTo>
                    <a:lnTo>
                      <a:pt x="96" y="14"/>
                    </a:lnTo>
                    <a:lnTo>
                      <a:pt x="117" y="6"/>
                    </a:lnTo>
                    <a:lnTo>
                      <a:pt x="138" y="2"/>
                    </a:lnTo>
                    <a:lnTo>
                      <a:pt x="1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35" name="Freeform 12"/>
              <p:cNvSpPr>
                <a:spLocks/>
              </p:cNvSpPr>
              <p:nvPr userDrawn="1"/>
            </p:nvSpPr>
            <p:spPr bwMode="auto">
              <a:xfrm>
                <a:off x="1425" y="3815"/>
                <a:ext cx="107" cy="147"/>
              </a:xfrm>
              <a:custGeom>
                <a:avLst/>
                <a:gdLst/>
                <a:ahLst/>
                <a:cxnLst>
                  <a:cxn ang="0">
                    <a:pos x="202" y="2"/>
                  </a:cxn>
                  <a:cxn ang="0">
                    <a:pos x="260" y="12"/>
                  </a:cxn>
                  <a:cxn ang="0">
                    <a:pos x="295" y="28"/>
                  </a:cxn>
                  <a:cxn ang="0">
                    <a:pos x="288" y="46"/>
                  </a:cxn>
                  <a:cxn ang="0">
                    <a:pos x="278" y="81"/>
                  </a:cxn>
                  <a:cxn ang="0">
                    <a:pos x="232" y="63"/>
                  </a:cxn>
                  <a:cxn ang="0">
                    <a:pos x="161" y="55"/>
                  </a:cxn>
                  <a:cxn ang="0">
                    <a:pos x="97" y="64"/>
                  </a:cxn>
                  <a:cxn ang="0">
                    <a:pos x="72" y="83"/>
                  </a:cxn>
                  <a:cxn ang="0">
                    <a:pos x="67" y="104"/>
                  </a:cxn>
                  <a:cxn ang="0">
                    <a:pos x="80" y="135"/>
                  </a:cxn>
                  <a:cxn ang="0">
                    <a:pos x="114" y="159"/>
                  </a:cxn>
                  <a:cxn ang="0">
                    <a:pos x="159" y="181"/>
                  </a:cxn>
                  <a:cxn ang="0">
                    <a:pos x="169" y="185"/>
                  </a:cxn>
                  <a:cxn ang="0">
                    <a:pos x="189" y="194"/>
                  </a:cxn>
                  <a:cxn ang="0">
                    <a:pos x="206" y="202"/>
                  </a:cxn>
                  <a:cxn ang="0">
                    <a:pos x="240" y="220"/>
                  </a:cxn>
                  <a:cxn ang="0">
                    <a:pos x="290" y="256"/>
                  </a:cxn>
                  <a:cxn ang="0">
                    <a:pos x="317" y="296"/>
                  </a:cxn>
                  <a:cxn ang="0">
                    <a:pos x="320" y="343"/>
                  </a:cxn>
                  <a:cxn ang="0">
                    <a:pos x="305" y="384"/>
                  </a:cxn>
                  <a:cxn ang="0">
                    <a:pos x="277" y="413"/>
                  </a:cxn>
                  <a:cxn ang="0">
                    <a:pos x="223" y="435"/>
                  </a:cxn>
                  <a:cxn ang="0">
                    <a:pos x="154" y="443"/>
                  </a:cxn>
                  <a:cxn ang="0">
                    <a:pos x="71" y="435"/>
                  </a:cxn>
                  <a:cxn ang="0">
                    <a:pos x="3" y="412"/>
                  </a:cxn>
                  <a:cxn ang="0">
                    <a:pos x="11" y="391"/>
                  </a:cxn>
                  <a:cxn ang="0">
                    <a:pos x="20" y="367"/>
                  </a:cxn>
                  <a:cxn ang="0">
                    <a:pos x="50" y="371"/>
                  </a:cxn>
                  <a:cxn ang="0">
                    <a:pos x="113" y="388"/>
                  </a:cxn>
                  <a:cxn ang="0">
                    <a:pos x="181" y="389"/>
                  </a:cxn>
                  <a:cxn ang="0">
                    <a:pos x="227" y="374"/>
                  </a:cxn>
                  <a:cxn ang="0">
                    <a:pos x="248" y="350"/>
                  </a:cxn>
                  <a:cxn ang="0">
                    <a:pos x="254" y="317"/>
                  </a:cxn>
                  <a:cxn ang="0">
                    <a:pos x="246" y="291"/>
                  </a:cxn>
                  <a:cxn ang="0">
                    <a:pos x="224" y="270"/>
                  </a:cxn>
                  <a:cxn ang="0">
                    <a:pos x="182" y="248"/>
                  </a:cxn>
                  <a:cxn ang="0">
                    <a:pos x="131" y="226"/>
                  </a:cxn>
                  <a:cxn ang="0">
                    <a:pos x="79" y="203"/>
                  </a:cxn>
                  <a:cxn ang="0">
                    <a:pos x="32" y="176"/>
                  </a:cxn>
                  <a:cxn ang="0">
                    <a:pos x="7" y="143"/>
                  </a:cxn>
                  <a:cxn ang="0">
                    <a:pos x="0" y="106"/>
                  </a:cxn>
                  <a:cxn ang="0">
                    <a:pos x="11" y="63"/>
                  </a:cxn>
                  <a:cxn ang="0">
                    <a:pos x="44" y="30"/>
                  </a:cxn>
                  <a:cxn ang="0">
                    <a:pos x="95" y="8"/>
                  </a:cxn>
                  <a:cxn ang="0">
                    <a:pos x="161" y="0"/>
                  </a:cxn>
                </a:cxnLst>
                <a:rect l="0" t="0" r="r" b="b"/>
                <a:pathLst>
                  <a:path w="321" h="443">
                    <a:moveTo>
                      <a:pt x="161" y="0"/>
                    </a:moveTo>
                    <a:lnTo>
                      <a:pt x="202" y="2"/>
                    </a:lnTo>
                    <a:lnTo>
                      <a:pt x="239" y="7"/>
                    </a:lnTo>
                    <a:lnTo>
                      <a:pt x="260" y="12"/>
                    </a:lnTo>
                    <a:lnTo>
                      <a:pt x="278" y="19"/>
                    </a:lnTo>
                    <a:lnTo>
                      <a:pt x="295" y="28"/>
                    </a:lnTo>
                    <a:lnTo>
                      <a:pt x="292" y="36"/>
                    </a:lnTo>
                    <a:lnTo>
                      <a:pt x="288" y="46"/>
                    </a:lnTo>
                    <a:lnTo>
                      <a:pt x="281" y="72"/>
                    </a:lnTo>
                    <a:lnTo>
                      <a:pt x="278" y="81"/>
                    </a:lnTo>
                    <a:lnTo>
                      <a:pt x="256" y="71"/>
                    </a:lnTo>
                    <a:lnTo>
                      <a:pt x="232" y="63"/>
                    </a:lnTo>
                    <a:lnTo>
                      <a:pt x="199" y="57"/>
                    </a:lnTo>
                    <a:lnTo>
                      <a:pt x="161" y="55"/>
                    </a:lnTo>
                    <a:lnTo>
                      <a:pt x="127" y="58"/>
                    </a:lnTo>
                    <a:lnTo>
                      <a:pt x="97" y="64"/>
                    </a:lnTo>
                    <a:lnTo>
                      <a:pt x="82" y="72"/>
                    </a:lnTo>
                    <a:lnTo>
                      <a:pt x="72" y="83"/>
                    </a:lnTo>
                    <a:lnTo>
                      <a:pt x="68" y="93"/>
                    </a:lnTo>
                    <a:lnTo>
                      <a:pt x="67" y="104"/>
                    </a:lnTo>
                    <a:lnTo>
                      <a:pt x="70" y="121"/>
                    </a:lnTo>
                    <a:lnTo>
                      <a:pt x="80" y="135"/>
                    </a:lnTo>
                    <a:lnTo>
                      <a:pt x="95" y="148"/>
                    </a:lnTo>
                    <a:lnTo>
                      <a:pt x="114" y="159"/>
                    </a:lnTo>
                    <a:lnTo>
                      <a:pt x="135" y="171"/>
                    </a:lnTo>
                    <a:lnTo>
                      <a:pt x="159" y="181"/>
                    </a:lnTo>
                    <a:lnTo>
                      <a:pt x="161" y="182"/>
                    </a:lnTo>
                    <a:lnTo>
                      <a:pt x="169" y="185"/>
                    </a:lnTo>
                    <a:lnTo>
                      <a:pt x="178" y="190"/>
                    </a:lnTo>
                    <a:lnTo>
                      <a:pt x="189" y="194"/>
                    </a:lnTo>
                    <a:lnTo>
                      <a:pt x="198" y="199"/>
                    </a:lnTo>
                    <a:lnTo>
                      <a:pt x="206" y="202"/>
                    </a:lnTo>
                    <a:lnTo>
                      <a:pt x="209" y="203"/>
                    </a:lnTo>
                    <a:lnTo>
                      <a:pt x="240" y="220"/>
                    </a:lnTo>
                    <a:lnTo>
                      <a:pt x="266" y="237"/>
                    </a:lnTo>
                    <a:lnTo>
                      <a:pt x="290" y="256"/>
                    </a:lnTo>
                    <a:lnTo>
                      <a:pt x="307" y="275"/>
                    </a:lnTo>
                    <a:lnTo>
                      <a:pt x="317" y="296"/>
                    </a:lnTo>
                    <a:lnTo>
                      <a:pt x="321" y="317"/>
                    </a:lnTo>
                    <a:lnTo>
                      <a:pt x="320" y="343"/>
                    </a:lnTo>
                    <a:lnTo>
                      <a:pt x="315" y="366"/>
                    </a:lnTo>
                    <a:lnTo>
                      <a:pt x="305" y="384"/>
                    </a:lnTo>
                    <a:lnTo>
                      <a:pt x="292" y="400"/>
                    </a:lnTo>
                    <a:lnTo>
                      <a:pt x="277" y="413"/>
                    </a:lnTo>
                    <a:lnTo>
                      <a:pt x="252" y="426"/>
                    </a:lnTo>
                    <a:lnTo>
                      <a:pt x="223" y="435"/>
                    </a:lnTo>
                    <a:lnTo>
                      <a:pt x="190" y="442"/>
                    </a:lnTo>
                    <a:lnTo>
                      <a:pt x="154" y="443"/>
                    </a:lnTo>
                    <a:lnTo>
                      <a:pt x="112" y="440"/>
                    </a:lnTo>
                    <a:lnTo>
                      <a:pt x="71" y="435"/>
                    </a:lnTo>
                    <a:lnTo>
                      <a:pt x="37" y="425"/>
                    </a:lnTo>
                    <a:lnTo>
                      <a:pt x="3" y="412"/>
                    </a:lnTo>
                    <a:lnTo>
                      <a:pt x="7" y="402"/>
                    </a:lnTo>
                    <a:lnTo>
                      <a:pt x="11" y="391"/>
                    </a:lnTo>
                    <a:lnTo>
                      <a:pt x="16" y="379"/>
                    </a:lnTo>
                    <a:lnTo>
                      <a:pt x="20" y="367"/>
                    </a:lnTo>
                    <a:lnTo>
                      <a:pt x="24" y="358"/>
                    </a:lnTo>
                    <a:lnTo>
                      <a:pt x="50" y="371"/>
                    </a:lnTo>
                    <a:lnTo>
                      <a:pt x="78" y="380"/>
                    </a:lnTo>
                    <a:lnTo>
                      <a:pt x="113" y="388"/>
                    </a:lnTo>
                    <a:lnTo>
                      <a:pt x="152" y="391"/>
                    </a:lnTo>
                    <a:lnTo>
                      <a:pt x="181" y="389"/>
                    </a:lnTo>
                    <a:lnTo>
                      <a:pt x="206" y="383"/>
                    </a:lnTo>
                    <a:lnTo>
                      <a:pt x="227" y="374"/>
                    </a:lnTo>
                    <a:lnTo>
                      <a:pt x="239" y="363"/>
                    </a:lnTo>
                    <a:lnTo>
                      <a:pt x="248" y="350"/>
                    </a:lnTo>
                    <a:lnTo>
                      <a:pt x="253" y="334"/>
                    </a:lnTo>
                    <a:lnTo>
                      <a:pt x="254" y="317"/>
                    </a:lnTo>
                    <a:lnTo>
                      <a:pt x="253" y="303"/>
                    </a:lnTo>
                    <a:lnTo>
                      <a:pt x="246" y="291"/>
                    </a:lnTo>
                    <a:lnTo>
                      <a:pt x="237" y="281"/>
                    </a:lnTo>
                    <a:lnTo>
                      <a:pt x="224" y="270"/>
                    </a:lnTo>
                    <a:lnTo>
                      <a:pt x="205" y="260"/>
                    </a:lnTo>
                    <a:lnTo>
                      <a:pt x="182" y="248"/>
                    </a:lnTo>
                    <a:lnTo>
                      <a:pt x="156" y="236"/>
                    </a:lnTo>
                    <a:lnTo>
                      <a:pt x="131" y="226"/>
                    </a:lnTo>
                    <a:lnTo>
                      <a:pt x="105" y="215"/>
                    </a:lnTo>
                    <a:lnTo>
                      <a:pt x="79" y="203"/>
                    </a:lnTo>
                    <a:lnTo>
                      <a:pt x="54" y="190"/>
                    </a:lnTo>
                    <a:lnTo>
                      <a:pt x="32" y="176"/>
                    </a:lnTo>
                    <a:lnTo>
                      <a:pt x="15" y="157"/>
                    </a:lnTo>
                    <a:lnTo>
                      <a:pt x="7" y="143"/>
                    </a:lnTo>
                    <a:lnTo>
                      <a:pt x="2" y="126"/>
                    </a:lnTo>
                    <a:lnTo>
                      <a:pt x="0" y="106"/>
                    </a:lnTo>
                    <a:lnTo>
                      <a:pt x="3" y="84"/>
                    </a:lnTo>
                    <a:lnTo>
                      <a:pt x="11" y="63"/>
                    </a:lnTo>
                    <a:lnTo>
                      <a:pt x="25" y="46"/>
                    </a:lnTo>
                    <a:lnTo>
                      <a:pt x="44" y="30"/>
                    </a:lnTo>
                    <a:lnTo>
                      <a:pt x="67" y="17"/>
                    </a:lnTo>
                    <a:lnTo>
                      <a:pt x="95" y="8"/>
                    </a:lnTo>
                    <a:lnTo>
                      <a:pt x="126" y="2"/>
                    </a:lnTo>
                    <a:lnTo>
                      <a:pt x="1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36" name="Freeform 13"/>
              <p:cNvSpPr>
                <a:spLocks/>
              </p:cNvSpPr>
              <p:nvPr userDrawn="1"/>
            </p:nvSpPr>
            <p:spPr bwMode="auto">
              <a:xfrm>
                <a:off x="1593" y="3819"/>
                <a:ext cx="65" cy="144"/>
              </a:xfrm>
              <a:custGeom>
                <a:avLst/>
                <a:gdLst/>
                <a:ahLst/>
                <a:cxnLst>
                  <a:cxn ang="0">
                    <a:pos x="111" y="0"/>
                  </a:cxn>
                  <a:cxn ang="0">
                    <a:pos x="111" y="96"/>
                  </a:cxn>
                  <a:cxn ang="0">
                    <a:pos x="187" y="96"/>
                  </a:cxn>
                  <a:cxn ang="0">
                    <a:pos x="187" y="147"/>
                  </a:cxn>
                  <a:cxn ang="0">
                    <a:pos x="111" y="147"/>
                  </a:cxn>
                  <a:cxn ang="0">
                    <a:pos x="111" y="304"/>
                  </a:cxn>
                  <a:cxn ang="0">
                    <a:pos x="113" y="324"/>
                  </a:cxn>
                  <a:cxn ang="0">
                    <a:pos x="114" y="341"/>
                  </a:cxn>
                  <a:cxn ang="0">
                    <a:pos x="118" y="354"/>
                  </a:cxn>
                  <a:cxn ang="0">
                    <a:pos x="123" y="364"/>
                  </a:cxn>
                  <a:cxn ang="0">
                    <a:pos x="131" y="372"/>
                  </a:cxn>
                  <a:cxn ang="0">
                    <a:pos x="136" y="375"/>
                  </a:cxn>
                  <a:cxn ang="0">
                    <a:pos x="141" y="376"/>
                  </a:cxn>
                  <a:cxn ang="0">
                    <a:pos x="153" y="379"/>
                  </a:cxn>
                  <a:cxn ang="0">
                    <a:pos x="166" y="380"/>
                  </a:cxn>
                  <a:cxn ang="0">
                    <a:pos x="187" y="377"/>
                  </a:cxn>
                  <a:cxn ang="0">
                    <a:pos x="189" y="377"/>
                  </a:cxn>
                  <a:cxn ang="0">
                    <a:pos x="190" y="376"/>
                  </a:cxn>
                  <a:cxn ang="0">
                    <a:pos x="194" y="376"/>
                  </a:cxn>
                  <a:cxn ang="0">
                    <a:pos x="196" y="375"/>
                  </a:cxn>
                  <a:cxn ang="0">
                    <a:pos x="195" y="385"/>
                  </a:cxn>
                  <a:cxn ang="0">
                    <a:pos x="192" y="397"/>
                  </a:cxn>
                  <a:cxn ang="0">
                    <a:pos x="190" y="410"/>
                  </a:cxn>
                  <a:cxn ang="0">
                    <a:pos x="189" y="421"/>
                  </a:cxn>
                  <a:cxn ang="0">
                    <a:pos x="187" y="427"/>
                  </a:cxn>
                  <a:cxn ang="0">
                    <a:pos x="172" y="430"/>
                  </a:cxn>
                  <a:cxn ang="0">
                    <a:pos x="165" y="431"/>
                  </a:cxn>
                  <a:cxn ang="0">
                    <a:pos x="162" y="431"/>
                  </a:cxn>
                  <a:cxn ang="0">
                    <a:pos x="138" y="432"/>
                  </a:cxn>
                  <a:cxn ang="0">
                    <a:pos x="117" y="431"/>
                  </a:cxn>
                  <a:cxn ang="0">
                    <a:pos x="98" y="426"/>
                  </a:cxn>
                  <a:cxn ang="0">
                    <a:pos x="83" y="418"/>
                  </a:cxn>
                  <a:cxn ang="0">
                    <a:pos x="69" y="406"/>
                  </a:cxn>
                  <a:cxn ang="0">
                    <a:pos x="59" y="390"/>
                  </a:cxn>
                  <a:cxn ang="0">
                    <a:pos x="51" y="372"/>
                  </a:cxn>
                  <a:cxn ang="0">
                    <a:pos x="46" y="351"/>
                  </a:cxn>
                  <a:cxn ang="0">
                    <a:pos x="45" y="328"/>
                  </a:cxn>
                  <a:cxn ang="0">
                    <a:pos x="45" y="147"/>
                  </a:cxn>
                  <a:cxn ang="0">
                    <a:pos x="0" y="147"/>
                  </a:cxn>
                  <a:cxn ang="0">
                    <a:pos x="0" y="96"/>
                  </a:cxn>
                  <a:cxn ang="0">
                    <a:pos x="45" y="96"/>
                  </a:cxn>
                  <a:cxn ang="0">
                    <a:pos x="45" y="30"/>
                  </a:cxn>
                  <a:cxn ang="0">
                    <a:pos x="51" y="28"/>
                  </a:cxn>
                  <a:cxn ang="0">
                    <a:pos x="62" y="22"/>
                  </a:cxn>
                  <a:cxn ang="0">
                    <a:pos x="75" y="17"/>
                  </a:cxn>
                  <a:cxn ang="0">
                    <a:pos x="89" y="10"/>
                  </a:cxn>
                  <a:cxn ang="0">
                    <a:pos x="102" y="4"/>
                  </a:cxn>
                  <a:cxn ang="0">
                    <a:pos x="111" y="0"/>
                  </a:cxn>
                </a:cxnLst>
                <a:rect l="0" t="0" r="r" b="b"/>
                <a:pathLst>
                  <a:path w="196" h="432">
                    <a:moveTo>
                      <a:pt x="111" y="0"/>
                    </a:moveTo>
                    <a:lnTo>
                      <a:pt x="111" y="96"/>
                    </a:lnTo>
                    <a:lnTo>
                      <a:pt x="187" y="96"/>
                    </a:lnTo>
                    <a:lnTo>
                      <a:pt x="187" y="147"/>
                    </a:lnTo>
                    <a:lnTo>
                      <a:pt x="111" y="147"/>
                    </a:lnTo>
                    <a:lnTo>
                      <a:pt x="111" y="304"/>
                    </a:lnTo>
                    <a:lnTo>
                      <a:pt x="113" y="324"/>
                    </a:lnTo>
                    <a:lnTo>
                      <a:pt x="114" y="341"/>
                    </a:lnTo>
                    <a:lnTo>
                      <a:pt x="118" y="354"/>
                    </a:lnTo>
                    <a:lnTo>
                      <a:pt x="123" y="364"/>
                    </a:lnTo>
                    <a:lnTo>
                      <a:pt x="131" y="372"/>
                    </a:lnTo>
                    <a:lnTo>
                      <a:pt x="136" y="375"/>
                    </a:lnTo>
                    <a:lnTo>
                      <a:pt x="141" y="376"/>
                    </a:lnTo>
                    <a:lnTo>
                      <a:pt x="153" y="379"/>
                    </a:lnTo>
                    <a:lnTo>
                      <a:pt x="166" y="380"/>
                    </a:lnTo>
                    <a:lnTo>
                      <a:pt x="187" y="377"/>
                    </a:lnTo>
                    <a:lnTo>
                      <a:pt x="189" y="377"/>
                    </a:lnTo>
                    <a:lnTo>
                      <a:pt x="190" y="376"/>
                    </a:lnTo>
                    <a:lnTo>
                      <a:pt x="194" y="376"/>
                    </a:lnTo>
                    <a:lnTo>
                      <a:pt x="196" y="375"/>
                    </a:lnTo>
                    <a:lnTo>
                      <a:pt x="195" y="385"/>
                    </a:lnTo>
                    <a:lnTo>
                      <a:pt x="192" y="397"/>
                    </a:lnTo>
                    <a:lnTo>
                      <a:pt x="190" y="410"/>
                    </a:lnTo>
                    <a:lnTo>
                      <a:pt x="189" y="421"/>
                    </a:lnTo>
                    <a:lnTo>
                      <a:pt x="187" y="427"/>
                    </a:lnTo>
                    <a:lnTo>
                      <a:pt x="172" y="430"/>
                    </a:lnTo>
                    <a:lnTo>
                      <a:pt x="165" y="431"/>
                    </a:lnTo>
                    <a:lnTo>
                      <a:pt x="162" y="431"/>
                    </a:lnTo>
                    <a:lnTo>
                      <a:pt x="138" y="432"/>
                    </a:lnTo>
                    <a:lnTo>
                      <a:pt x="117" y="431"/>
                    </a:lnTo>
                    <a:lnTo>
                      <a:pt x="98" y="426"/>
                    </a:lnTo>
                    <a:lnTo>
                      <a:pt x="83" y="418"/>
                    </a:lnTo>
                    <a:lnTo>
                      <a:pt x="69" y="406"/>
                    </a:lnTo>
                    <a:lnTo>
                      <a:pt x="59" y="390"/>
                    </a:lnTo>
                    <a:lnTo>
                      <a:pt x="51" y="372"/>
                    </a:lnTo>
                    <a:lnTo>
                      <a:pt x="46" y="351"/>
                    </a:lnTo>
                    <a:lnTo>
                      <a:pt x="45" y="328"/>
                    </a:lnTo>
                    <a:lnTo>
                      <a:pt x="45" y="147"/>
                    </a:lnTo>
                    <a:lnTo>
                      <a:pt x="0" y="147"/>
                    </a:lnTo>
                    <a:lnTo>
                      <a:pt x="0" y="96"/>
                    </a:lnTo>
                    <a:lnTo>
                      <a:pt x="45" y="96"/>
                    </a:lnTo>
                    <a:lnTo>
                      <a:pt x="45" y="30"/>
                    </a:lnTo>
                    <a:lnTo>
                      <a:pt x="51" y="28"/>
                    </a:lnTo>
                    <a:lnTo>
                      <a:pt x="62" y="22"/>
                    </a:lnTo>
                    <a:lnTo>
                      <a:pt x="75" y="17"/>
                    </a:lnTo>
                    <a:lnTo>
                      <a:pt x="89" y="10"/>
                    </a:lnTo>
                    <a:lnTo>
                      <a:pt x="102" y="4"/>
                    </a:lnTo>
                    <a:lnTo>
                      <a:pt x="1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37" name="Freeform 14"/>
              <p:cNvSpPr>
                <a:spLocks/>
              </p:cNvSpPr>
              <p:nvPr userDrawn="1"/>
            </p:nvSpPr>
            <p:spPr bwMode="auto">
              <a:xfrm>
                <a:off x="1724" y="3850"/>
                <a:ext cx="60" cy="111"/>
              </a:xfrm>
              <a:custGeom>
                <a:avLst/>
                <a:gdLst/>
                <a:ahLst/>
                <a:cxnLst>
                  <a:cxn ang="0">
                    <a:pos x="150" y="0"/>
                  </a:cxn>
                  <a:cxn ang="0">
                    <a:pos x="166" y="1"/>
                  </a:cxn>
                  <a:cxn ang="0">
                    <a:pos x="180" y="5"/>
                  </a:cxn>
                  <a:cxn ang="0">
                    <a:pos x="177" y="14"/>
                  </a:cxn>
                  <a:cxn ang="0">
                    <a:pos x="173" y="26"/>
                  </a:cxn>
                  <a:cxn ang="0">
                    <a:pos x="166" y="38"/>
                  </a:cxn>
                  <a:cxn ang="0">
                    <a:pos x="162" y="50"/>
                  </a:cxn>
                  <a:cxn ang="0">
                    <a:pos x="158" y="59"/>
                  </a:cxn>
                  <a:cxn ang="0">
                    <a:pos x="144" y="52"/>
                  </a:cxn>
                  <a:cxn ang="0">
                    <a:pos x="133" y="51"/>
                  </a:cxn>
                  <a:cxn ang="0">
                    <a:pos x="112" y="54"/>
                  </a:cxn>
                  <a:cxn ang="0">
                    <a:pos x="95" y="62"/>
                  </a:cxn>
                  <a:cxn ang="0">
                    <a:pos x="82" y="75"/>
                  </a:cxn>
                  <a:cxn ang="0">
                    <a:pos x="73" y="90"/>
                  </a:cxn>
                  <a:cxn ang="0">
                    <a:pos x="68" y="109"/>
                  </a:cxn>
                  <a:cxn ang="0">
                    <a:pos x="67" y="128"/>
                  </a:cxn>
                  <a:cxn ang="0">
                    <a:pos x="67" y="334"/>
                  </a:cxn>
                  <a:cxn ang="0">
                    <a:pos x="0" y="334"/>
                  </a:cxn>
                  <a:cxn ang="0">
                    <a:pos x="0" y="3"/>
                  </a:cxn>
                  <a:cxn ang="0">
                    <a:pos x="67" y="3"/>
                  </a:cxn>
                  <a:cxn ang="0">
                    <a:pos x="67" y="37"/>
                  </a:cxn>
                  <a:cxn ang="0">
                    <a:pos x="81" y="38"/>
                  </a:cxn>
                  <a:cxn ang="0">
                    <a:pos x="86" y="28"/>
                  </a:cxn>
                  <a:cxn ang="0">
                    <a:pos x="94" y="18"/>
                  </a:cxn>
                  <a:cxn ang="0">
                    <a:pos x="106" y="11"/>
                  </a:cxn>
                  <a:cxn ang="0">
                    <a:pos x="127" y="3"/>
                  </a:cxn>
                  <a:cxn ang="0">
                    <a:pos x="150" y="0"/>
                  </a:cxn>
                </a:cxnLst>
                <a:rect l="0" t="0" r="r" b="b"/>
                <a:pathLst>
                  <a:path w="180" h="334">
                    <a:moveTo>
                      <a:pt x="150" y="0"/>
                    </a:moveTo>
                    <a:lnTo>
                      <a:pt x="166" y="1"/>
                    </a:lnTo>
                    <a:lnTo>
                      <a:pt x="180" y="5"/>
                    </a:lnTo>
                    <a:lnTo>
                      <a:pt x="177" y="14"/>
                    </a:lnTo>
                    <a:lnTo>
                      <a:pt x="173" y="26"/>
                    </a:lnTo>
                    <a:lnTo>
                      <a:pt x="166" y="38"/>
                    </a:lnTo>
                    <a:lnTo>
                      <a:pt x="162" y="50"/>
                    </a:lnTo>
                    <a:lnTo>
                      <a:pt x="158" y="59"/>
                    </a:lnTo>
                    <a:lnTo>
                      <a:pt x="144" y="52"/>
                    </a:lnTo>
                    <a:lnTo>
                      <a:pt x="133" y="51"/>
                    </a:lnTo>
                    <a:lnTo>
                      <a:pt x="112" y="54"/>
                    </a:lnTo>
                    <a:lnTo>
                      <a:pt x="95" y="62"/>
                    </a:lnTo>
                    <a:lnTo>
                      <a:pt x="82" y="75"/>
                    </a:lnTo>
                    <a:lnTo>
                      <a:pt x="73" y="90"/>
                    </a:lnTo>
                    <a:lnTo>
                      <a:pt x="68" y="109"/>
                    </a:lnTo>
                    <a:lnTo>
                      <a:pt x="67" y="128"/>
                    </a:lnTo>
                    <a:lnTo>
                      <a:pt x="67" y="334"/>
                    </a:lnTo>
                    <a:lnTo>
                      <a:pt x="0" y="334"/>
                    </a:lnTo>
                    <a:lnTo>
                      <a:pt x="0" y="3"/>
                    </a:lnTo>
                    <a:lnTo>
                      <a:pt x="67" y="3"/>
                    </a:lnTo>
                    <a:lnTo>
                      <a:pt x="67" y="37"/>
                    </a:lnTo>
                    <a:lnTo>
                      <a:pt x="81" y="38"/>
                    </a:lnTo>
                    <a:lnTo>
                      <a:pt x="86" y="28"/>
                    </a:lnTo>
                    <a:lnTo>
                      <a:pt x="94" y="18"/>
                    </a:lnTo>
                    <a:lnTo>
                      <a:pt x="106" y="11"/>
                    </a:lnTo>
                    <a:lnTo>
                      <a:pt x="127" y="3"/>
                    </a:lnTo>
                    <a:lnTo>
                      <a:pt x="1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38" name="Freeform 15"/>
              <p:cNvSpPr>
                <a:spLocks noEditPoints="1"/>
              </p:cNvSpPr>
              <p:nvPr userDrawn="1"/>
            </p:nvSpPr>
            <p:spPr bwMode="auto">
              <a:xfrm>
                <a:off x="1839" y="3808"/>
                <a:ext cx="25" cy="153"/>
              </a:xfrm>
              <a:custGeom>
                <a:avLst/>
                <a:gdLst/>
                <a:ahLst/>
                <a:cxnLst>
                  <a:cxn ang="0">
                    <a:pos x="4" y="127"/>
                  </a:cxn>
                  <a:cxn ang="0">
                    <a:pos x="71" y="127"/>
                  </a:cxn>
                  <a:cxn ang="0">
                    <a:pos x="71" y="458"/>
                  </a:cxn>
                  <a:cxn ang="0">
                    <a:pos x="4" y="458"/>
                  </a:cxn>
                  <a:cxn ang="0">
                    <a:pos x="4" y="127"/>
                  </a:cxn>
                  <a:cxn ang="0">
                    <a:pos x="38" y="0"/>
                  </a:cxn>
                  <a:cxn ang="0">
                    <a:pos x="52" y="2"/>
                  </a:cxn>
                  <a:cxn ang="0">
                    <a:pos x="64" y="11"/>
                  </a:cxn>
                  <a:cxn ang="0">
                    <a:pos x="73" y="23"/>
                  </a:cxn>
                  <a:cxn ang="0">
                    <a:pos x="76" y="39"/>
                  </a:cxn>
                  <a:cxn ang="0">
                    <a:pos x="73" y="53"/>
                  </a:cxn>
                  <a:cxn ang="0">
                    <a:pos x="64" y="65"/>
                  </a:cxn>
                  <a:cxn ang="0">
                    <a:pos x="51" y="73"/>
                  </a:cxn>
                  <a:cxn ang="0">
                    <a:pos x="38" y="76"/>
                  </a:cxn>
                  <a:cxn ang="0">
                    <a:pos x="22" y="73"/>
                  </a:cxn>
                  <a:cxn ang="0">
                    <a:pos x="9" y="65"/>
                  </a:cxn>
                  <a:cxn ang="0">
                    <a:pos x="3" y="53"/>
                  </a:cxn>
                  <a:cxn ang="0">
                    <a:pos x="0" y="39"/>
                  </a:cxn>
                  <a:cxn ang="0">
                    <a:pos x="3" y="23"/>
                  </a:cxn>
                  <a:cxn ang="0">
                    <a:pos x="9" y="11"/>
                  </a:cxn>
                  <a:cxn ang="0">
                    <a:pos x="17" y="5"/>
                  </a:cxn>
                  <a:cxn ang="0">
                    <a:pos x="26" y="1"/>
                  </a:cxn>
                  <a:cxn ang="0">
                    <a:pos x="38" y="0"/>
                  </a:cxn>
                </a:cxnLst>
                <a:rect l="0" t="0" r="r" b="b"/>
                <a:pathLst>
                  <a:path w="76" h="458">
                    <a:moveTo>
                      <a:pt x="4" y="127"/>
                    </a:moveTo>
                    <a:lnTo>
                      <a:pt x="71" y="127"/>
                    </a:lnTo>
                    <a:lnTo>
                      <a:pt x="71" y="458"/>
                    </a:lnTo>
                    <a:lnTo>
                      <a:pt x="4" y="458"/>
                    </a:lnTo>
                    <a:lnTo>
                      <a:pt x="4" y="127"/>
                    </a:lnTo>
                    <a:close/>
                    <a:moveTo>
                      <a:pt x="38" y="0"/>
                    </a:moveTo>
                    <a:lnTo>
                      <a:pt x="52" y="2"/>
                    </a:lnTo>
                    <a:lnTo>
                      <a:pt x="64" y="11"/>
                    </a:lnTo>
                    <a:lnTo>
                      <a:pt x="73" y="23"/>
                    </a:lnTo>
                    <a:lnTo>
                      <a:pt x="76" y="39"/>
                    </a:lnTo>
                    <a:lnTo>
                      <a:pt x="73" y="53"/>
                    </a:lnTo>
                    <a:lnTo>
                      <a:pt x="64" y="65"/>
                    </a:lnTo>
                    <a:lnTo>
                      <a:pt x="51" y="73"/>
                    </a:lnTo>
                    <a:lnTo>
                      <a:pt x="38" y="76"/>
                    </a:lnTo>
                    <a:lnTo>
                      <a:pt x="22" y="73"/>
                    </a:lnTo>
                    <a:lnTo>
                      <a:pt x="9" y="65"/>
                    </a:lnTo>
                    <a:lnTo>
                      <a:pt x="3" y="53"/>
                    </a:lnTo>
                    <a:lnTo>
                      <a:pt x="0" y="39"/>
                    </a:lnTo>
                    <a:lnTo>
                      <a:pt x="3" y="23"/>
                    </a:lnTo>
                    <a:lnTo>
                      <a:pt x="9" y="11"/>
                    </a:lnTo>
                    <a:lnTo>
                      <a:pt x="17" y="5"/>
                    </a:lnTo>
                    <a:lnTo>
                      <a:pt x="26"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39" name="Freeform 16"/>
              <p:cNvSpPr>
                <a:spLocks/>
              </p:cNvSpPr>
              <p:nvPr userDrawn="1"/>
            </p:nvSpPr>
            <p:spPr bwMode="auto">
              <a:xfrm>
                <a:off x="1933" y="3849"/>
                <a:ext cx="99" cy="112"/>
              </a:xfrm>
              <a:custGeom>
                <a:avLst/>
                <a:gdLst/>
                <a:ahLst/>
                <a:cxnLst>
                  <a:cxn ang="0">
                    <a:pos x="179" y="0"/>
                  </a:cxn>
                  <a:cxn ang="0">
                    <a:pos x="204" y="1"/>
                  </a:cxn>
                  <a:cxn ang="0">
                    <a:pos x="226" y="8"/>
                  </a:cxn>
                  <a:cxn ang="0">
                    <a:pos x="246" y="17"/>
                  </a:cxn>
                  <a:cxn ang="0">
                    <a:pos x="264" y="31"/>
                  </a:cxn>
                  <a:cxn ang="0">
                    <a:pos x="279" y="48"/>
                  </a:cxn>
                  <a:cxn ang="0">
                    <a:pos x="288" y="67"/>
                  </a:cxn>
                  <a:cxn ang="0">
                    <a:pos x="294" y="90"/>
                  </a:cxn>
                  <a:cxn ang="0">
                    <a:pos x="296" y="115"/>
                  </a:cxn>
                  <a:cxn ang="0">
                    <a:pos x="296" y="335"/>
                  </a:cxn>
                  <a:cxn ang="0">
                    <a:pos x="229" y="335"/>
                  </a:cxn>
                  <a:cxn ang="0">
                    <a:pos x="229" y="127"/>
                  </a:cxn>
                  <a:cxn ang="0">
                    <a:pos x="226" y="105"/>
                  </a:cxn>
                  <a:cxn ang="0">
                    <a:pos x="220" y="86"/>
                  </a:cxn>
                  <a:cxn ang="0">
                    <a:pos x="208" y="70"/>
                  </a:cxn>
                  <a:cxn ang="0">
                    <a:pos x="192" y="60"/>
                  </a:cxn>
                  <a:cxn ang="0">
                    <a:pos x="174" y="53"/>
                  </a:cxn>
                  <a:cxn ang="0">
                    <a:pos x="152" y="51"/>
                  </a:cxn>
                  <a:cxn ang="0">
                    <a:pos x="128" y="53"/>
                  </a:cxn>
                  <a:cxn ang="0">
                    <a:pos x="108" y="60"/>
                  </a:cxn>
                  <a:cxn ang="0">
                    <a:pos x="91" y="70"/>
                  </a:cxn>
                  <a:cxn ang="0">
                    <a:pos x="80" y="81"/>
                  </a:cxn>
                  <a:cxn ang="0">
                    <a:pos x="72" y="94"/>
                  </a:cxn>
                  <a:cxn ang="0">
                    <a:pos x="67" y="110"/>
                  </a:cxn>
                  <a:cxn ang="0">
                    <a:pos x="65" y="127"/>
                  </a:cxn>
                  <a:cxn ang="0">
                    <a:pos x="65" y="335"/>
                  </a:cxn>
                  <a:cxn ang="0">
                    <a:pos x="0" y="335"/>
                  </a:cxn>
                  <a:cxn ang="0">
                    <a:pos x="0" y="4"/>
                  </a:cxn>
                  <a:cxn ang="0">
                    <a:pos x="65" y="4"/>
                  </a:cxn>
                  <a:cxn ang="0">
                    <a:pos x="65" y="64"/>
                  </a:cxn>
                  <a:cxn ang="0">
                    <a:pos x="80" y="43"/>
                  </a:cxn>
                  <a:cxn ang="0">
                    <a:pos x="90" y="30"/>
                  </a:cxn>
                  <a:cxn ang="0">
                    <a:pos x="103" y="19"/>
                  </a:cxn>
                  <a:cxn ang="0">
                    <a:pos x="118" y="10"/>
                  </a:cxn>
                  <a:cxn ang="0">
                    <a:pos x="146" y="2"/>
                  </a:cxn>
                  <a:cxn ang="0">
                    <a:pos x="179" y="0"/>
                  </a:cxn>
                </a:cxnLst>
                <a:rect l="0" t="0" r="r" b="b"/>
                <a:pathLst>
                  <a:path w="296" h="335">
                    <a:moveTo>
                      <a:pt x="179" y="0"/>
                    </a:moveTo>
                    <a:lnTo>
                      <a:pt x="204" y="1"/>
                    </a:lnTo>
                    <a:lnTo>
                      <a:pt x="226" y="8"/>
                    </a:lnTo>
                    <a:lnTo>
                      <a:pt x="246" y="17"/>
                    </a:lnTo>
                    <a:lnTo>
                      <a:pt x="264" y="31"/>
                    </a:lnTo>
                    <a:lnTo>
                      <a:pt x="279" y="48"/>
                    </a:lnTo>
                    <a:lnTo>
                      <a:pt x="288" y="67"/>
                    </a:lnTo>
                    <a:lnTo>
                      <a:pt x="294" y="90"/>
                    </a:lnTo>
                    <a:lnTo>
                      <a:pt x="296" y="115"/>
                    </a:lnTo>
                    <a:lnTo>
                      <a:pt x="296" y="335"/>
                    </a:lnTo>
                    <a:lnTo>
                      <a:pt x="229" y="335"/>
                    </a:lnTo>
                    <a:lnTo>
                      <a:pt x="229" y="127"/>
                    </a:lnTo>
                    <a:lnTo>
                      <a:pt x="226" y="105"/>
                    </a:lnTo>
                    <a:lnTo>
                      <a:pt x="220" y="86"/>
                    </a:lnTo>
                    <a:lnTo>
                      <a:pt x="208" y="70"/>
                    </a:lnTo>
                    <a:lnTo>
                      <a:pt x="192" y="60"/>
                    </a:lnTo>
                    <a:lnTo>
                      <a:pt x="174" y="53"/>
                    </a:lnTo>
                    <a:lnTo>
                      <a:pt x="152" y="51"/>
                    </a:lnTo>
                    <a:lnTo>
                      <a:pt x="128" y="53"/>
                    </a:lnTo>
                    <a:lnTo>
                      <a:pt x="108" y="60"/>
                    </a:lnTo>
                    <a:lnTo>
                      <a:pt x="91" y="70"/>
                    </a:lnTo>
                    <a:lnTo>
                      <a:pt x="80" y="81"/>
                    </a:lnTo>
                    <a:lnTo>
                      <a:pt x="72" y="94"/>
                    </a:lnTo>
                    <a:lnTo>
                      <a:pt x="67" y="110"/>
                    </a:lnTo>
                    <a:lnTo>
                      <a:pt x="65" y="127"/>
                    </a:lnTo>
                    <a:lnTo>
                      <a:pt x="65" y="335"/>
                    </a:lnTo>
                    <a:lnTo>
                      <a:pt x="0" y="335"/>
                    </a:lnTo>
                    <a:lnTo>
                      <a:pt x="0" y="4"/>
                    </a:lnTo>
                    <a:lnTo>
                      <a:pt x="65" y="4"/>
                    </a:lnTo>
                    <a:lnTo>
                      <a:pt x="65" y="64"/>
                    </a:lnTo>
                    <a:lnTo>
                      <a:pt x="80" y="43"/>
                    </a:lnTo>
                    <a:lnTo>
                      <a:pt x="90" y="30"/>
                    </a:lnTo>
                    <a:lnTo>
                      <a:pt x="103" y="19"/>
                    </a:lnTo>
                    <a:lnTo>
                      <a:pt x="118" y="10"/>
                    </a:lnTo>
                    <a:lnTo>
                      <a:pt x="146" y="2"/>
                    </a:lnTo>
                    <a:lnTo>
                      <a:pt x="17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0" name="Freeform 17"/>
              <p:cNvSpPr>
                <a:spLocks noEditPoints="1"/>
              </p:cNvSpPr>
              <p:nvPr userDrawn="1"/>
            </p:nvSpPr>
            <p:spPr bwMode="auto">
              <a:xfrm>
                <a:off x="760" y="3850"/>
                <a:ext cx="1438" cy="178"/>
              </a:xfrm>
              <a:custGeom>
                <a:avLst/>
                <a:gdLst/>
                <a:ahLst/>
                <a:cxnLst>
                  <a:cxn ang="0">
                    <a:pos x="4149" y="51"/>
                  </a:cxn>
                  <a:cxn ang="0">
                    <a:pos x="4109" y="67"/>
                  </a:cxn>
                  <a:cxn ang="0">
                    <a:pos x="4084" y="97"/>
                  </a:cxn>
                  <a:cxn ang="0">
                    <a:pos x="4073" y="139"/>
                  </a:cxn>
                  <a:cxn ang="0">
                    <a:pos x="4073" y="190"/>
                  </a:cxn>
                  <a:cxn ang="0">
                    <a:pos x="4083" y="235"/>
                  </a:cxn>
                  <a:cxn ang="0">
                    <a:pos x="4104" y="266"/>
                  </a:cxn>
                  <a:cxn ang="0">
                    <a:pos x="4138" y="283"/>
                  </a:cxn>
                  <a:cxn ang="0">
                    <a:pos x="4184" y="284"/>
                  </a:cxn>
                  <a:cxn ang="0">
                    <a:pos x="4222" y="269"/>
                  </a:cxn>
                  <a:cxn ang="0">
                    <a:pos x="4244" y="238"/>
                  </a:cxn>
                  <a:cxn ang="0">
                    <a:pos x="4247" y="123"/>
                  </a:cxn>
                  <a:cxn ang="0">
                    <a:pos x="4239" y="89"/>
                  </a:cxn>
                  <a:cxn ang="0">
                    <a:pos x="4219" y="67"/>
                  </a:cxn>
                  <a:cxn ang="0">
                    <a:pos x="4197" y="54"/>
                  </a:cxn>
                  <a:cxn ang="0">
                    <a:pos x="4173" y="50"/>
                  </a:cxn>
                  <a:cxn ang="0">
                    <a:pos x="4179" y="1"/>
                  </a:cxn>
                  <a:cxn ang="0">
                    <a:pos x="4218" y="13"/>
                  </a:cxn>
                  <a:cxn ang="0">
                    <a:pos x="4247" y="39"/>
                  </a:cxn>
                  <a:cxn ang="0">
                    <a:pos x="4313" y="3"/>
                  </a:cxn>
                  <a:cxn ang="0">
                    <a:pos x="4312" y="337"/>
                  </a:cxn>
                  <a:cxn ang="0">
                    <a:pos x="4307" y="383"/>
                  </a:cxn>
                  <a:cxn ang="0">
                    <a:pos x="4291" y="435"/>
                  </a:cxn>
                  <a:cxn ang="0">
                    <a:pos x="4274" y="470"/>
                  </a:cxn>
                  <a:cxn ang="0">
                    <a:pos x="4226" y="514"/>
                  </a:cxn>
                  <a:cxn ang="0">
                    <a:pos x="4160" y="536"/>
                  </a:cxn>
                  <a:cxn ang="0">
                    <a:pos x="0" y="487"/>
                  </a:cxn>
                  <a:cxn ang="0">
                    <a:pos x="4179" y="480"/>
                  </a:cxn>
                  <a:cxn ang="0">
                    <a:pos x="4217" y="446"/>
                  </a:cxn>
                  <a:cxn ang="0">
                    <a:pos x="4239" y="390"/>
                  </a:cxn>
                  <a:cxn ang="0">
                    <a:pos x="4245" y="316"/>
                  </a:cxn>
                  <a:cxn ang="0">
                    <a:pos x="4227" y="321"/>
                  </a:cxn>
                  <a:cxn ang="0">
                    <a:pos x="4210" y="329"/>
                  </a:cxn>
                  <a:cxn ang="0">
                    <a:pos x="4190" y="335"/>
                  </a:cxn>
                  <a:cxn ang="0">
                    <a:pos x="4150" y="338"/>
                  </a:cxn>
                  <a:cxn ang="0">
                    <a:pos x="4104" y="332"/>
                  </a:cxn>
                  <a:cxn ang="0">
                    <a:pos x="4067" y="314"/>
                  </a:cxn>
                  <a:cxn ang="0">
                    <a:pos x="4039" y="287"/>
                  </a:cxn>
                  <a:cxn ang="0">
                    <a:pos x="4011" y="232"/>
                  </a:cxn>
                  <a:cxn ang="0">
                    <a:pos x="4002" y="162"/>
                  </a:cxn>
                  <a:cxn ang="0">
                    <a:pos x="4014" y="100"/>
                  </a:cxn>
                  <a:cxn ang="0">
                    <a:pos x="4033" y="63"/>
                  </a:cxn>
                  <a:cxn ang="0">
                    <a:pos x="4069" y="28"/>
                  </a:cxn>
                  <a:cxn ang="0">
                    <a:pos x="4122" y="3"/>
                  </a:cxn>
                </a:cxnLst>
                <a:rect l="0" t="0" r="r" b="b"/>
                <a:pathLst>
                  <a:path w="4313" h="536">
                    <a:moveTo>
                      <a:pt x="4173" y="50"/>
                    </a:moveTo>
                    <a:lnTo>
                      <a:pt x="4149" y="51"/>
                    </a:lnTo>
                    <a:lnTo>
                      <a:pt x="4128" y="58"/>
                    </a:lnTo>
                    <a:lnTo>
                      <a:pt x="4109" y="67"/>
                    </a:lnTo>
                    <a:lnTo>
                      <a:pt x="4095" y="80"/>
                    </a:lnTo>
                    <a:lnTo>
                      <a:pt x="4084" y="97"/>
                    </a:lnTo>
                    <a:lnTo>
                      <a:pt x="4078" y="115"/>
                    </a:lnTo>
                    <a:lnTo>
                      <a:pt x="4073" y="139"/>
                    </a:lnTo>
                    <a:lnTo>
                      <a:pt x="4071" y="164"/>
                    </a:lnTo>
                    <a:lnTo>
                      <a:pt x="4073" y="190"/>
                    </a:lnTo>
                    <a:lnTo>
                      <a:pt x="4077" y="214"/>
                    </a:lnTo>
                    <a:lnTo>
                      <a:pt x="4083" y="235"/>
                    </a:lnTo>
                    <a:lnTo>
                      <a:pt x="4092" y="252"/>
                    </a:lnTo>
                    <a:lnTo>
                      <a:pt x="4104" y="266"/>
                    </a:lnTo>
                    <a:lnTo>
                      <a:pt x="4120" y="276"/>
                    </a:lnTo>
                    <a:lnTo>
                      <a:pt x="4138" y="283"/>
                    </a:lnTo>
                    <a:lnTo>
                      <a:pt x="4159" y="286"/>
                    </a:lnTo>
                    <a:lnTo>
                      <a:pt x="4184" y="284"/>
                    </a:lnTo>
                    <a:lnTo>
                      <a:pt x="4205" y="278"/>
                    </a:lnTo>
                    <a:lnTo>
                      <a:pt x="4222" y="269"/>
                    </a:lnTo>
                    <a:lnTo>
                      <a:pt x="4236" y="256"/>
                    </a:lnTo>
                    <a:lnTo>
                      <a:pt x="4244" y="238"/>
                    </a:lnTo>
                    <a:lnTo>
                      <a:pt x="4247" y="219"/>
                    </a:lnTo>
                    <a:lnTo>
                      <a:pt x="4247" y="123"/>
                    </a:lnTo>
                    <a:lnTo>
                      <a:pt x="4244" y="106"/>
                    </a:lnTo>
                    <a:lnTo>
                      <a:pt x="4239" y="89"/>
                    </a:lnTo>
                    <a:lnTo>
                      <a:pt x="4230" y="76"/>
                    </a:lnTo>
                    <a:lnTo>
                      <a:pt x="4219" y="67"/>
                    </a:lnTo>
                    <a:lnTo>
                      <a:pt x="4209" y="59"/>
                    </a:lnTo>
                    <a:lnTo>
                      <a:pt x="4197" y="54"/>
                    </a:lnTo>
                    <a:lnTo>
                      <a:pt x="4184" y="51"/>
                    </a:lnTo>
                    <a:lnTo>
                      <a:pt x="4173" y="50"/>
                    </a:lnTo>
                    <a:close/>
                    <a:moveTo>
                      <a:pt x="4154" y="0"/>
                    </a:moveTo>
                    <a:lnTo>
                      <a:pt x="4179" y="1"/>
                    </a:lnTo>
                    <a:lnTo>
                      <a:pt x="4200" y="5"/>
                    </a:lnTo>
                    <a:lnTo>
                      <a:pt x="4218" y="13"/>
                    </a:lnTo>
                    <a:lnTo>
                      <a:pt x="4235" y="26"/>
                    </a:lnTo>
                    <a:lnTo>
                      <a:pt x="4247" y="39"/>
                    </a:lnTo>
                    <a:lnTo>
                      <a:pt x="4247" y="3"/>
                    </a:lnTo>
                    <a:lnTo>
                      <a:pt x="4313" y="3"/>
                    </a:lnTo>
                    <a:lnTo>
                      <a:pt x="4313" y="313"/>
                    </a:lnTo>
                    <a:lnTo>
                      <a:pt x="4312" y="337"/>
                    </a:lnTo>
                    <a:lnTo>
                      <a:pt x="4310" y="359"/>
                    </a:lnTo>
                    <a:lnTo>
                      <a:pt x="4307" y="383"/>
                    </a:lnTo>
                    <a:lnTo>
                      <a:pt x="4303" y="400"/>
                    </a:lnTo>
                    <a:lnTo>
                      <a:pt x="4291" y="435"/>
                    </a:lnTo>
                    <a:lnTo>
                      <a:pt x="4283" y="453"/>
                    </a:lnTo>
                    <a:lnTo>
                      <a:pt x="4274" y="470"/>
                    </a:lnTo>
                    <a:lnTo>
                      <a:pt x="4252" y="494"/>
                    </a:lnTo>
                    <a:lnTo>
                      <a:pt x="4226" y="514"/>
                    </a:lnTo>
                    <a:lnTo>
                      <a:pt x="4194" y="528"/>
                    </a:lnTo>
                    <a:lnTo>
                      <a:pt x="4160" y="536"/>
                    </a:lnTo>
                    <a:lnTo>
                      <a:pt x="0" y="536"/>
                    </a:lnTo>
                    <a:lnTo>
                      <a:pt x="0" y="487"/>
                    </a:lnTo>
                    <a:lnTo>
                      <a:pt x="4154" y="487"/>
                    </a:lnTo>
                    <a:lnTo>
                      <a:pt x="4179" y="480"/>
                    </a:lnTo>
                    <a:lnTo>
                      <a:pt x="4200" y="465"/>
                    </a:lnTo>
                    <a:lnTo>
                      <a:pt x="4217" y="446"/>
                    </a:lnTo>
                    <a:lnTo>
                      <a:pt x="4230" y="421"/>
                    </a:lnTo>
                    <a:lnTo>
                      <a:pt x="4239" y="390"/>
                    </a:lnTo>
                    <a:lnTo>
                      <a:pt x="4244" y="355"/>
                    </a:lnTo>
                    <a:lnTo>
                      <a:pt x="4245" y="316"/>
                    </a:lnTo>
                    <a:lnTo>
                      <a:pt x="4231" y="316"/>
                    </a:lnTo>
                    <a:lnTo>
                      <a:pt x="4227" y="321"/>
                    </a:lnTo>
                    <a:lnTo>
                      <a:pt x="4219" y="325"/>
                    </a:lnTo>
                    <a:lnTo>
                      <a:pt x="4210" y="329"/>
                    </a:lnTo>
                    <a:lnTo>
                      <a:pt x="4203" y="332"/>
                    </a:lnTo>
                    <a:lnTo>
                      <a:pt x="4190" y="335"/>
                    </a:lnTo>
                    <a:lnTo>
                      <a:pt x="4172" y="337"/>
                    </a:lnTo>
                    <a:lnTo>
                      <a:pt x="4150" y="338"/>
                    </a:lnTo>
                    <a:lnTo>
                      <a:pt x="4126" y="337"/>
                    </a:lnTo>
                    <a:lnTo>
                      <a:pt x="4104" y="332"/>
                    </a:lnTo>
                    <a:lnTo>
                      <a:pt x="4084" y="324"/>
                    </a:lnTo>
                    <a:lnTo>
                      <a:pt x="4067" y="314"/>
                    </a:lnTo>
                    <a:lnTo>
                      <a:pt x="4052" y="301"/>
                    </a:lnTo>
                    <a:lnTo>
                      <a:pt x="4039" y="287"/>
                    </a:lnTo>
                    <a:lnTo>
                      <a:pt x="4023" y="261"/>
                    </a:lnTo>
                    <a:lnTo>
                      <a:pt x="4011" y="232"/>
                    </a:lnTo>
                    <a:lnTo>
                      <a:pt x="4005" y="199"/>
                    </a:lnTo>
                    <a:lnTo>
                      <a:pt x="4002" y="162"/>
                    </a:lnTo>
                    <a:lnTo>
                      <a:pt x="4005" y="130"/>
                    </a:lnTo>
                    <a:lnTo>
                      <a:pt x="4014" y="100"/>
                    </a:lnTo>
                    <a:lnTo>
                      <a:pt x="4023" y="80"/>
                    </a:lnTo>
                    <a:lnTo>
                      <a:pt x="4033" y="63"/>
                    </a:lnTo>
                    <a:lnTo>
                      <a:pt x="4046" y="47"/>
                    </a:lnTo>
                    <a:lnTo>
                      <a:pt x="4069" y="28"/>
                    </a:lnTo>
                    <a:lnTo>
                      <a:pt x="4094" y="12"/>
                    </a:lnTo>
                    <a:lnTo>
                      <a:pt x="4122" y="3"/>
                    </a:lnTo>
                    <a:lnTo>
                      <a:pt x="41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1" name="Freeform 18"/>
              <p:cNvSpPr>
                <a:spLocks/>
              </p:cNvSpPr>
              <p:nvPr userDrawn="1"/>
            </p:nvSpPr>
            <p:spPr bwMode="auto">
              <a:xfrm>
                <a:off x="760" y="4088"/>
                <a:ext cx="67" cy="46"/>
              </a:xfrm>
              <a:custGeom>
                <a:avLst/>
                <a:gdLst/>
                <a:ahLst/>
                <a:cxnLst>
                  <a:cxn ang="0">
                    <a:pos x="0" y="0"/>
                  </a:cxn>
                  <a:cxn ang="0">
                    <a:pos x="200" y="0"/>
                  </a:cxn>
                  <a:cxn ang="0">
                    <a:pos x="200" y="20"/>
                  </a:cxn>
                  <a:cxn ang="0">
                    <a:pos x="124" y="20"/>
                  </a:cxn>
                  <a:cxn ang="0">
                    <a:pos x="124" y="137"/>
                  </a:cxn>
                  <a:cxn ang="0">
                    <a:pos x="76" y="137"/>
                  </a:cxn>
                  <a:cxn ang="0">
                    <a:pos x="76" y="20"/>
                  </a:cxn>
                  <a:cxn ang="0">
                    <a:pos x="0" y="20"/>
                  </a:cxn>
                  <a:cxn ang="0">
                    <a:pos x="0" y="0"/>
                  </a:cxn>
                </a:cxnLst>
                <a:rect l="0" t="0" r="r" b="b"/>
                <a:pathLst>
                  <a:path w="200" h="137">
                    <a:moveTo>
                      <a:pt x="0" y="0"/>
                    </a:moveTo>
                    <a:lnTo>
                      <a:pt x="200" y="0"/>
                    </a:lnTo>
                    <a:lnTo>
                      <a:pt x="200" y="20"/>
                    </a:lnTo>
                    <a:lnTo>
                      <a:pt x="124" y="20"/>
                    </a:lnTo>
                    <a:lnTo>
                      <a:pt x="124" y="137"/>
                    </a:lnTo>
                    <a:lnTo>
                      <a:pt x="76" y="137"/>
                    </a:lnTo>
                    <a:lnTo>
                      <a:pt x="76" y="20"/>
                    </a:lnTo>
                    <a:lnTo>
                      <a:pt x="0" y="2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2" name="Freeform 19"/>
              <p:cNvSpPr>
                <a:spLocks/>
              </p:cNvSpPr>
              <p:nvPr userDrawn="1"/>
            </p:nvSpPr>
            <p:spPr bwMode="auto">
              <a:xfrm>
                <a:off x="889" y="4088"/>
                <a:ext cx="52" cy="46"/>
              </a:xfrm>
              <a:custGeom>
                <a:avLst/>
                <a:gdLst/>
                <a:ahLst/>
                <a:cxnLst>
                  <a:cxn ang="0">
                    <a:pos x="0" y="0"/>
                  </a:cxn>
                  <a:cxn ang="0">
                    <a:pos x="155" y="0"/>
                  </a:cxn>
                  <a:cxn ang="0">
                    <a:pos x="155" y="20"/>
                  </a:cxn>
                  <a:cxn ang="0">
                    <a:pos x="44" y="20"/>
                  </a:cxn>
                  <a:cxn ang="0">
                    <a:pos x="44" y="57"/>
                  </a:cxn>
                  <a:cxn ang="0">
                    <a:pos x="113" y="57"/>
                  </a:cxn>
                  <a:cxn ang="0">
                    <a:pos x="113" y="76"/>
                  </a:cxn>
                  <a:cxn ang="0">
                    <a:pos x="44" y="76"/>
                  </a:cxn>
                  <a:cxn ang="0">
                    <a:pos x="44" y="116"/>
                  </a:cxn>
                  <a:cxn ang="0">
                    <a:pos x="155" y="116"/>
                  </a:cxn>
                  <a:cxn ang="0">
                    <a:pos x="155" y="137"/>
                  </a:cxn>
                  <a:cxn ang="0">
                    <a:pos x="0" y="137"/>
                  </a:cxn>
                  <a:cxn ang="0">
                    <a:pos x="0" y="0"/>
                  </a:cxn>
                </a:cxnLst>
                <a:rect l="0" t="0" r="r" b="b"/>
                <a:pathLst>
                  <a:path w="155" h="137">
                    <a:moveTo>
                      <a:pt x="0" y="0"/>
                    </a:moveTo>
                    <a:lnTo>
                      <a:pt x="155" y="0"/>
                    </a:lnTo>
                    <a:lnTo>
                      <a:pt x="155" y="20"/>
                    </a:lnTo>
                    <a:lnTo>
                      <a:pt x="44" y="20"/>
                    </a:lnTo>
                    <a:lnTo>
                      <a:pt x="44" y="57"/>
                    </a:lnTo>
                    <a:lnTo>
                      <a:pt x="113" y="57"/>
                    </a:lnTo>
                    <a:lnTo>
                      <a:pt x="113" y="76"/>
                    </a:lnTo>
                    <a:lnTo>
                      <a:pt x="44" y="76"/>
                    </a:lnTo>
                    <a:lnTo>
                      <a:pt x="44" y="116"/>
                    </a:lnTo>
                    <a:lnTo>
                      <a:pt x="155" y="116"/>
                    </a:lnTo>
                    <a:lnTo>
                      <a:pt x="155"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3" name="Freeform 20"/>
              <p:cNvSpPr>
                <a:spLocks/>
              </p:cNvSpPr>
              <p:nvPr userDrawn="1"/>
            </p:nvSpPr>
            <p:spPr bwMode="auto">
              <a:xfrm>
                <a:off x="1004" y="4088"/>
                <a:ext cx="71" cy="46"/>
              </a:xfrm>
              <a:custGeom>
                <a:avLst/>
                <a:gdLst/>
                <a:ahLst/>
                <a:cxnLst>
                  <a:cxn ang="0">
                    <a:pos x="117" y="0"/>
                  </a:cxn>
                  <a:cxn ang="0">
                    <a:pos x="148" y="1"/>
                  </a:cxn>
                  <a:cxn ang="0">
                    <a:pos x="174" y="7"/>
                  </a:cxn>
                  <a:cxn ang="0">
                    <a:pos x="195" y="15"/>
                  </a:cxn>
                  <a:cxn ang="0">
                    <a:pos x="213" y="25"/>
                  </a:cxn>
                  <a:cxn ang="0">
                    <a:pos x="174" y="37"/>
                  </a:cxn>
                  <a:cxn ang="0">
                    <a:pos x="161" y="30"/>
                  </a:cxn>
                  <a:cxn ang="0">
                    <a:pos x="148" y="26"/>
                  </a:cxn>
                  <a:cxn ang="0">
                    <a:pos x="134" y="24"/>
                  </a:cxn>
                  <a:cxn ang="0">
                    <a:pos x="117" y="22"/>
                  </a:cxn>
                  <a:cxn ang="0">
                    <a:pos x="96" y="24"/>
                  </a:cxn>
                  <a:cxn ang="0">
                    <a:pos x="79" y="28"/>
                  </a:cxn>
                  <a:cxn ang="0">
                    <a:pos x="64" y="35"/>
                  </a:cxn>
                  <a:cxn ang="0">
                    <a:pos x="54" y="45"/>
                  </a:cxn>
                  <a:cxn ang="0">
                    <a:pos x="47" y="56"/>
                  </a:cxn>
                  <a:cxn ang="0">
                    <a:pos x="45" y="70"/>
                  </a:cxn>
                  <a:cxn ang="0">
                    <a:pos x="47" y="83"/>
                  </a:cxn>
                  <a:cxn ang="0">
                    <a:pos x="50" y="88"/>
                  </a:cxn>
                  <a:cxn ang="0">
                    <a:pos x="54" y="93"/>
                  </a:cxn>
                  <a:cxn ang="0">
                    <a:pos x="59" y="98"/>
                  </a:cxn>
                  <a:cxn ang="0">
                    <a:pos x="66" y="102"/>
                  </a:cxn>
                  <a:cxn ang="0">
                    <a:pos x="76" y="108"/>
                  </a:cxn>
                  <a:cxn ang="0">
                    <a:pos x="89" y="113"/>
                  </a:cxn>
                  <a:cxn ang="0">
                    <a:pos x="104" y="115"/>
                  </a:cxn>
                  <a:cxn ang="0">
                    <a:pos x="134" y="115"/>
                  </a:cxn>
                  <a:cxn ang="0">
                    <a:pos x="148" y="113"/>
                  </a:cxn>
                  <a:cxn ang="0">
                    <a:pos x="162" y="109"/>
                  </a:cxn>
                  <a:cxn ang="0">
                    <a:pos x="174" y="104"/>
                  </a:cxn>
                  <a:cxn ang="0">
                    <a:pos x="211" y="115"/>
                  </a:cxn>
                  <a:cxn ang="0">
                    <a:pos x="193" y="126"/>
                  </a:cxn>
                  <a:cxn ang="0">
                    <a:pos x="172" y="134"/>
                  </a:cxn>
                  <a:cxn ang="0">
                    <a:pos x="145" y="138"/>
                  </a:cxn>
                  <a:cxn ang="0">
                    <a:pos x="117" y="139"/>
                  </a:cxn>
                  <a:cxn ang="0">
                    <a:pos x="92" y="138"/>
                  </a:cxn>
                  <a:cxn ang="0">
                    <a:pos x="69" y="134"/>
                  </a:cxn>
                  <a:cxn ang="0">
                    <a:pos x="50" y="127"/>
                  </a:cxn>
                  <a:cxn ang="0">
                    <a:pos x="33" y="119"/>
                  </a:cxn>
                  <a:cxn ang="0">
                    <a:pos x="18" y="109"/>
                  </a:cxn>
                  <a:cxn ang="0">
                    <a:pos x="8" y="97"/>
                  </a:cxn>
                  <a:cxn ang="0">
                    <a:pos x="1" y="84"/>
                  </a:cxn>
                  <a:cxn ang="0">
                    <a:pos x="0" y="70"/>
                  </a:cxn>
                  <a:cxn ang="0">
                    <a:pos x="1" y="55"/>
                  </a:cxn>
                  <a:cxn ang="0">
                    <a:pos x="8" y="42"/>
                  </a:cxn>
                  <a:cxn ang="0">
                    <a:pos x="17" y="30"/>
                  </a:cxn>
                  <a:cxn ang="0">
                    <a:pos x="32" y="20"/>
                  </a:cxn>
                  <a:cxn ang="0">
                    <a:pos x="47" y="12"/>
                  </a:cxn>
                  <a:cxn ang="0">
                    <a:pos x="68" y="5"/>
                  </a:cxn>
                  <a:cxn ang="0">
                    <a:pos x="90" y="1"/>
                  </a:cxn>
                  <a:cxn ang="0">
                    <a:pos x="117" y="0"/>
                  </a:cxn>
                </a:cxnLst>
                <a:rect l="0" t="0" r="r" b="b"/>
                <a:pathLst>
                  <a:path w="213" h="139">
                    <a:moveTo>
                      <a:pt x="117" y="0"/>
                    </a:moveTo>
                    <a:lnTo>
                      <a:pt x="148" y="1"/>
                    </a:lnTo>
                    <a:lnTo>
                      <a:pt x="174" y="7"/>
                    </a:lnTo>
                    <a:lnTo>
                      <a:pt x="195" y="15"/>
                    </a:lnTo>
                    <a:lnTo>
                      <a:pt x="213" y="25"/>
                    </a:lnTo>
                    <a:lnTo>
                      <a:pt x="174" y="37"/>
                    </a:lnTo>
                    <a:lnTo>
                      <a:pt x="161" y="30"/>
                    </a:lnTo>
                    <a:lnTo>
                      <a:pt x="148" y="26"/>
                    </a:lnTo>
                    <a:lnTo>
                      <a:pt x="134" y="24"/>
                    </a:lnTo>
                    <a:lnTo>
                      <a:pt x="117" y="22"/>
                    </a:lnTo>
                    <a:lnTo>
                      <a:pt x="96" y="24"/>
                    </a:lnTo>
                    <a:lnTo>
                      <a:pt x="79" y="28"/>
                    </a:lnTo>
                    <a:lnTo>
                      <a:pt x="64" y="35"/>
                    </a:lnTo>
                    <a:lnTo>
                      <a:pt x="54" y="45"/>
                    </a:lnTo>
                    <a:lnTo>
                      <a:pt x="47" y="56"/>
                    </a:lnTo>
                    <a:lnTo>
                      <a:pt x="45" y="70"/>
                    </a:lnTo>
                    <a:lnTo>
                      <a:pt x="47" y="83"/>
                    </a:lnTo>
                    <a:lnTo>
                      <a:pt x="50" y="88"/>
                    </a:lnTo>
                    <a:lnTo>
                      <a:pt x="54" y="93"/>
                    </a:lnTo>
                    <a:lnTo>
                      <a:pt x="59" y="98"/>
                    </a:lnTo>
                    <a:lnTo>
                      <a:pt x="66" y="102"/>
                    </a:lnTo>
                    <a:lnTo>
                      <a:pt x="76" y="108"/>
                    </a:lnTo>
                    <a:lnTo>
                      <a:pt x="89" y="113"/>
                    </a:lnTo>
                    <a:lnTo>
                      <a:pt x="104" y="115"/>
                    </a:lnTo>
                    <a:lnTo>
                      <a:pt x="134" y="115"/>
                    </a:lnTo>
                    <a:lnTo>
                      <a:pt x="148" y="113"/>
                    </a:lnTo>
                    <a:lnTo>
                      <a:pt x="162" y="109"/>
                    </a:lnTo>
                    <a:lnTo>
                      <a:pt x="174" y="104"/>
                    </a:lnTo>
                    <a:lnTo>
                      <a:pt x="211" y="115"/>
                    </a:lnTo>
                    <a:lnTo>
                      <a:pt x="193" y="126"/>
                    </a:lnTo>
                    <a:lnTo>
                      <a:pt x="172" y="134"/>
                    </a:lnTo>
                    <a:lnTo>
                      <a:pt x="145" y="138"/>
                    </a:lnTo>
                    <a:lnTo>
                      <a:pt x="117" y="139"/>
                    </a:lnTo>
                    <a:lnTo>
                      <a:pt x="92" y="138"/>
                    </a:lnTo>
                    <a:lnTo>
                      <a:pt x="69" y="134"/>
                    </a:lnTo>
                    <a:lnTo>
                      <a:pt x="50" y="127"/>
                    </a:lnTo>
                    <a:lnTo>
                      <a:pt x="33" y="119"/>
                    </a:lnTo>
                    <a:lnTo>
                      <a:pt x="18" y="109"/>
                    </a:lnTo>
                    <a:lnTo>
                      <a:pt x="8" y="97"/>
                    </a:lnTo>
                    <a:lnTo>
                      <a:pt x="1" y="84"/>
                    </a:lnTo>
                    <a:lnTo>
                      <a:pt x="0" y="70"/>
                    </a:lnTo>
                    <a:lnTo>
                      <a:pt x="1" y="55"/>
                    </a:lnTo>
                    <a:lnTo>
                      <a:pt x="8" y="42"/>
                    </a:lnTo>
                    <a:lnTo>
                      <a:pt x="17" y="30"/>
                    </a:lnTo>
                    <a:lnTo>
                      <a:pt x="32" y="20"/>
                    </a:lnTo>
                    <a:lnTo>
                      <a:pt x="47" y="12"/>
                    </a:lnTo>
                    <a:lnTo>
                      <a:pt x="68" y="5"/>
                    </a:lnTo>
                    <a:lnTo>
                      <a:pt x="90" y="1"/>
                    </a:lnTo>
                    <a:lnTo>
                      <a:pt x="11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4" name="Freeform 21"/>
              <p:cNvSpPr>
                <a:spLocks/>
              </p:cNvSpPr>
              <p:nvPr userDrawn="1"/>
            </p:nvSpPr>
            <p:spPr bwMode="auto">
              <a:xfrm>
                <a:off x="1140" y="4088"/>
                <a:ext cx="65" cy="46"/>
              </a:xfrm>
              <a:custGeom>
                <a:avLst/>
                <a:gdLst/>
                <a:ahLst/>
                <a:cxnLst>
                  <a:cxn ang="0">
                    <a:pos x="0" y="0"/>
                  </a:cxn>
                  <a:cxn ang="0">
                    <a:pos x="43" y="0"/>
                  </a:cxn>
                  <a:cxn ang="0">
                    <a:pos x="43" y="57"/>
                  </a:cxn>
                  <a:cxn ang="0">
                    <a:pos x="154" y="57"/>
                  </a:cxn>
                  <a:cxn ang="0">
                    <a:pos x="154" y="0"/>
                  </a:cxn>
                  <a:cxn ang="0">
                    <a:pos x="196" y="0"/>
                  </a:cxn>
                  <a:cxn ang="0">
                    <a:pos x="196" y="137"/>
                  </a:cxn>
                  <a:cxn ang="0">
                    <a:pos x="154" y="137"/>
                  </a:cxn>
                  <a:cxn ang="0">
                    <a:pos x="154" y="76"/>
                  </a:cxn>
                  <a:cxn ang="0">
                    <a:pos x="43" y="76"/>
                  </a:cxn>
                  <a:cxn ang="0">
                    <a:pos x="43" y="137"/>
                  </a:cxn>
                  <a:cxn ang="0">
                    <a:pos x="0" y="137"/>
                  </a:cxn>
                  <a:cxn ang="0">
                    <a:pos x="0" y="0"/>
                  </a:cxn>
                </a:cxnLst>
                <a:rect l="0" t="0" r="r" b="b"/>
                <a:pathLst>
                  <a:path w="196" h="137">
                    <a:moveTo>
                      <a:pt x="0" y="0"/>
                    </a:moveTo>
                    <a:lnTo>
                      <a:pt x="43" y="0"/>
                    </a:lnTo>
                    <a:lnTo>
                      <a:pt x="43" y="57"/>
                    </a:lnTo>
                    <a:lnTo>
                      <a:pt x="154" y="57"/>
                    </a:lnTo>
                    <a:lnTo>
                      <a:pt x="154" y="0"/>
                    </a:lnTo>
                    <a:lnTo>
                      <a:pt x="196" y="0"/>
                    </a:lnTo>
                    <a:lnTo>
                      <a:pt x="196" y="137"/>
                    </a:lnTo>
                    <a:lnTo>
                      <a:pt x="154" y="137"/>
                    </a:lnTo>
                    <a:lnTo>
                      <a:pt x="154" y="76"/>
                    </a:lnTo>
                    <a:lnTo>
                      <a:pt x="43" y="76"/>
                    </a:lnTo>
                    <a:lnTo>
                      <a:pt x="43"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5" name="Freeform 22"/>
              <p:cNvSpPr>
                <a:spLocks/>
              </p:cNvSpPr>
              <p:nvPr userDrawn="1"/>
            </p:nvSpPr>
            <p:spPr bwMode="auto">
              <a:xfrm>
                <a:off x="1271" y="4088"/>
                <a:ext cx="67" cy="46"/>
              </a:xfrm>
              <a:custGeom>
                <a:avLst/>
                <a:gdLst/>
                <a:ahLst/>
                <a:cxnLst>
                  <a:cxn ang="0">
                    <a:pos x="0" y="0"/>
                  </a:cxn>
                  <a:cxn ang="0">
                    <a:pos x="54" y="0"/>
                  </a:cxn>
                  <a:cxn ang="0">
                    <a:pos x="158" y="97"/>
                  </a:cxn>
                  <a:cxn ang="0">
                    <a:pos x="158" y="0"/>
                  </a:cxn>
                  <a:cxn ang="0">
                    <a:pos x="202" y="0"/>
                  </a:cxn>
                  <a:cxn ang="0">
                    <a:pos x="202" y="137"/>
                  </a:cxn>
                  <a:cxn ang="0">
                    <a:pos x="152" y="137"/>
                  </a:cxn>
                  <a:cxn ang="0">
                    <a:pos x="43" y="36"/>
                  </a:cxn>
                  <a:cxn ang="0">
                    <a:pos x="43" y="137"/>
                  </a:cxn>
                  <a:cxn ang="0">
                    <a:pos x="0" y="137"/>
                  </a:cxn>
                  <a:cxn ang="0">
                    <a:pos x="0" y="0"/>
                  </a:cxn>
                </a:cxnLst>
                <a:rect l="0" t="0" r="r" b="b"/>
                <a:pathLst>
                  <a:path w="202" h="137">
                    <a:moveTo>
                      <a:pt x="0" y="0"/>
                    </a:moveTo>
                    <a:lnTo>
                      <a:pt x="54" y="0"/>
                    </a:lnTo>
                    <a:lnTo>
                      <a:pt x="158" y="97"/>
                    </a:lnTo>
                    <a:lnTo>
                      <a:pt x="158" y="0"/>
                    </a:lnTo>
                    <a:lnTo>
                      <a:pt x="202" y="0"/>
                    </a:lnTo>
                    <a:lnTo>
                      <a:pt x="202" y="137"/>
                    </a:lnTo>
                    <a:lnTo>
                      <a:pt x="152" y="137"/>
                    </a:lnTo>
                    <a:lnTo>
                      <a:pt x="43" y="36"/>
                    </a:lnTo>
                    <a:lnTo>
                      <a:pt x="43"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6" name="Freeform 23"/>
              <p:cNvSpPr>
                <a:spLocks noEditPoints="1"/>
              </p:cNvSpPr>
              <p:nvPr userDrawn="1"/>
            </p:nvSpPr>
            <p:spPr bwMode="auto">
              <a:xfrm>
                <a:off x="1402" y="4088"/>
                <a:ext cx="78" cy="46"/>
              </a:xfrm>
              <a:custGeom>
                <a:avLst/>
                <a:gdLst/>
                <a:ahLst/>
                <a:cxnLst>
                  <a:cxn ang="0">
                    <a:pos x="116" y="21"/>
                  </a:cxn>
                  <a:cxn ang="0">
                    <a:pos x="96" y="22"/>
                  </a:cxn>
                  <a:cxn ang="0">
                    <a:pos x="77" y="26"/>
                  </a:cxn>
                  <a:cxn ang="0">
                    <a:pos x="63" y="33"/>
                  </a:cxn>
                  <a:cxn ang="0">
                    <a:pos x="51" y="42"/>
                  </a:cxn>
                  <a:cxn ang="0">
                    <a:pos x="44" y="55"/>
                  </a:cxn>
                  <a:cxn ang="0">
                    <a:pos x="42" y="70"/>
                  </a:cxn>
                  <a:cxn ang="0">
                    <a:pos x="43" y="81"/>
                  </a:cxn>
                  <a:cxn ang="0">
                    <a:pos x="48" y="91"/>
                  </a:cxn>
                  <a:cxn ang="0">
                    <a:pos x="52" y="97"/>
                  </a:cxn>
                  <a:cxn ang="0">
                    <a:pos x="58" y="102"/>
                  </a:cxn>
                  <a:cxn ang="0">
                    <a:pos x="64" y="106"/>
                  </a:cxn>
                  <a:cxn ang="0">
                    <a:pos x="75" y="111"/>
                  </a:cxn>
                  <a:cxn ang="0">
                    <a:pos x="88" y="115"/>
                  </a:cxn>
                  <a:cxn ang="0">
                    <a:pos x="101" y="117"/>
                  </a:cxn>
                  <a:cxn ang="0">
                    <a:pos x="116" y="118"/>
                  </a:cxn>
                  <a:cxn ang="0">
                    <a:pos x="136" y="117"/>
                  </a:cxn>
                  <a:cxn ang="0">
                    <a:pos x="153" y="113"/>
                  </a:cxn>
                  <a:cxn ang="0">
                    <a:pos x="169" y="106"/>
                  </a:cxn>
                  <a:cxn ang="0">
                    <a:pos x="181" y="97"/>
                  </a:cxn>
                  <a:cxn ang="0">
                    <a:pos x="187" y="84"/>
                  </a:cxn>
                  <a:cxn ang="0">
                    <a:pos x="190" y="70"/>
                  </a:cxn>
                  <a:cxn ang="0">
                    <a:pos x="187" y="55"/>
                  </a:cxn>
                  <a:cxn ang="0">
                    <a:pos x="181" y="42"/>
                  </a:cxn>
                  <a:cxn ang="0">
                    <a:pos x="170" y="33"/>
                  </a:cxn>
                  <a:cxn ang="0">
                    <a:pos x="156" y="26"/>
                  </a:cxn>
                  <a:cxn ang="0">
                    <a:pos x="137" y="22"/>
                  </a:cxn>
                  <a:cxn ang="0">
                    <a:pos x="116" y="21"/>
                  </a:cxn>
                  <a:cxn ang="0">
                    <a:pos x="116" y="0"/>
                  </a:cxn>
                  <a:cxn ang="0">
                    <a:pos x="148" y="3"/>
                  </a:cxn>
                  <a:cxn ang="0">
                    <a:pos x="177" y="8"/>
                  </a:cxn>
                  <a:cxn ang="0">
                    <a:pos x="200" y="18"/>
                  </a:cxn>
                  <a:cxn ang="0">
                    <a:pos x="213" y="29"/>
                  </a:cxn>
                  <a:cxn ang="0">
                    <a:pos x="224" y="41"/>
                  </a:cxn>
                  <a:cxn ang="0">
                    <a:pos x="229" y="54"/>
                  </a:cxn>
                  <a:cxn ang="0">
                    <a:pos x="232" y="70"/>
                  </a:cxn>
                  <a:cxn ang="0">
                    <a:pos x="228" y="89"/>
                  </a:cxn>
                  <a:cxn ang="0">
                    <a:pos x="217" y="106"/>
                  </a:cxn>
                  <a:cxn ang="0">
                    <a:pos x="200" y="121"/>
                  </a:cxn>
                  <a:cxn ang="0">
                    <a:pos x="177" y="130"/>
                  </a:cxn>
                  <a:cxn ang="0">
                    <a:pos x="149" y="136"/>
                  </a:cxn>
                  <a:cxn ang="0">
                    <a:pos x="116" y="138"/>
                  </a:cxn>
                  <a:cxn ang="0">
                    <a:pos x="85" y="136"/>
                  </a:cxn>
                  <a:cxn ang="0">
                    <a:pos x="58" y="130"/>
                  </a:cxn>
                  <a:cxn ang="0">
                    <a:pos x="33" y="119"/>
                  </a:cxn>
                  <a:cxn ang="0">
                    <a:pos x="18" y="110"/>
                  </a:cxn>
                  <a:cxn ang="0">
                    <a:pos x="8" y="98"/>
                  </a:cxn>
                  <a:cxn ang="0">
                    <a:pos x="3" y="84"/>
                  </a:cxn>
                  <a:cxn ang="0">
                    <a:pos x="0" y="70"/>
                  </a:cxn>
                  <a:cxn ang="0">
                    <a:pos x="3" y="54"/>
                  </a:cxn>
                  <a:cxn ang="0">
                    <a:pos x="8" y="41"/>
                  </a:cxn>
                  <a:cxn ang="0">
                    <a:pos x="18" y="29"/>
                  </a:cxn>
                  <a:cxn ang="0">
                    <a:pos x="33" y="18"/>
                  </a:cxn>
                  <a:cxn ang="0">
                    <a:pos x="56" y="8"/>
                  </a:cxn>
                  <a:cxn ang="0">
                    <a:pos x="85" y="3"/>
                  </a:cxn>
                  <a:cxn ang="0">
                    <a:pos x="116" y="0"/>
                  </a:cxn>
                </a:cxnLst>
                <a:rect l="0" t="0" r="r" b="b"/>
                <a:pathLst>
                  <a:path w="232" h="138">
                    <a:moveTo>
                      <a:pt x="116" y="21"/>
                    </a:moveTo>
                    <a:lnTo>
                      <a:pt x="96" y="22"/>
                    </a:lnTo>
                    <a:lnTo>
                      <a:pt x="77" y="26"/>
                    </a:lnTo>
                    <a:lnTo>
                      <a:pt x="63" y="33"/>
                    </a:lnTo>
                    <a:lnTo>
                      <a:pt x="51" y="42"/>
                    </a:lnTo>
                    <a:lnTo>
                      <a:pt x="44" y="55"/>
                    </a:lnTo>
                    <a:lnTo>
                      <a:pt x="42" y="70"/>
                    </a:lnTo>
                    <a:lnTo>
                      <a:pt x="43" y="81"/>
                    </a:lnTo>
                    <a:lnTo>
                      <a:pt x="48" y="91"/>
                    </a:lnTo>
                    <a:lnTo>
                      <a:pt x="52" y="97"/>
                    </a:lnTo>
                    <a:lnTo>
                      <a:pt x="58" y="102"/>
                    </a:lnTo>
                    <a:lnTo>
                      <a:pt x="64" y="106"/>
                    </a:lnTo>
                    <a:lnTo>
                      <a:pt x="75" y="111"/>
                    </a:lnTo>
                    <a:lnTo>
                      <a:pt x="88" y="115"/>
                    </a:lnTo>
                    <a:lnTo>
                      <a:pt x="101" y="117"/>
                    </a:lnTo>
                    <a:lnTo>
                      <a:pt x="116" y="118"/>
                    </a:lnTo>
                    <a:lnTo>
                      <a:pt x="136" y="117"/>
                    </a:lnTo>
                    <a:lnTo>
                      <a:pt x="153" y="113"/>
                    </a:lnTo>
                    <a:lnTo>
                      <a:pt x="169" y="106"/>
                    </a:lnTo>
                    <a:lnTo>
                      <a:pt x="181" y="97"/>
                    </a:lnTo>
                    <a:lnTo>
                      <a:pt x="187" y="84"/>
                    </a:lnTo>
                    <a:lnTo>
                      <a:pt x="190" y="70"/>
                    </a:lnTo>
                    <a:lnTo>
                      <a:pt x="187" y="55"/>
                    </a:lnTo>
                    <a:lnTo>
                      <a:pt x="181" y="42"/>
                    </a:lnTo>
                    <a:lnTo>
                      <a:pt x="170" y="33"/>
                    </a:lnTo>
                    <a:lnTo>
                      <a:pt x="156" y="26"/>
                    </a:lnTo>
                    <a:lnTo>
                      <a:pt x="137" y="22"/>
                    </a:lnTo>
                    <a:lnTo>
                      <a:pt x="116" y="21"/>
                    </a:lnTo>
                    <a:close/>
                    <a:moveTo>
                      <a:pt x="116" y="0"/>
                    </a:moveTo>
                    <a:lnTo>
                      <a:pt x="148" y="3"/>
                    </a:lnTo>
                    <a:lnTo>
                      <a:pt x="177" y="8"/>
                    </a:lnTo>
                    <a:lnTo>
                      <a:pt x="200" y="18"/>
                    </a:lnTo>
                    <a:lnTo>
                      <a:pt x="213" y="29"/>
                    </a:lnTo>
                    <a:lnTo>
                      <a:pt x="224" y="41"/>
                    </a:lnTo>
                    <a:lnTo>
                      <a:pt x="229" y="54"/>
                    </a:lnTo>
                    <a:lnTo>
                      <a:pt x="232" y="70"/>
                    </a:lnTo>
                    <a:lnTo>
                      <a:pt x="228" y="89"/>
                    </a:lnTo>
                    <a:lnTo>
                      <a:pt x="217" y="106"/>
                    </a:lnTo>
                    <a:lnTo>
                      <a:pt x="200" y="121"/>
                    </a:lnTo>
                    <a:lnTo>
                      <a:pt x="177" y="130"/>
                    </a:lnTo>
                    <a:lnTo>
                      <a:pt x="149" y="136"/>
                    </a:lnTo>
                    <a:lnTo>
                      <a:pt x="116" y="138"/>
                    </a:lnTo>
                    <a:lnTo>
                      <a:pt x="85" y="136"/>
                    </a:lnTo>
                    <a:lnTo>
                      <a:pt x="58" y="130"/>
                    </a:lnTo>
                    <a:lnTo>
                      <a:pt x="33" y="119"/>
                    </a:lnTo>
                    <a:lnTo>
                      <a:pt x="18" y="110"/>
                    </a:lnTo>
                    <a:lnTo>
                      <a:pt x="8" y="98"/>
                    </a:lnTo>
                    <a:lnTo>
                      <a:pt x="3" y="84"/>
                    </a:lnTo>
                    <a:lnTo>
                      <a:pt x="0" y="70"/>
                    </a:lnTo>
                    <a:lnTo>
                      <a:pt x="3" y="54"/>
                    </a:lnTo>
                    <a:lnTo>
                      <a:pt x="8" y="41"/>
                    </a:lnTo>
                    <a:lnTo>
                      <a:pt x="18" y="29"/>
                    </a:lnTo>
                    <a:lnTo>
                      <a:pt x="33" y="18"/>
                    </a:lnTo>
                    <a:lnTo>
                      <a:pt x="56" y="8"/>
                    </a:lnTo>
                    <a:lnTo>
                      <a:pt x="85" y="3"/>
                    </a:lnTo>
                    <a:lnTo>
                      <a:pt x="1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7" name="Freeform 24"/>
              <p:cNvSpPr>
                <a:spLocks/>
              </p:cNvSpPr>
              <p:nvPr userDrawn="1"/>
            </p:nvSpPr>
            <p:spPr bwMode="auto">
              <a:xfrm>
                <a:off x="1544" y="4088"/>
                <a:ext cx="55" cy="46"/>
              </a:xfrm>
              <a:custGeom>
                <a:avLst/>
                <a:gdLst/>
                <a:ahLst/>
                <a:cxnLst>
                  <a:cxn ang="0">
                    <a:pos x="0" y="0"/>
                  </a:cxn>
                  <a:cxn ang="0">
                    <a:pos x="44" y="0"/>
                  </a:cxn>
                  <a:cxn ang="0">
                    <a:pos x="44" y="116"/>
                  </a:cxn>
                  <a:cxn ang="0">
                    <a:pos x="164" y="116"/>
                  </a:cxn>
                  <a:cxn ang="0">
                    <a:pos x="164" y="137"/>
                  </a:cxn>
                  <a:cxn ang="0">
                    <a:pos x="0" y="137"/>
                  </a:cxn>
                  <a:cxn ang="0">
                    <a:pos x="0" y="0"/>
                  </a:cxn>
                </a:cxnLst>
                <a:rect l="0" t="0" r="r" b="b"/>
                <a:pathLst>
                  <a:path w="164" h="137">
                    <a:moveTo>
                      <a:pt x="0" y="0"/>
                    </a:moveTo>
                    <a:lnTo>
                      <a:pt x="44" y="0"/>
                    </a:lnTo>
                    <a:lnTo>
                      <a:pt x="44" y="116"/>
                    </a:lnTo>
                    <a:lnTo>
                      <a:pt x="164" y="116"/>
                    </a:lnTo>
                    <a:lnTo>
                      <a:pt x="164"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8" name="Freeform 25"/>
              <p:cNvSpPr>
                <a:spLocks noEditPoints="1"/>
              </p:cNvSpPr>
              <p:nvPr userDrawn="1"/>
            </p:nvSpPr>
            <p:spPr bwMode="auto">
              <a:xfrm>
                <a:off x="1658" y="4088"/>
                <a:ext cx="78" cy="46"/>
              </a:xfrm>
              <a:custGeom>
                <a:avLst/>
                <a:gdLst/>
                <a:ahLst/>
                <a:cxnLst>
                  <a:cxn ang="0">
                    <a:pos x="117" y="21"/>
                  </a:cxn>
                  <a:cxn ang="0">
                    <a:pos x="97" y="22"/>
                  </a:cxn>
                  <a:cxn ang="0">
                    <a:pos x="79" y="26"/>
                  </a:cxn>
                  <a:cxn ang="0">
                    <a:pos x="64" y="33"/>
                  </a:cxn>
                  <a:cxn ang="0">
                    <a:pos x="52" y="42"/>
                  </a:cxn>
                  <a:cxn ang="0">
                    <a:pos x="46" y="55"/>
                  </a:cxn>
                  <a:cxn ang="0">
                    <a:pos x="43" y="70"/>
                  </a:cxn>
                  <a:cxn ang="0">
                    <a:pos x="45" y="81"/>
                  </a:cxn>
                  <a:cxn ang="0">
                    <a:pos x="49" y="91"/>
                  </a:cxn>
                  <a:cxn ang="0">
                    <a:pos x="52" y="97"/>
                  </a:cxn>
                  <a:cxn ang="0">
                    <a:pos x="58" y="102"/>
                  </a:cxn>
                  <a:cxn ang="0">
                    <a:pos x="64" y="106"/>
                  </a:cxn>
                  <a:cxn ang="0">
                    <a:pos x="75" y="111"/>
                  </a:cxn>
                  <a:cxn ang="0">
                    <a:pos x="88" y="115"/>
                  </a:cxn>
                  <a:cxn ang="0">
                    <a:pos x="117" y="118"/>
                  </a:cxn>
                  <a:cxn ang="0">
                    <a:pos x="136" y="117"/>
                  </a:cxn>
                  <a:cxn ang="0">
                    <a:pos x="155" y="113"/>
                  </a:cxn>
                  <a:cxn ang="0">
                    <a:pos x="170" y="106"/>
                  </a:cxn>
                  <a:cxn ang="0">
                    <a:pos x="182" y="97"/>
                  </a:cxn>
                  <a:cxn ang="0">
                    <a:pos x="189" y="84"/>
                  </a:cxn>
                  <a:cxn ang="0">
                    <a:pos x="191" y="70"/>
                  </a:cxn>
                  <a:cxn ang="0">
                    <a:pos x="189" y="55"/>
                  </a:cxn>
                  <a:cxn ang="0">
                    <a:pos x="182" y="42"/>
                  </a:cxn>
                  <a:cxn ang="0">
                    <a:pos x="172" y="33"/>
                  </a:cxn>
                  <a:cxn ang="0">
                    <a:pos x="157" y="26"/>
                  </a:cxn>
                  <a:cxn ang="0">
                    <a:pos x="139" y="22"/>
                  </a:cxn>
                  <a:cxn ang="0">
                    <a:pos x="117" y="21"/>
                  </a:cxn>
                  <a:cxn ang="0">
                    <a:pos x="117" y="0"/>
                  </a:cxn>
                  <a:cxn ang="0">
                    <a:pos x="149" y="3"/>
                  </a:cxn>
                  <a:cxn ang="0">
                    <a:pos x="177" y="8"/>
                  </a:cxn>
                  <a:cxn ang="0">
                    <a:pos x="200" y="18"/>
                  </a:cxn>
                  <a:cxn ang="0">
                    <a:pos x="215" y="29"/>
                  </a:cxn>
                  <a:cxn ang="0">
                    <a:pos x="225" y="41"/>
                  </a:cxn>
                  <a:cxn ang="0">
                    <a:pos x="231" y="54"/>
                  </a:cxn>
                  <a:cxn ang="0">
                    <a:pos x="233" y="70"/>
                  </a:cxn>
                  <a:cxn ang="0">
                    <a:pos x="231" y="84"/>
                  </a:cxn>
                  <a:cxn ang="0">
                    <a:pos x="225" y="98"/>
                  </a:cxn>
                  <a:cxn ang="0">
                    <a:pos x="215" y="110"/>
                  </a:cxn>
                  <a:cxn ang="0">
                    <a:pos x="200" y="121"/>
                  </a:cxn>
                  <a:cxn ang="0">
                    <a:pos x="177" y="130"/>
                  </a:cxn>
                  <a:cxn ang="0">
                    <a:pos x="149" y="136"/>
                  </a:cxn>
                  <a:cxn ang="0">
                    <a:pos x="117" y="138"/>
                  </a:cxn>
                  <a:cxn ang="0">
                    <a:pos x="85" y="136"/>
                  </a:cxn>
                  <a:cxn ang="0">
                    <a:pos x="58" y="130"/>
                  </a:cxn>
                  <a:cxn ang="0">
                    <a:pos x="34" y="119"/>
                  </a:cxn>
                  <a:cxn ang="0">
                    <a:pos x="20" y="110"/>
                  </a:cxn>
                  <a:cxn ang="0">
                    <a:pos x="9" y="98"/>
                  </a:cxn>
                  <a:cxn ang="0">
                    <a:pos x="3" y="84"/>
                  </a:cxn>
                  <a:cxn ang="0">
                    <a:pos x="0" y="70"/>
                  </a:cxn>
                  <a:cxn ang="0">
                    <a:pos x="3" y="54"/>
                  </a:cxn>
                  <a:cxn ang="0">
                    <a:pos x="9" y="41"/>
                  </a:cxn>
                  <a:cxn ang="0">
                    <a:pos x="18" y="29"/>
                  </a:cxn>
                  <a:cxn ang="0">
                    <a:pos x="33" y="18"/>
                  </a:cxn>
                  <a:cxn ang="0">
                    <a:pos x="58" y="8"/>
                  </a:cxn>
                  <a:cxn ang="0">
                    <a:pos x="85" y="3"/>
                  </a:cxn>
                  <a:cxn ang="0">
                    <a:pos x="117" y="0"/>
                  </a:cxn>
                </a:cxnLst>
                <a:rect l="0" t="0" r="r" b="b"/>
                <a:pathLst>
                  <a:path w="233" h="138">
                    <a:moveTo>
                      <a:pt x="117" y="21"/>
                    </a:moveTo>
                    <a:lnTo>
                      <a:pt x="97" y="22"/>
                    </a:lnTo>
                    <a:lnTo>
                      <a:pt x="79" y="26"/>
                    </a:lnTo>
                    <a:lnTo>
                      <a:pt x="64" y="33"/>
                    </a:lnTo>
                    <a:lnTo>
                      <a:pt x="52" y="42"/>
                    </a:lnTo>
                    <a:lnTo>
                      <a:pt x="46" y="55"/>
                    </a:lnTo>
                    <a:lnTo>
                      <a:pt x="43" y="70"/>
                    </a:lnTo>
                    <a:lnTo>
                      <a:pt x="45" y="81"/>
                    </a:lnTo>
                    <a:lnTo>
                      <a:pt x="49" y="91"/>
                    </a:lnTo>
                    <a:lnTo>
                      <a:pt x="52" y="97"/>
                    </a:lnTo>
                    <a:lnTo>
                      <a:pt x="58" y="102"/>
                    </a:lnTo>
                    <a:lnTo>
                      <a:pt x="64" y="106"/>
                    </a:lnTo>
                    <a:lnTo>
                      <a:pt x="75" y="111"/>
                    </a:lnTo>
                    <a:lnTo>
                      <a:pt x="88" y="115"/>
                    </a:lnTo>
                    <a:lnTo>
                      <a:pt x="117" y="118"/>
                    </a:lnTo>
                    <a:lnTo>
                      <a:pt x="136" y="117"/>
                    </a:lnTo>
                    <a:lnTo>
                      <a:pt x="155" y="113"/>
                    </a:lnTo>
                    <a:lnTo>
                      <a:pt x="170" y="106"/>
                    </a:lnTo>
                    <a:lnTo>
                      <a:pt x="182" y="97"/>
                    </a:lnTo>
                    <a:lnTo>
                      <a:pt x="189" y="84"/>
                    </a:lnTo>
                    <a:lnTo>
                      <a:pt x="191" y="70"/>
                    </a:lnTo>
                    <a:lnTo>
                      <a:pt x="189" y="55"/>
                    </a:lnTo>
                    <a:lnTo>
                      <a:pt x="182" y="42"/>
                    </a:lnTo>
                    <a:lnTo>
                      <a:pt x="172" y="33"/>
                    </a:lnTo>
                    <a:lnTo>
                      <a:pt x="157" y="26"/>
                    </a:lnTo>
                    <a:lnTo>
                      <a:pt x="139" y="22"/>
                    </a:lnTo>
                    <a:lnTo>
                      <a:pt x="117" y="21"/>
                    </a:lnTo>
                    <a:close/>
                    <a:moveTo>
                      <a:pt x="117" y="0"/>
                    </a:moveTo>
                    <a:lnTo>
                      <a:pt x="149" y="3"/>
                    </a:lnTo>
                    <a:lnTo>
                      <a:pt x="177" y="8"/>
                    </a:lnTo>
                    <a:lnTo>
                      <a:pt x="200" y="18"/>
                    </a:lnTo>
                    <a:lnTo>
                      <a:pt x="215" y="29"/>
                    </a:lnTo>
                    <a:lnTo>
                      <a:pt x="225" y="41"/>
                    </a:lnTo>
                    <a:lnTo>
                      <a:pt x="231" y="54"/>
                    </a:lnTo>
                    <a:lnTo>
                      <a:pt x="233" y="70"/>
                    </a:lnTo>
                    <a:lnTo>
                      <a:pt x="231" y="84"/>
                    </a:lnTo>
                    <a:lnTo>
                      <a:pt x="225" y="98"/>
                    </a:lnTo>
                    <a:lnTo>
                      <a:pt x="215" y="110"/>
                    </a:lnTo>
                    <a:lnTo>
                      <a:pt x="200" y="121"/>
                    </a:lnTo>
                    <a:lnTo>
                      <a:pt x="177" y="130"/>
                    </a:lnTo>
                    <a:lnTo>
                      <a:pt x="149" y="136"/>
                    </a:lnTo>
                    <a:lnTo>
                      <a:pt x="117" y="138"/>
                    </a:lnTo>
                    <a:lnTo>
                      <a:pt x="85" y="136"/>
                    </a:lnTo>
                    <a:lnTo>
                      <a:pt x="58" y="130"/>
                    </a:lnTo>
                    <a:lnTo>
                      <a:pt x="34" y="119"/>
                    </a:lnTo>
                    <a:lnTo>
                      <a:pt x="20" y="110"/>
                    </a:lnTo>
                    <a:lnTo>
                      <a:pt x="9" y="98"/>
                    </a:lnTo>
                    <a:lnTo>
                      <a:pt x="3" y="84"/>
                    </a:lnTo>
                    <a:lnTo>
                      <a:pt x="0" y="70"/>
                    </a:lnTo>
                    <a:lnTo>
                      <a:pt x="3" y="54"/>
                    </a:lnTo>
                    <a:lnTo>
                      <a:pt x="9" y="41"/>
                    </a:lnTo>
                    <a:lnTo>
                      <a:pt x="18" y="29"/>
                    </a:lnTo>
                    <a:lnTo>
                      <a:pt x="33" y="18"/>
                    </a:lnTo>
                    <a:lnTo>
                      <a:pt x="58" y="8"/>
                    </a:lnTo>
                    <a:lnTo>
                      <a:pt x="85" y="3"/>
                    </a:lnTo>
                    <a:lnTo>
                      <a:pt x="11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49" name="Freeform 26"/>
              <p:cNvSpPr>
                <a:spLocks/>
              </p:cNvSpPr>
              <p:nvPr userDrawn="1"/>
            </p:nvSpPr>
            <p:spPr bwMode="auto">
              <a:xfrm>
                <a:off x="1799" y="4088"/>
                <a:ext cx="76" cy="46"/>
              </a:xfrm>
              <a:custGeom>
                <a:avLst/>
                <a:gdLst/>
                <a:ahLst/>
                <a:cxnLst>
                  <a:cxn ang="0">
                    <a:pos x="116" y="0"/>
                  </a:cxn>
                  <a:cxn ang="0">
                    <a:pos x="148" y="1"/>
                  </a:cxn>
                  <a:cxn ang="0">
                    <a:pos x="174" y="5"/>
                  </a:cxn>
                  <a:cxn ang="0">
                    <a:pos x="196" y="13"/>
                  </a:cxn>
                  <a:cxn ang="0">
                    <a:pos x="214" y="25"/>
                  </a:cxn>
                  <a:cxn ang="0">
                    <a:pos x="172" y="38"/>
                  </a:cxn>
                  <a:cxn ang="0">
                    <a:pos x="162" y="32"/>
                  </a:cxn>
                  <a:cxn ang="0">
                    <a:pos x="148" y="26"/>
                  </a:cxn>
                  <a:cxn ang="0">
                    <a:pos x="132" y="22"/>
                  </a:cxn>
                  <a:cxn ang="0">
                    <a:pos x="116" y="21"/>
                  </a:cxn>
                  <a:cxn ang="0">
                    <a:pos x="95" y="22"/>
                  </a:cxn>
                  <a:cxn ang="0">
                    <a:pos x="78" y="26"/>
                  </a:cxn>
                  <a:cxn ang="0">
                    <a:pos x="64" y="33"/>
                  </a:cxn>
                  <a:cxn ang="0">
                    <a:pos x="53" y="42"/>
                  </a:cxn>
                  <a:cxn ang="0">
                    <a:pos x="47" y="54"/>
                  </a:cxn>
                  <a:cxn ang="0">
                    <a:pos x="45" y="70"/>
                  </a:cxn>
                  <a:cxn ang="0">
                    <a:pos x="45" y="76"/>
                  </a:cxn>
                  <a:cxn ang="0">
                    <a:pos x="51" y="89"/>
                  </a:cxn>
                  <a:cxn ang="0">
                    <a:pos x="59" y="100"/>
                  </a:cxn>
                  <a:cxn ang="0">
                    <a:pos x="65" y="104"/>
                  </a:cxn>
                  <a:cxn ang="0">
                    <a:pos x="74" y="110"/>
                  </a:cxn>
                  <a:cxn ang="0">
                    <a:pos x="87" y="114"/>
                  </a:cxn>
                  <a:cxn ang="0">
                    <a:pos x="100" y="117"/>
                  </a:cxn>
                  <a:cxn ang="0">
                    <a:pos x="116" y="118"/>
                  </a:cxn>
                  <a:cxn ang="0">
                    <a:pos x="138" y="117"/>
                  </a:cxn>
                  <a:cxn ang="0">
                    <a:pos x="158" y="110"/>
                  </a:cxn>
                  <a:cxn ang="0">
                    <a:pos x="167" y="105"/>
                  </a:cxn>
                  <a:cxn ang="0">
                    <a:pos x="174" y="97"/>
                  </a:cxn>
                  <a:cxn ang="0">
                    <a:pos x="176" y="89"/>
                  </a:cxn>
                  <a:cxn ang="0">
                    <a:pos x="120" y="89"/>
                  </a:cxn>
                  <a:cxn ang="0">
                    <a:pos x="120" y="68"/>
                  </a:cxn>
                  <a:cxn ang="0">
                    <a:pos x="229" y="68"/>
                  </a:cxn>
                  <a:cxn ang="0">
                    <a:pos x="229" y="77"/>
                  </a:cxn>
                  <a:cxn ang="0">
                    <a:pos x="226" y="89"/>
                  </a:cxn>
                  <a:cxn ang="0">
                    <a:pos x="220" y="100"/>
                  </a:cxn>
                  <a:cxn ang="0">
                    <a:pos x="210" y="110"/>
                  </a:cxn>
                  <a:cxn ang="0">
                    <a:pos x="196" y="119"/>
                  </a:cxn>
                  <a:cxn ang="0">
                    <a:pos x="179" y="127"/>
                  </a:cxn>
                  <a:cxn ang="0">
                    <a:pos x="161" y="134"/>
                  </a:cxn>
                  <a:cxn ang="0">
                    <a:pos x="138" y="138"/>
                  </a:cxn>
                  <a:cxn ang="0">
                    <a:pos x="116" y="139"/>
                  </a:cxn>
                  <a:cxn ang="0">
                    <a:pos x="91" y="138"/>
                  </a:cxn>
                  <a:cxn ang="0">
                    <a:pos x="69" y="134"/>
                  </a:cxn>
                  <a:cxn ang="0">
                    <a:pos x="49" y="127"/>
                  </a:cxn>
                  <a:cxn ang="0">
                    <a:pos x="32" y="118"/>
                  </a:cxn>
                  <a:cxn ang="0">
                    <a:pos x="18" y="109"/>
                  </a:cxn>
                  <a:cxn ang="0">
                    <a:pos x="7" y="97"/>
                  </a:cxn>
                  <a:cxn ang="0">
                    <a:pos x="2" y="84"/>
                  </a:cxn>
                  <a:cxn ang="0">
                    <a:pos x="0" y="70"/>
                  </a:cxn>
                  <a:cxn ang="0">
                    <a:pos x="1" y="54"/>
                  </a:cxn>
                  <a:cxn ang="0">
                    <a:pos x="7" y="41"/>
                  </a:cxn>
                  <a:cxn ang="0">
                    <a:pos x="17" y="29"/>
                  </a:cxn>
                  <a:cxn ang="0">
                    <a:pos x="30" y="18"/>
                  </a:cxn>
                  <a:cxn ang="0">
                    <a:pos x="47" y="11"/>
                  </a:cxn>
                  <a:cxn ang="0">
                    <a:pos x="66" y="4"/>
                  </a:cxn>
                  <a:cxn ang="0">
                    <a:pos x="90" y="1"/>
                  </a:cxn>
                  <a:cxn ang="0">
                    <a:pos x="116" y="0"/>
                  </a:cxn>
                </a:cxnLst>
                <a:rect l="0" t="0" r="r" b="b"/>
                <a:pathLst>
                  <a:path w="229" h="139">
                    <a:moveTo>
                      <a:pt x="116" y="0"/>
                    </a:moveTo>
                    <a:lnTo>
                      <a:pt x="148" y="1"/>
                    </a:lnTo>
                    <a:lnTo>
                      <a:pt x="174" y="5"/>
                    </a:lnTo>
                    <a:lnTo>
                      <a:pt x="196" y="13"/>
                    </a:lnTo>
                    <a:lnTo>
                      <a:pt x="214" y="25"/>
                    </a:lnTo>
                    <a:lnTo>
                      <a:pt x="172" y="38"/>
                    </a:lnTo>
                    <a:lnTo>
                      <a:pt x="162" y="32"/>
                    </a:lnTo>
                    <a:lnTo>
                      <a:pt x="148" y="26"/>
                    </a:lnTo>
                    <a:lnTo>
                      <a:pt x="132" y="22"/>
                    </a:lnTo>
                    <a:lnTo>
                      <a:pt x="116" y="21"/>
                    </a:lnTo>
                    <a:lnTo>
                      <a:pt x="95" y="22"/>
                    </a:lnTo>
                    <a:lnTo>
                      <a:pt x="78" y="26"/>
                    </a:lnTo>
                    <a:lnTo>
                      <a:pt x="64" y="33"/>
                    </a:lnTo>
                    <a:lnTo>
                      <a:pt x="53" y="42"/>
                    </a:lnTo>
                    <a:lnTo>
                      <a:pt x="47" y="54"/>
                    </a:lnTo>
                    <a:lnTo>
                      <a:pt x="45" y="70"/>
                    </a:lnTo>
                    <a:lnTo>
                      <a:pt x="45" y="76"/>
                    </a:lnTo>
                    <a:lnTo>
                      <a:pt x="51" y="89"/>
                    </a:lnTo>
                    <a:lnTo>
                      <a:pt x="59" y="100"/>
                    </a:lnTo>
                    <a:lnTo>
                      <a:pt x="65" y="104"/>
                    </a:lnTo>
                    <a:lnTo>
                      <a:pt x="74" y="110"/>
                    </a:lnTo>
                    <a:lnTo>
                      <a:pt x="87" y="114"/>
                    </a:lnTo>
                    <a:lnTo>
                      <a:pt x="100" y="117"/>
                    </a:lnTo>
                    <a:lnTo>
                      <a:pt x="116" y="118"/>
                    </a:lnTo>
                    <a:lnTo>
                      <a:pt x="138" y="117"/>
                    </a:lnTo>
                    <a:lnTo>
                      <a:pt x="158" y="110"/>
                    </a:lnTo>
                    <a:lnTo>
                      <a:pt x="167" y="105"/>
                    </a:lnTo>
                    <a:lnTo>
                      <a:pt x="174" y="97"/>
                    </a:lnTo>
                    <a:lnTo>
                      <a:pt x="176" y="89"/>
                    </a:lnTo>
                    <a:lnTo>
                      <a:pt x="120" y="89"/>
                    </a:lnTo>
                    <a:lnTo>
                      <a:pt x="120" y="68"/>
                    </a:lnTo>
                    <a:lnTo>
                      <a:pt x="229" y="68"/>
                    </a:lnTo>
                    <a:lnTo>
                      <a:pt x="229" y="77"/>
                    </a:lnTo>
                    <a:lnTo>
                      <a:pt x="226" y="89"/>
                    </a:lnTo>
                    <a:lnTo>
                      <a:pt x="220" y="100"/>
                    </a:lnTo>
                    <a:lnTo>
                      <a:pt x="210" y="110"/>
                    </a:lnTo>
                    <a:lnTo>
                      <a:pt x="196" y="119"/>
                    </a:lnTo>
                    <a:lnTo>
                      <a:pt x="179" y="127"/>
                    </a:lnTo>
                    <a:lnTo>
                      <a:pt x="161" y="134"/>
                    </a:lnTo>
                    <a:lnTo>
                      <a:pt x="138" y="138"/>
                    </a:lnTo>
                    <a:lnTo>
                      <a:pt x="116" y="139"/>
                    </a:lnTo>
                    <a:lnTo>
                      <a:pt x="91" y="138"/>
                    </a:lnTo>
                    <a:lnTo>
                      <a:pt x="69" y="134"/>
                    </a:lnTo>
                    <a:lnTo>
                      <a:pt x="49" y="127"/>
                    </a:lnTo>
                    <a:lnTo>
                      <a:pt x="32" y="118"/>
                    </a:lnTo>
                    <a:lnTo>
                      <a:pt x="18" y="109"/>
                    </a:lnTo>
                    <a:lnTo>
                      <a:pt x="7" y="97"/>
                    </a:lnTo>
                    <a:lnTo>
                      <a:pt x="2" y="84"/>
                    </a:lnTo>
                    <a:lnTo>
                      <a:pt x="0" y="70"/>
                    </a:lnTo>
                    <a:lnTo>
                      <a:pt x="1" y="54"/>
                    </a:lnTo>
                    <a:lnTo>
                      <a:pt x="7" y="41"/>
                    </a:lnTo>
                    <a:lnTo>
                      <a:pt x="17" y="29"/>
                    </a:lnTo>
                    <a:lnTo>
                      <a:pt x="30" y="18"/>
                    </a:lnTo>
                    <a:lnTo>
                      <a:pt x="47" y="11"/>
                    </a:lnTo>
                    <a:lnTo>
                      <a:pt x="66" y="4"/>
                    </a:lnTo>
                    <a:lnTo>
                      <a:pt x="90" y="1"/>
                    </a:lnTo>
                    <a:lnTo>
                      <a:pt x="1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50" name="Rectangle 27"/>
              <p:cNvSpPr>
                <a:spLocks noChangeArrowheads="1"/>
              </p:cNvSpPr>
              <p:nvPr userDrawn="1"/>
            </p:nvSpPr>
            <p:spPr bwMode="auto">
              <a:xfrm>
                <a:off x="1939" y="4088"/>
                <a:ext cx="14" cy="46"/>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51" name="Freeform 28"/>
              <p:cNvSpPr>
                <a:spLocks/>
              </p:cNvSpPr>
              <p:nvPr userDrawn="1"/>
            </p:nvSpPr>
            <p:spPr bwMode="auto">
              <a:xfrm>
                <a:off x="2019" y="4088"/>
                <a:ext cx="52" cy="46"/>
              </a:xfrm>
              <a:custGeom>
                <a:avLst/>
                <a:gdLst/>
                <a:ahLst/>
                <a:cxnLst>
                  <a:cxn ang="0">
                    <a:pos x="0" y="0"/>
                  </a:cxn>
                  <a:cxn ang="0">
                    <a:pos x="155" y="0"/>
                  </a:cxn>
                  <a:cxn ang="0">
                    <a:pos x="155" y="20"/>
                  </a:cxn>
                  <a:cxn ang="0">
                    <a:pos x="43" y="20"/>
                  </a:cxn>
                  <a:cxn ang="0">
                    <a:pos x="43" y="57"/>
                  </a:cxn>
                  <a:cxn ang="0">
                    <a:pos x="113" y="57"/>
                  </a:cxn>
                  <a:cxn ang="0">
                    <a:pos x="113" y="76"/>
                  </a:cxn>
                  <a:cxn ang="0">
                    <a:pos x="43" y="76"/>
                  </a:cxn>
                  <a:cxn ang="0">
                    <a:pos x="43" y="116"/>
                  </a:cxn>
                  <a:cxn ang="0">
                    <a:pos x="155" y="116"/>
                  </a:cxn>
                  <a:cxn ang="0">
                    <a:pos x="155" y="137"/>
                  </a:cxn>
                  <a:cxn ang="0">
                    <a:pos x="0" y="137"/>
                  </a:cxn>
                  <a:cxn ang="0">
                    <a:pos x="0" y="0"/>
                  </a:cxn>
                </a:cxnLst>
                <a:rect l="0" t="0" r="r" b="b"/>
                <a:pathLst>
                  <a:path w="155" h="137">
                    <a:moveTo>
                      <a:pt x="0" y="0"/>
                    </a:moveTo>
                    <a:lnTo>
                      <a:pt x="155" y="0"/>
                    </a:lnTo>
                    <a:lnTo>
                      <a:pt x="155" y="20"/>
                    </a:lnTo>
                    <a:lnTo>
                      <a:pt x="43" y="20"/>
                    </a:lnTo>
                    <a:lnTo>
                      <a:pt x="43" y="57"/>
                    </a:lnTo>
                    <a:lnTo>
                      <a:pt x="113" y="57"/>
                    </a:lnTo>
                    <a:lnTo>
                      <a:pt x="113" y="76"/>
                    </a:lnTo>
                    <a:lnTo>
                      <a:pt x="43" y="76"/>
                    </a:lnTo>
                    <a:lnTo>
                      <a:pt x="43" y="116"/>
                    </a:lnTo>
                    <a:lnTo>
                      <a:pt x="155" y="116"/>
                    </a:lnTo>
                    <a:lnTo>
                      <a:pt x="155" y="137"/>
                    </a:lnTo>
                    <a:lnTo>
                      <a:pt x="0" y="13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sp>
            <p:nvSpPr>
              <p:cNvPr id="52" name="Freeform 29"/>
              <p:cNvSpPr>
                <a:spLocks/>
              </p:cNvSpPr>
              <p:nvPr userDrawn="1"/>
            </p:nvSpPr>
            <p:spPr bwMode="auto">
              <a:xfrm>
                <a:off x="2135" y="4088"/>
                <a:ext cx="59" cy="46"/>
              </a:xfrm>
              <a:custGeom>
                <a:avLst/>
                <a:gdLst/>
                <a:ahLst/>
                <a:cxnLst>
                  <a:cxn ang="0">
                    <a:pos x="131" y="3"/>
                  </a:cxn>
                  <a:cxn ang="0">
                    <a:pos x="165" y="9"/>
                  </a:cxn>
                  <a:cxn ang="0">
                    <a:pos x="126" y="24"/>
                  </a:cxn>
                  <a:cxn ang="0">
                    <a:pos x="89" y="21"/>
                  </a:cxn>
                  <a:cxn ang="0">
                    <a:pos x="56" y="24"/>
                  </a:cxn>
                  <a:cxn ang="0">
                    <a:pos x="46" y="28"/>
                  </a:cxn>
                  <a:cxn ang="0">
                    <a:pos x="43" y="34"/>
                  </a:cxn>
                  <a:cxn ang="0">
                    <a:pos x="48" y="42"/>
                  </a:cxn>
                  <a:cxn ang="0">
                    <a:pos x="59" y="46"/>
                  </a:cxn>
                  <a:cxn ang="0">
                    <a:pos x="76" y="53"/>
                  </a:cxn>
                  <a:cxn ang="0">
                    <a:pos x="116" y="62"/>
                  </a:cxn>
                  <a:cxn ang="0">
                    <a:pos x="160" y="77"/>
                  </a:cxn>
                  <a:cxn ang="0">
                    <a:pos x="177" y="98"/>
                  </a:cxn>
                  <a:cxn ang="0">
                    <a:pos x="166" y="122"/>
                  </a:cxn>
                  <a:cxn ang="0">
                    <a:pos x="133" y="134"/>
                  </a:cxn>
                  <a:cxn ang="0">
                    <a:pos x="85" y="138"/>
                  </a:cxn>
                  <a:cxn ang="0">
                    <a:pos x="41" y="135"/>
                  </a:cxn>
                  <a:cxn ang="0">
                    <a:pos x="0" y="127"/>
                  </a:cxn>
                  <a:cxn ang="0">
                    <a:pos x="46" y="115"/>
                  </a:cxn>
                  <a:cxn ang="0">
                    <a:pos x="84" y="118"/>
                  </a:cxn>
                  <a:cxn ang="0">
                    <a:pos x="122" y="113"/>
                  </a:cxn>
                  <a:cxn ang="0">
                    <a:pos x="131" y="108"/>
                  </a:cxn>
                  <a:cxn ang="0">
                    <a:pos x="135" y="98"/>
                  </a:cxn>
                  <a:cxn ang="0">
                    <a:pos x="127" y="88"/>
                  </a:cxn>
                  <a:cxn ang="0">
                    <a:pos x="105" y="80"/>
                  </a:cxn>
                  <a:cxn ang="0">
                    <a:pos x="72" y="72"/>
                  </a:cxn>
                  <a:cxn ang="0">
                    <a:pos x="30" y="62"/>
                  </a:cxn>
                  <a:cxn ang="0">
                    <a:pos x="8" y="51"/>
                  </a:cxn>
                  <a:cxn ang="0">
                    <a:pos x="3" y="45"/>
                  </a:cxn>
                  <a:cxn ang="0">
                    <a:pos x="0" y="35"/>
                  </a:cxn>
                  <a:cxn ang="0">
                    <a:pos x="10" y="17"/>
                  </a:cxn>
                  <a:cxn ang="0">
                    <a:pos x="42" y="5"/>
                  </a:cxn>
                  <a:cxn ang="0">
                    <a:pos x="89" y="0"/>
                  </a:cxn>
                </a:cxnLst>
                <a:rect l="0" t="0" r="r" b="b"/>
                <a:pathLst>
                  <a:path w="177" h="138">
                    <a:moveTo>
                      <a:pt x="89" y="0"/>
                    </a:moveTo>
                    <a:lnTo>
                      <a:pt x="131" y="3"/>
                    </a:lnTo>
                    <a:lnTo>
                      <a:pt x="149" y="5"/>
                    </a:lnTo>
                    <a:lnTo>
                      <a:pt x="165" y="9"/>
                    </a:lnTo>
                    <a:lnTo>
                      <a:pt x="153" y="30"/>
                    </a:lnTo>
                    <a:lnTo>
                      <a:pt x="126" y="24"/>
                    </a:lnTo>
                    <a:lnTo>
                      <a:pt x="109" y="22"/>
                    </a:lnTo>
                    <a:lnTo>
                      <a:pt x="89" y="21"/>
                    </a:lnTo>
                    <a:lnTo>
                      <a:pt x="71" y="22"/>
                    </a:lnTo>
                    <a:lnTo>
                      <a:pt x="56" y="24"/>
                    </a:lnTo>
                    <a:lnTo>
                      <a:pt x="50" y="26"/>
                    </a:lnTo>
                    <a:lnTo>
                      <a:pt x="46" y="28"/>
                    </a:lnTo>
                    <a:lnTo>
                      <a:pt x="44" y="30"/>
                    </a:lnTo>
                    <a:lnTo>
                      <a:pt x="43" y="34"/>
                    </a:lnTo>
                    <a:lnTo>
                      <a:pt x="43" y="37"/>
                    </a:lnTo>
                    <a:lnTo>
                      <a:pt x="48" y="42"/>
                    </a:lnTo>
                    <a:lnTo>
                      <a:pt x="54" y="45"/>
                    </a:lnTo>
                    <a:lnTo>
                      <a:pt x="59" y="46"/>
                    </a:lnTo>
                    <a:lnTo>
                      <a:pt x="65" y="49"/>
                    </a:lnTo>
                    <a:lnTo>
                      <a:pt x="76" y="53"/>
                    </a:lnTo>
                    <a:lnTo>
                      <a:pt x="89" y="55"/>
                    </a:lnTo>
                    <a:lnTo>
                      <a:pt x="116" y="62"/>
                    </a:lnTo>
                    <a:lnTo>
                      <a:pt x="140" y="70"/>
                    </a:lnTo>
                    <a:lnTo>
                      <a:pt x="160" y="77"/>
                    </a:lnTo>
                    <a:lnTo>
                      <a:pt x="173" y="88"/>
                    </a:lnTo>
                    <a:lnTo>
                      <a:pt x="177" y="98"/>
                    </a:lnTo>
                    <a:lnTo>
                      <a:pt x="174" y="111"/>
                    </a:lnTo>
                    <a:lnTo>
                      <a:pt x="166" y="122"/>
                    </a:lnTo>
                    <a:lnTo>
                      <a:pt x="152" y="129"/>
                    </a:lnTo>
                    <a:lnTo>
                      <a:pt x="133" y="134"/>
                    </a:lnTo>
                    <a:lnTo>
                      <a:pt x="111" y="136"/>
                    </a:lnTo>
                    <a:lnTo>
                      <a:pt x="85" y="138"/>
                    </a:lnTo>
                    <a:lnTo>
                      <a:pt x="63" y="138"/>
                    </a:lnTo>
                    <a:lnTo>
                      <a:pt x="41" y="135"/>
                    </a:lnTo>
                    <a:lnTo>
                      <a:pt x="20" y="132"/>
                    </a:lnTo>
                    <a:lnTo>
                      <a:pt x="0" y="127"/>
                    </a:lnTo>
                    <a:lnTo>
                      <a:pt x="14" y="108"/>
                    </a:lnTo>
                    <a:lnTo>
                      <a:pt x="46" y="115"/>
                    </a:lnTo>
                    <a:lnTo>
                      <a:pt x="64" y="117"/>
                    </a:lnTo>
                    <a:lnTo>
                      <a:pt x="84" y="118"/>
                    </a:lnTo>
                    <a:lnTo>
                      <a:pt x="105" y="117"/>
                    </a:lnTo>
                    <a:lnTo>
                      <a:pt x="122" y="113"/>
                    </a:lnTo>
                    <a:lnTo>
                      <a:pt x="127" y="110"/>
                    </a:lnTo>
                    <a:lnTo>
                      <a:pt x="131" y="108"/>
                    </a:lnTo>
                    <a:lnTo>
                      <a:pt x="133" y="104"/>
                    </a:lnTo>
                    <a:lnTo>
                      <a:pt x="135" y="98"/>
                    </a:lnTo>
                    <a:lnTo>
                      <a:pt x="133" y="94"/>
                    </a:lnTo>
                    <a:lnTo>
                      <a:pt x="127" y="88"/>
                    </a:lnTo>
                    <a:lnTo>
                      <a:pt x="120" y="85"/>
                    </a:lnTo>
                    <a:lnTo>
                      <a:pt x="105" y="80"/>
                    </a:lnTo>
                    <a:lnTo>
                      <a:pt x="85" y="75"/>
                    </a:lnTo>
                    <a:lnTo>
                      <a:pt x="72" y="72"/>
                    </a:lnTo>
                    <a:lnTo>
                      <a:pt x="58" y="70"/>
                    </a:lnTo>
                    <a:lnTo>
                      <a:pt x="30" y="62"/>
                    </a:lnTo>
                    <a:lnTo>
                      <a:pt x="18" y="56"/>
                    </a:lnTo>
                    <a:lnTo>
                      <a:pt x="8" y="51"/>
                    </a:lnTo>
                    <a:lnTo>
                      <a:pt x="4" y="49"/>
                    </a:lnTo>
                    <a:lnTo>
                      <a:pt x="3" y="45"/>
                    </a:lnTo>
                    <a:lnTo>
                      <a:pt x="0" y="41"/>
                    </a:lnTo>
                    <a:lnTo>
                      <a:pt x="0" y="35"/>
                    </a:lnTo>
                    <a:lnTo>
                      <a:pt x="3" y="25"/>
                    </a:lnTo>
                    <a:lnTo>
                      <a:pt x="10" y="17"/>
                    </a:lnTo>
                    <a:lnTo>
                      <a:pt x="24" y="11"/>
                    </a:lnTo>
                    <a:lnTo>
                      <a:pt x="42" y="5"/>
                    </a:lnTo>
                    <a:lnTo>
                      <a:pt x="64" y="1"/>
                    </a:lnTo>
                    <a:lnTo>
                      <a:pt x="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solidFill>
                    <a:srgbClr val="4F4E50"/>
                  </a:solidFill>
                </a:endParaRPr>
              </a:p>
            </p:txBody>
          </p:sp>
        </p:grpSp>
        <p:pic>
          <p:nvPicPr>
            <p:cNvPr id="26" name="Picture 30" descr="\\Staserver\storage\Projects\nanoString OPEN\10-001 Q1 Marketing Activities\02 - PowerPoint Slide Background\!source\NanoString_ball.png"/>
            <p:cNvPicPr>
              <a:picLocks noChangeAspect="1" noChangeArrowheads="1"/>
            </p:cNvPicPr>
            <p:nvPr userDrawn="1"/>
          </p:nvPicPr>
          <p:blipFill>
            <a:blip r:embed="rId12" cstate="email">
              <a:extLst>
                <a:ext uri="{28A0092B-C50C-407E-A947-70E740481C1C}">
                  <a14:useLocalDpi xmlns:a14="http://schemas.microsoft.com/office/drawing/2010/main"/>
                </a:ext>
              </a:extLst>
            </a:blip>
            <a:srcRect/>
            <a:stretch>
              <a:fillRect/>
            </a:stretch>
          </p:blipFill>
          <p:spPr bwMode="auto">
            <a:xfrm>
              <a:off x="7895075" y="6456236"/>
              <a:ext cx="151170" cy="151170"/>
            </a:xfrm>
            <a:prstGeom prst="rect">
              <a:avLst/>
            </a:prstGeom>
            <a:noFill/>
          </p:spPr>
        </p:pic>
        <p:pic>
          <p:nvPicPr>
            <p:cNvPr id="27" name="Picture 30" descr="\\Staserver\storage\Projects\nanoString OPEN\10-001 Q1 Marketing Activities\02 - PowerPoint Slide Background\!source\NanoString_ball.png"/>
            <p:cNvPicPr>
              <a:picLocks noChangeAspect="1" noChangeArrowheads="1"/>
            </p:cNvPicPr>
            <p:nvPr userDrawn="1"/>
          </p:nvPicPr>
          <p:blipFill>
            <a:blip r:embed="rId12" cstate="email">
              <a:extLst>
                <a:ext uri="{28A0092B-C50C-407E-A947-70E740481C1C}">
                  <a14:useLocalDpi xmlns:a14="http://schemas.microsoft.com/office/drawing/2010/main"/>
                </a:ext>
              </a:extLst>
            </a:blip>
            <a:srcRect/>
            <a:stretch>
              <a:fillRect/>
            </a:stretch>
          </p:blipFill>
          <p:spPr bwMode="auto">
            <a:xfrm>
              <a:off x="8164156" y="6456236"/>
              <a:ext cx="151170" cy="151170"/>
            </a:xfrm>
            <a:prstGeom prst="rect">
              <a:avLst/>
            </a:prstGeom>
            <a:noFill/>
          </p:spPr>
        </p:pic>
        <p:pic>
          <p:nvPicPr>
            <p:cNvPr id="28" name="Picture 30" descr="\\Staserver\storage\Projects\nanoString OPEN\10-001 Q1 Marketing Activities\02 - PowerPoint Slide Background\!source\NanoString_ball.png"/>
            <p:cNvPicPr>
              <a:picLocks noChangeAspect="1" noChangeArrowheads="1"/>
            </p:cNvPicPr>
            <p:nvPr userDrawn="1"/>
          </p:nvPicPr>
          <p:blipFill>
            <a:blip r:embed="rId12" cstate="email">
              <a:extLst>
                <a:ext uri="{28A0092B-C50C-407E-A947-70E740481C1C}">
                  <a14:useLocalDpi xmlns:a14="http://schemas.microsoft.com/office/drawing/2010/main"/>
                </a:ext>
              </a:extLst>
            </a:blip>
            <a:srcRect/>
            <a:stretch>
              <a:fillRect/>
            </a:stretch>
          </p:blipFill>
          <p:spPr bwMode="auto">
            <a:xfrm>
              <a:off x="8383231" y="6456236"/>
              <a:ext cx="151170" cy="151170"/>
            </a:xfrm>
            <a:prstGeom prst="rect">
              <a:avLst/>
            </a:prstGeom>
            <a:noFill/>
          </p:spPr>
        </p:pic>
        <p:pic>
          <p:nvPicPr>
            <p:cNvPr id="29" name="Picture 30" descr="\\Staserver\storage\Projects\nanoString OPEN\10-001 Q1 Marketing Activities\02 - PowerPoint Slide Background\!source\NanoString_ball.png"/>
            <p:cNvPicPr>
              <a:picLocks noChangeAspect="1" noChangeArrowheads="1"/>
            </p:cNvPicPr>
            <p:nvPr userDrawn="1"/>
          </p:nvPicPr>
          <p:blipFill>
            <a:blip r:embed="rId12" cstate="email">
              <a:extLst>
                <a:ext uri="{28A0092B-C50C-407E-A947-70E740481C1C}">
                  <a14:useLocalDpi xmlns:a14="http://schemas.microsoft.com/office/drawing/2010/main"/>
                </a:ext>
              </a:extLst>
            </a:blip>
            <a:srcRect/>
            <a:stretch>
              <a:fillRect/>
            </a:stretch>
          </p:blipFill>
          <p:spPr bwMode="auto">
            <a:xfrm>
              <a:off x="8559444" y="6456236"/>
              <a:ext cx="151170" cy="151170"/>
            </a:xfrm>
            <a:prstGeom prst="rect">
              <a:avLst/>
            </a:prstGeom>
            <a:noFill/>
          </p:spPr>
        </p:pic>
        <p:pic>
          <p:nvPicPr>
            <p:cNvPr id="30" name="Picture 30" descr="\\Staserver\storage\Projects\nanoString OPEN\10-001 Q1 Marketing Activities\02 - PowerPoint Slide Background\!source\NanoString_ball.png"/>
            <p:cNvPicPr>
              <a:picLocks noChangeAspect="1" noChangeArrowheads="1"/>
            </p:cNvPicPr>
            <p:nvPr userDrawn="1"/>
          </p:nvPicPr>
          <p:blipFill>
            <a:blip r:embed="rId12" cstate="email">
              <a:extLst>
                <a:ext uri="{28A0092B-C50C-407E-A947-70E740481C1C}">
                  <a14:useLocalDpi xmlns:a14="http://schemas.microsoft.com/office/drawing/2010/main"/>
                </a:ext>
              </a:extLst>
            </a:blip>
            <a:srcRect/>
            <a:stretch>
              <a:fillRect/>
            </a:stretch>
          </p:blipFill>
          <p:spPr bwMode="auto">
            <a:xfrm>
              <a:off x="8666600" y="6456236"/>
              <a:ext cx="151170" cy="151170"/>
            </a:xfrm>
            <a:prstGeom prst="rect">
              <a:avLst/>
            </a:prstGeom>
            <a:noFill/>
          </p:spPr>
        </p:pic>
      </p:grpSp>
      <p:grpSp>
        <p:nvGrpSpPr>
          <p:cNvPr id="9" name="Group 25"/>
          <p:cNvGrpSpPr/>
          <p:nvPr userDrawn="1"/>
        </p:nvGrpSpPr>
        <p:grpSpPr>
          <a:xfrm>
            <a:off x="1" y="914400"/>
            <a:ext cx="9144000" cy="381000"/>
            <a:chOff x="1" y="6477000"/>
            <a:chExt cx="9144000" cy="381000"/>
          </a:xfrm>
        </p:grpSpPr>
        <p:grpSp>
          <p:nvGrpSpPr>
            <p:cNvPr id="10" name="Group 24"/>
            <p:cNvGrpSpPr/>
            <p:nvPr userDrawn="1"/>
          </p:nvGrpSpPr>
          <p:grpSpPr>
            <a:xfrm>
              <a:off x="1" y="6477000"/>
              <a:ext cx="9144000" cy="381000"/>
              <a:chOff x="4571999" y="6477000"/>
              <a:chExt cx="4572001" cy="381000"/>
            </a:xfrm>
          </p:grpSpPr>
          <p:sp>
            <p:nvSpPr>
              <p:cNvPr id="15" name="Rectangle 14"/>
              <p:cNvSpPr/>
              <p:nvPr userDrawn="1"/>
            </p:nvSpPr>
            <p:spPr>
              <a:xfrm flipV="1">
                <a:off x="4571999" y="6477000"/>
                <a:ext cx="4572000" cy="190500"/>
              </a:xfrm>
              <a:prstGeom prst="rect">
                <a:avLst/>
              </a:prstGeom>
              <a:gradFill>
                <a:gsLst>
                  <a:gs pos="0">
                    <a:schemeClr val="bg1"/>
                  </a:gs>
                  <a:gs pos="100000">
                    <a:schemeClr val="tx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solidFill>
                    <a:srgbClr val="FFFFFF"/>
                  </a:solidFill>
                </a:endParaRPr>
              </a:p>
            </p:txBody>
          </p:sp>
          <p:sp>
            <p:nvSpPr>
              <p:cNvPr id="16" name="Rectangle 15"/>
              <p:cNvSpPr/>
              <p:nvPr userDrawn="1"/>
            </p:nvSpPr>
            <p:spPr>
              <a:xfrm>
                <a:off x="4571999" y="6667500"/>
                <a:ext cx="4572000" cy="190500"/>
              </a:xfrm>
              <a:prstGeom prst="rect">
                <a:avLst/>
              </a:prstGeom>
              <a:gradFill>
                <a:gsLst>
                  <a:gs pos="0">
                    <a:schemeClr val="bg1"/>
                  </a:gs>
                  <a:gs pos="100000">
                    <a:schemeClr val="tx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solidFill>
                    <a:srgbClr val="FFFFFF"/>
                  </a:solidFill>
                </a:endParaRPr>
              </a:p>
            </p:txBody>
          </p:sp>
          <p:cxnSp>
            <p:nvCxnSpPr>
              <p:cNvPr id="17" name="Straight Connector 16"/>
              <p:cNvCxnSpPr/>
              <p:nvPr userDrawn="1"/>
            </p:nvCxnSpPr>
            <p:spPr>
              <a:xfrm rot="10800000" flipH="1">
                <a:off x="4572000" y="6666310"/>
                <a:ext cx="4572000"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11" name="Group 17"/>
            <p:cNvGrpSpPr/>
            <p:nvPr userDrawn="1"/>
          </p:nvGrpSpPr>
          <p:grpSpPr>
            <a:xfrm>
              <a:off x="7181850" y="6530175"/>
              <a:ext cx="1800225" cy="297771"/>
              <a:chOff x="6541126" y="813705"/>
              <a:chExt cx="2095977" cy="346690"/>
            </a:xfrm>
          </p:grpSpPr>
          <p:pic>
            <p:nvPicPr>
              <p:cNvPr id="19" name="Picture 2" descr="\\Staserver\storage\Projects\nanoString OPEN\09-005_nanostring_2009collateral\PPT\template\!source\NanoString_ball.png"/>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6541126" y="813705"/>
                <a:ext cx="346690" cy="346690"/>
              </a:xfrm>
              <a:prstGeom prst="rect">
                <a:avLst/>
              </a:prstGeom>
              <a:noFill/>
            </p:spPr>
          </p:pic>
          <p:pic>
            <p:nvPicPr>
              <p:cNvPr id="20" name="Picture 2" descr="\\Staserver\storage\Projects\nanoString OPEN\09-005_nanostring_2009collateral\PPT\template\!source\NanoString_ball.png"/>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7147413" y="813705"/>
                <a:ext cx="346690" cy="346690"/>
              </a:xfrm>
              <a:prstGeom prst="rect">
                <a:avLst/>
              </a:prstGeom>
              <a:noFill/>
            </p:spPr>
          </p:pic>
          <p:pic>
            <p:nvPicPr>
              <p:cNvPr id="21" name="Picture 2" descr="\\Staserver\storage\Projects\nanoString OPEN\09-005_nanostring_2009collateral\PPT\template\!source\NanoString_ball.png"/>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7634430" y="813705"/>
                <a:ext cx="346690" cy="346690"/>
              </a:xfrm>
              <a:prstGeom prst="rect">
                <a:avLst/>
              </a:prstGeom>
              <a:noFill/>
            </p:spPr>
          </p:pic>
          <p:pic>
            <p:nvPicPr>
              <p:cNvPr id="22" name="Picture 2" descr="\\Staserver\storage\Projects\nanoString OPEN\09-005_nanostring_2009collateral\PPT\template\!source\NanoString_ball.png"/>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8031996" y="813705"/>
                <a:ext cx="346690" cy="346690"/>
              </a:xfrm>
              <a:prstGeom prst="rect">
                <a:avLst/>
              </a:prstGeom>
              <a:noFill/>
            </p:spPr>
          </p:pic>
          <p:pic>
            <p:nvPicPr>
              <p:cNvPr id="23" name="Picture 2" descr="\\Staserver\storage\Projects\nanoString OPEN\09-005_nanostring_2009collateral\PPT\template\!source\NanoString_ball.png"/>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8290413" y="813705"/>
                <a:ext cx="346690" cy="346690"/>
              </a:xfrm>
              <a:prstGeom prst="rect">
                <a:avLst/>
              </a:prstGeom>
              <a:noFill/>
            </p:spPr>
          </p:pic>
        </p:grpSp>
      </p:grpSp>
      <p:sp>
        <p:nvSpPr>
          <p:cNvPr id="2" name="Title Placeholder 1"/>
          <p:cNvSpPr>
            <a:spLocks noGrp="1"/>
          </p:cNvSpPr>
          <p:nvPr userDrawn="1">
            <p:ph type="title"/>
          </p:nvPr>
        </p:nvSpPr>
        <p:spPr>
          <a:xfrm>
            <a:off x="228600" y="152400"/>
            <a:ext cx="8686800" cy="762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userDrawn="1">
            <p:ph type="body" idx="1"/>
          </p:nvPr>
        </p:nvSpPr>
        <p:spPr>
          <a:xfrm>
            <a:off x="228600" y="1576800"/>
            <a:ext cx="8686800" cy="4509674"/>
          </a:xfrm>
          <a:prstGeom prst="rect">
            <a:avLst/>
          </a:prstGeom>
        </p:spPr>
        <p:txBody>
          <a:bodyPr vert="horz" lIns="91440" tIns="45720" rIns="91440" bIns="45720" rtlCol="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userDrawn="1">
            <p:ph type="dt" sz="half" idx="2"/>
          </p:nvPr>
        </p:nvSpPr>
        <p:spPr>
          <a:xfrm>
            <a:off x="4164496" y="6652832"/>
            <a:ext cx="914400" cy="205168"/>
          </a:xfrm>
          <a:prstGeom prst="rect">
            <a:avLst/>
          </a:prstGeom>
        </p:spPr>
        <p:txBody>
          <a:bodyPr vert="horz" lIns="91440" tIns="45720" rIns="91440" bIns="45720" rtlCol="0" anchor="ctr">
            <a:noAutofit/>
          </a:bodyPr>
          <a:lstStyle>
            <a:lvl1pPr algn="r">
              <a:defRPr sz="800">
                <a:solidFill>
                  <a:schemeClr val="tx2">
                    <a:lumMod val="75000"/>
                  </a:schemeClr>
                </a:solidFill>
              </a:defRPr>
            </a:lvl1pPr>
          </a:lstStyle>
          <a:p>
            <a:r>
              <a:rPr lang="en-US" smtClean="0">
                <a:solidFill>
                  <a:srgbClr val="717073">
                    <a:lumMod val="75000"/>
                  </a:srgbClr>
                </a:solidFill>
              </a:rPr>
              <a:t>3/4/2010</a:t>
            </a:r>
            <a:endParaRPr lang="en-US" dirty="0">
              <a:solidFill>
                <a:srgbClr val="717073">
                  <a:lumMod val="75000"/>
                </a:srgbClr>
              </a:solidFill>
            </a:endParaRPr>
          </a:p>
        </p:txBody>
      </p:sp>
      <p:sp>
        <p:nvSpPr>
          <p:cNvPr id="5" name="Footer Placeholder 4"/>
          <p:cNvSpPr>
            <a:spLocks noGrp="1"/>
          </p:cNvSpPr>
          <p:nvPr userDrawn="1">
            <p:ph type="ftr" sz="quarter" idx="3"/>
          </p:nvPr>
        </p:nvSpPr>
        <p:spPr>
          <a:xfrm>
            <a:off x="3339548" y="6652832"/>
            <a:ext cx="3478696" cy="205168"/>
          </a:xfrm>
          <a:prstGeom prst="rect">
            <a:avLst/>
          </a:prstGeom>
        </p:spPr>
        <p:txBody>
          <a:bodyPr vert="horz" lIns="91440" tIns="45720" rIns="91440" bIns="45720" rtlCol="0" anchor="ctr">
            <a:noAutofit/>
          </a:bodyPr>
          <a:lstStyle>
            <a:lvl1pPr algn="l">
              <a:defRPr sz="800">
                <a:solidFill>
                  <a:schemeClr val="tx2">
                    <a:lumMod val="75000"/>
                  </a:schemeClr>
                </a:solidFill>
              </a:defRPr>
            </a:lvl1pPr>
          </a:lstStyle>
          <a:p>
            <a:r>
              <a:rPr lang="en-US" smtClean="0">
                <a:solidFill>
                  <a:srgbClr val="717073">
                    <a:lumMod val="75000"/>
                  </a:srgbClr>
                </a:solidFill>
              </a:rPr>
              <a:t>NanoString Confidential.</a:t>
            </a:r>
            <a:endParaRPr lang="en-US" dirty="0">
              <a:solidFill>
                <a:srgbClr val="717073">
                  <a:lumMod val="75000"/>
                </a:srgbClr>
              </a:solidFill>
            </a:endParaRPr>
          </a:p>
        </p:txBody>
      </p:sp>
      <p:sp>
        <p:nvSpPr>
          <p:cNvPr id="6" name="Slide Number Placeholder 5"/>
          <p:cNvSpPr>
            <a:spLocks noGrp="1"/>
          </p:cNvSpPr>
          <p:nvPr userDrawn="1">
            <p:ph type="sldNum" sz="quarter" idx="4"/>
          </p:nvPr>
        </p:nvSpPr>
        <p:spPr>
          <a:xfrm>
            <a:off x="228600" y="6652832"/>
            <a:ext cx="457200" cy="205168"/>
          </a:xfrm>
          <a:prstGeom prst="rect">
            <a:avLst/>
          </a:prstGeom>
        </p:spPr>
        <p:txBody>
          <a:bodyPr vert="horz" lIns="91440" tIns="45720" rIns="91440" bIns="45720" rtlCol="0" anchor="ctr">
            <a:noAutofit/>
          </a:bodyPr>
          <a:lstStyle>
            <a:lvl1pPr algn="l">
              <a:defRPr sz="800">
                <a:solidFill>
                  <a:schemeClr val="tx2">
                    <a:lumMod val="75000"/>
                  </a:schemeClr>
                </a:solidFill>
              </a:defRPr>
            </a:lvl1pPr>
          </a:lstStyle>
          <a:p>
            <a:fld id="{B6F15528-21DE-4FAA-801E-634DDDAF4B2B}" type="slidenum">
              <a:rPr lang="en-US" smtClean="0">
                <a:solidFill>
                  <a:srgbClr val="717073">
                    <a:lumMod val="75000"/>
                  </a:srgbClr>
                </a:solidFill>
              </a:rPr>
              <a:pPr/>
              <a:t>‹#›</a:t>
            </a:fld>
            <a:endParaRPr lang="en-US">
              <a:solidFill>
                <a:srgbClr val="717073">
                  <a:lumMod val="75000"/>
                </a:srgbClr>
              </a:solidFill>
            </a:endParaRPr>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6" r:id="rId9"/>
    <p:sldLayoutId id="2147483767" r:id="rId10"/>
  </p:sldLayoutIdLst>
  <p:timing>
    <p:tnLst>
      <p:par>
        <p:cTn id="1" dur="indefinite" restart="never" nodeType="tmRoot"/>
      </p:par>
    </p:tnLst>
  </p:timing>
  <p:hf hdr="0" dt="0"/>
  <p:txStyles>
    <p:titleStyle>
      <a:lvl1pPr algn="l" defTabSz="914400" rtl="0" eaLnBrk="1" latinLnBrk="0" hangingPunct="1">
        <a:spcBef>
          <a:spcPct val="0"/>
        </a:spcBef>
        <a:buNone/>
        <a:defRPr sz="2800" b="1" kern="1200">
          <a:solidFill>
            <a:schemeClr val="tx1"/>
          </a:solidFill>
          <a:latin typeface="+mj-lt"/>
          <a:ea typeface="+mj-ea"/>
          <a:cs typeface="+mj-cs"/>
        </a:defRPr>
      </a:lvl1pPr>
    </p:titleStyle>
    <p:bodyStyle>
      <a:lvl1pPr marL="231775" indent="-231775" algn="l" defTabSz="914400" rtl="0" eaLnBrk="1" latinLnBrk="0" hangingPunct="1">
        <a:spcBef>
          <a:spcPts val="1200"/>
        </a:spcBef>
        <a:buClr>
          <a:schemeClr val="accent1"/>
        </a:buClr>
        <a:buSzPct val="100000"/>
        <a:buFontTx/>
        <a:buBlip>
          <a:blip r:embed="rId14"/>
        </a:buBlip>
        <a:defRPr sz="2000" kern="1200">
          <a:solidFill>
            <a:schemeClr val="tx1"/>
          </a:solidFill>
          <a:latin typeface="+mn-lt"/>
          <a:ea typeface="+mn-ea"/>
          <a:cs typeface="+mn-cs"/>
        </a:defRPr>
      </a:lvl1pPr>
      <a:lvl2pPr marL="509588" indent="-217488" algn="l" defTabSz="914400" rtl="0" eaLnBrk="1" latinLnBrk="0" hangingPunct="1">
        <a:spcBef>
          <a:spcPts val="0"/>
        </a:spcBef>
        <a:buClr>
          <a:schemeClr val="accent1"/>
        </a:buClr>
        <a:buSzPct val="100000"/>
        <a:buFontTx/>
        <a:buBlip>
          <a:blip r:embed="rId14"/>
        </a:buBlip>
        <a:defRPr sz="1800" kern="1200">
          <a:solidFill>
            <a:schemeClr val="tx1"/>
          </a:solidFill>
          <a:latin typeface="+mn-lt"/>
          <a:ea typeface="+mn-ea"/>
          <a:cs typeface="+mn-cs"/>
        </a:defRPr>
      </a:lvl2pPr>
      <a:lvl3pPr marL="798513" indent="-227013" algn="l" defTabSz="914400" rtl="0" eaLnBrk="1" latinLnBrk="0" hangingPunct="1">
        <a:spcBef>
          <a:spcPts val="0"/>
        </a:spcBef>
        <a:buClr>
          <a:schemeClr val="accent1"/>
        </a:buClr>
        <a:buSzPct val="100000"/>
        <a:buFontTx/>
        <a:buBlip>
          <a:blip r:embed="rId14"/>
        </a:buBlip>
        <a:defRPr sz="1600" kern="1200">
          <a:solidFill>
            <a:schemeClr val="tx1"/>
          </a:solidFill>
          <a:latin typeface="+mn-lt"/>
          <a:ea typeface="+mn-ea"/>
          <a:cs typeface="+mn-cs"/>
        </a:defRPr>
      </a:lvl3pPr>
      <a:lvl4pPr marL="973138" indent="-169863" algn="l" defTabSz="914400" rtl="0" eaLnBrk="1" latinLnBrk="0" hangingPunct="1">
        <a:spcBef>
          <a:spcPts val="0"/>
        </a:spcBef>
        <a:buClr>
          <a:schemeClr val="accent1"/>
        </a:buClr>
        <a:buSzPct val="100000"/>
        <a:buFontTx/>
        <a:buBlip>
          <a:blip r:embed="rId15"/>
        </a:buBlip>
        <a:defRPr sz="1400" kern="1200">
          <a:solidFill>
            <a:schemeClr val="tx1"/>
          </a:solidFill>
          <a:latin typeface="+mn-lt"/>
          <a:ea typeface="+mn-ea"/>
          <a:cs typeface="+mn-cs"/>
        </a:defRPr>
      </a:lvl4pPr>
      <a:lvl5pPr marL="1203325" indent="-169863" algn="l" defTabSz="914400" rtl="0" eaLnBrk="1" latinLnBrk="0" hangingPunct="1">
        <a:spcBef>
          <a:spcPts val="0"/>
        </a:spcBef>
        <a:buClr>
          <a:schemeClr val="accent1"/>
        </a:buClr>
        <a:buSzPct val="100000"/>
        <a:buFontTx/>
        <a:buBlip>
          <a:blip r:embed="rId15"/>
        </a:buBlip>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4.xml"/><Relationship Id="rId4" Type="http://schemas.openxmlformats.org/officeDocument/2006/relationships/slide" Target="slide10.xml"/><Relationship Id="rId5" Type="http://schemas.openxmlformats.org/officeDocument/2006/relationships/slide" Target="slide23.xml"/><Relationship Id="rId6" Type="http://schemas.openxmlformats.org/officeDocument/2006/relationships/slide" Target="slide31.xml"/><Relationship Id="rId7" Type="http://schemas.openxmlformats.org/officeDocument/2006/relationships/slide" Target="slide40.xml"/><Relationship Id="rId8" Type="http://schemas.openxmlformats.org/officeDocument/2006/relationships/slide" Target="slide49.xml"/><Relationship Id="rId9" Type="http://schemas.openxmlformats.org/officeDocument/2006/relationships/image" Target="../media/image14.png"/><Relationship Id="rId1" Type="http://schemas.openxmlformats.org/officeDocument/2006/relationships/slideLayout" Target="../slideLayouts/slideLayout4.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4" Type="http://schemas.openxmlformats.org/officeDocument/2006/relationships/image" Target="../media/image16.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1" Type="http://schemas.openxmlformats.org/officeDocument/2006/relationships/image" Target="../media/image21.png"/><Relationship Id="rId12" Type="http://schemas.microsoft.com/office/2007/relationships/hdphoto" Target="../media/hdphoto6.wdp"/><Relationship Id="rId13" Type="http://schemas.openxmlformats.org/officeDocument/2006/relationships/image" Target="../media/image22.png"/><Relationship Id="rId14" Type="http://schemas.microsoft.com/office/2007/relationships/hdphoto" Target="../media/hdphoto7.wdp"/><Relationship Id="rId15" Type="http://schemas.openxmlformats.org/officeDocument/2006/relationships/image" Target="../media/image23.png"/><Relationship Id="rId16" Type="http://schemas.openxmlformats.org/officeDocument/2006/relationships/image" Target="../media/image24.png"/><Relationship Id="rId17" Type="http://schemas.openxmlformats.org/officeDocument/2006/relationships/image" Target="../media/image25.tiff"/><Relationship Id="rId18" Type="http://schemas.openxmlformats.org/officeDocument/2006/relationships/image" Target="../media/image26.png"/><Relationship Id="rId19" Type="http://schemas.microsoft.com/office/2007/relationships/hdphoto" Target="../media/hdphoto8.wdp"/><Relationship Id="rId1" Type="http://schemas.openxmlformats.org/officeDocument/2006/relationships/slideLayout" Target="../slideLayouts/slideLayout9.xml"/><Relationship Id="rId2" Type="http://schemas.openxmlformats.org/officeDocument/2006/relationships/notesSlide" Target="../notesSlides/notesSlide4.xml"/><Relationship Id="rId3" Type="http://schemas.openxmlformats.org/officeDocument/2006/relationships/image" Target="../media/image17.png"/><Relationship Id="rId4" Type="http://schemas.openxmlformats.org/officeDocument/2006/relationships/image" Target="../media/image11.gif"/><Relationship Id="rId5" Type="http://schemas.openxmlformats.org/officeDocument/2006/relationships/image" Target="../media/image18.png"/><Relationship Id="rId6" Type="http://schemas.microsoft.com/office/2007/relationships/hdphoto" Target="../media/hdphoto3.wdp"/><Relationship Id="rId7" Type="http://schemas.openxmlformats.org/officeDocument/2006/relationships/image" Target="../media/image19.png"/><Relationship Id="rId8" Type="http://schemas.microsoft.com/office/2007/relationships/hdphoto" Target="../media/hdphoto4.wdp"/><Relationship Id="rId9" Type="http://schemas.openxmlformats.org/officeDocument/2006/relationships/image" Target="../media/image20.png"/><Relationship Id="rId10" Type="http://schemas.microsoft.com/office/2007/relationships/hdphoto" Target="../media/hdphoto5.wdp"/></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4" Type="http://schemas.openxmlformats.org/officeDocument/2006/relationships/image" Target="../media/image28.tiff"/><Relationship Id="rId5" Type="http://schemas.openxmlformats.org/officeDocument/2006/relationships/image" Target="../media/image29.tiff"/><Relationship Id="rId6" Type="http://schemas.openxmlformats.org/officeDocument/2006/relationships/image" Target="../media/image30.png"/><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31.png"/></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4" Type="http://schemas.openxmlformats.org/officeDocument/2006/relationships/image" Target="../media/image33.png"/><Relationship Id="rId1" Type="http://schemas.openxmlformats.org/officeDocument/2006/relationships/slideLayout" Target="../slideLayouts/slideLayout8.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4" Type="http://schemas.openxmlformats.org/officeDocument/2006/relationships/slide" Target="slide10.xml"/><Relationship Id="rId5" Type="http://schemas.openxmlformats.org/officeDocument/2006/relationships/slide" Target="slide23.xml"/><Relationship Id="rId6" Type="http://schemas.openxmlformats.org/officeDocument/2006/relationships/slide" Target="slide31.xml"/><Relationship Id="rId7" Type="http://schemas.openxmlformats.org/officeDocument/2006/relationships/slide" Target="slide40.xml"/><Relationship Id="rId8" Type="http://schemas.openxmlformats.org/officeDocument/2006/relationships/slide" Target="slide49.xml"/><Relationship Id="rId9" Type="http://schemas.openxmlformats.org/officeDocument/2006/relationships/image" Target="../media/image14.png"/><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4" Type="http://schemas.openxmlformats.org/officeDocument/2006/relationships/image" Target="../media/image35.pn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4" Type="http://schemas.openxmlformats.org/officeDocument/2006/relationships/image" Target="../media/image37.png"/><Relationship Id="rId5" Type="http://schemas.openxmlformats.org/officeDocument/2006/relationships/image" Target="../media/image38.png"/><Relationship Id="rId6" Type="http://schemas.openxmlformats.org/officeDocument/2006/relationships/image" Target="../media/image39.png"/><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40.jpeg"/><Relationship Id="rId4" Type="http://schemas.openxmlformats.org/officeDocument/2006/relationships/image" Target="../media/image41.emf"/><Relationship Id="rId5" Type="http://schemas.openxmlformats.org/officeDocument/2006/relationships/image" Target="../media/image42.png"/><Relationship Id="rId6" Type="http://schemas.openxmlformats.org/officeDocument/2006/relationships/image" Target="../media/image43.png"/><Relationship Id="rId7" Type="http://schemas.openxmlformats.org/officeDocument/2006/relationships/image" Target="../media/image44.png"/><Relationship Id="rId8" Type="http://schemas.openxmlformats.org/officeDocument/2006/relationships/image" Target="../media/image45.png"/><Relationship Id="rId9" Type="http://schemas.openxmlformats.org/officeDocument/2006/relationships/image" Target="../media/image46.png"/><Relationship Id="rId10" Type="http://schemas.openxmlformats.org/officeDocument/2006/relationships/image" Target="../media/image47.pn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image" Target="../media/image48.png"/><Relationship Id="rId4" Type="http://schemas.openxmlformats.org/officeDocument/2006/relationships/image" Target="../media/image49.png"/><Relationship Id="rId5" Type="http://schemas.openxmlformats.org/officeDocument/2006/relationships/image" Target="../media/image11.gif"/><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image" Target="../media/image50.png"/><Relationship Id="rId4" Type="http://schemas.openxmlformats.org/officeDocument/2006/relationships/image" Target="../media/image51.png"/><Relationship Id="rId5" Type="http://schemas.openxmlformats.org/officeDocument/2006/relationships/image" Target="../media/image52.png"/><Relationship Id="rId6" Type="http://schemas.openxmlformats.org/officeDocument/2006/relationships/image" Target="../media/image3.png"/><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1" Type="http://schemas.openxmlformats.org/officeDocument/2006/relationships/image" Target="../media/image61.png"/><Relationship Id="rId12" Type="http://schemas.openxmlformats.org/officeDocument/2006/relationships/image" Target="../media/image62.png"/><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image" Target="../media/image55.png"/><Relationship Id="rId6" Type="http://schemas.openxmlformats.org/officeDocument/2006/relationships/image" Target="../media/image56.png"/><Relationship Id="rId7" Type="http://schemas.openxmlformats.org/officeDocument/2006/relationships/image" Target="../media/image57.png"/><Relationship Id="rId8" Type="http://schemas.openxmlformats.org/officeDocument/2006/relationships/image" Target="../media/image58.png"/><Relationship Id="rId9" Type="http://schemas.openxmlformats.org/officeDocument/2006/relationships/image" Target="../media/image59.png"/><Relationship Id="rId10" Type="http://schemas.openxmlformats.org/officeDocument/2006/relationships/image" Target="../media/image60.png"/></Relationships>
</file>

<file path=ppt/slides/_rels/slide16.xml.rels><?xml version="1.0" encoding="UTF-8" standalone="yes"?>
<Relationships xmlns="http://schemas.openxmlformats.org/package/2006/relationships"><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image" Target="../media/image66.png"/><Relationship Id="rId7" Type="http://schemas.openxmlformats.org/officeDocument/2006/relationships/image" Target="../media/image67.png"/><Relationship Id="rId8" Type="http://schemas.openxmlformats.org/officeDocument/2006/relationships/image" Target="../media/image68.png"/><Relationship Id="rId9" Type="http://schemas.openxmlformats.org/officeDocument/2006/relationships/image" Target="../media/image69.png"/><Relationship Id="rId10" Type="http://schemas.openxmlformats.org/officeDocument/2006/relationships/image" Target="../media/image70.png"/><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image" Target="../media/image71.png"/><Relationship Id="rId4" Type="http://schemas.openxmlformats.org/officeDocument/2006/relationships/image" Target="../media/image72.png"/><Relationship Id="rId5" Type="http://schemas.openxmlformats.org/officeDocument/2006/relationships/image" Target="../media/image73.png"/><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3" Type="http://schemas.openxmlformats.org/officeDocument/2006/relationships/image" Target="../media/image74.png"/><Relationship Id="rId4" Type="http://schemas.openxmlformats.org/officeDocument/2006/relationships/image" Target="../media/image72.png"/><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 Id="rId3" Type="http://schemas.openxmlformats.org/officeDocument/2006/relationships/image" Target="../media/image7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7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76.png"/></Relationships>
</file>

<file path=ppt/slides/_rels/slide22.xml.rels><?xml version="1.0" encoding="UTF-8" standalone="yes"?>
<Relationships xmlns="http://schemas.openxmlformats.org/package/2006/relationships"><Relationship Id="rId3" Type="http://schemas.openxmlformats.org/officeDocument/2006/relationships/slide" Target="slide4.xml"/><Relationship Id="rId4" Type="http://schemas.openxmlformats.org/officeDocument/2006/relationships/slide" Target="slide10.xml"/><Relationship Id="rId5" Type="http://schemas.openxmlformats.org/officeDocument/2006/relationships/slide" Target="slide23.xml"/><Relationship Id="rId6" Type="http://schemas.openxmlformats.org/officeDocument/2006/relationships/slide" Target="slide31.xml"/><Relationship Id="rId7" Type="http://schemas.openxmlformats.org/officeDocument/2006/relationships/slide" Target="slide40.xml"/><Relationship Id="rId8" Type="http://schemas.openxmlformats.org/officeDocument/2006/relationships/slide" Target="slide49.xml"/><Relationship Id="rId9" Type="http://schemas.openxmlformats.org/officeDocument/2006/relationships/image" Target="../media/image14.png"/><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77.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 Id="rId3" Type="http://schemas.openxmlformats.org/officeDocument/2006/relationships/image" Target="../media/image78.png"/></Relationships>
</file>

<file path=ppt/slides/_rels/slide25.xml.rels><?xml version="1.0" encoding="UTF-8" standalone="yes"?>
<Relationships xmlns="http://schemas.openxmlformats.org/package/2006/relationships"><Relationship Id="rId3" Type="http://schemas.openxmlformats.org/officeDocument/2006/relationships/image" Target="../media/image79.png"/><Relationship Id="rId4" Type="http://schemas.openxmlformats.org/officeDocument/2006/relationships/image" Target="../media/image80.png"/><Relationship Id="rId5" Type="http://schemas.openxmlformats.org/officeDocument/2006/relationships/image" Target="../media/image81.png"/><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3" Type="http://schemas.openxmlformats.org/officeDocument/2006/relationships/image" Target="../media/image82.png"/><Relationship Id="rId4" Type="http://schemas.openxmlformats.org/officeDocument/2006/relationships/image" Target="../media/image83.png"/><Relationship Id="rId5" Type="http://schemas.openxmlformats.org/officeDocument/2006/relationships/image" Target="../media/image84.jpeg"/><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3" Type="http://schemas.openxmlformats.org/officeDocument/2006/relationships/image" Target="../media/image85.png"/><Relationship Id="rId4" Type="http://schemas.openxmlformats.org/officeDocument/2006/relationships/image" Target="../media/image86.png"/><Relationship Id="rId5" Type="http://schemas.openxmlformats.org/officeDocument/2006/relationships/image" Target="../media/image87.png"/><Relationship Id="rId1" Type="http://schemas.openxmlformats.org/officeDocument/2006/relationships/slideLayout" Target="../slideLayouts/slideLayout5.xml"/><Relationship Id="rId2"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 Id="rId3" Type="http://schemas.openxmlformats.org/officeDocument/2006/relationships/chart" Target="../charts/chart1.xml"/></Relationships>
</file>

<file path=ppt/slides/_rels/slide29.xml.rels><?xml version="1.0" encoding="UTF-8" standalone="yes"?>
<Relationships xmlns="http://schemas.openxmlformats.org/package/2006/relationships"><Relationship Id="rId3" Type="http://schemas.openxmlformats.org/officeDocument/2006/relationships/image" Target="../media/image88.png"/><Relationship Id="rId4" Type="http://schemas.openxmlformats.org/officeDocument/2006/relationships/image" Target="../media/image89.png"/><Relationship Id="rId1" Type="http://schemas.openxmlformats.org/officeDocument/2006/relationships/slideLayout" Target="../slideLayouts/slideLayout9.xml"/><Relationship Id="rId2"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90.png"/><Relationship Id="rId3" Type="http://schemas.openxmlformats.org/officeDocument/2006/relationships/image" Target="../media/image91.png"/></Relationships>
</file>

<file path=ppt/slides/_rels/slide31.xml.rels><?xml version="1.0" encoding="UTF-8" standalone="yes"?>
<Relationships xmlns="http://schemas.openxmlformats.org/package/2006/relationships"><Relationship Id="rId3" Type="http://schemas.openxmlformats.org/officeDocument/2006/relationships/slide" Target="slide4.xml"/><Relationship Id="rId4" Type="http://schemas.openxmlformats.org/officeDocument/2006/relationships/slide" Target="slide10.xml"/><Relationship Id="rId5" Type="http://schemas.openxmlformats.org/officeDocument/2006/relationships/slide" Target="slide23.xml"/><Relationship Id="rId6" Type="http://schemas.openxmlformats.org/officeDocument/2006/relationships/slide" Target="slide31.xml"/><Relationship Id="rId7" Type="http://schemas.openxmlformats.org/officeDocument/2006/relationships/slide" Target="slide40.xml"/><Relationship Id="rId8" Type="http://schemas.openxmlformats.org/officeDocument/2006/relationships/slide" Target="slide49.xml"/><Relationship Id="rId9" Type="http://schemas.openxmlformats.org/officeDocument/2006/relationships/image" Target="../media/image14.png"/><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2.xml.rels><?xml version="1.0" encoding="UTF-8" standalone="yes"?>
<Relationships xmlns="http://schemas.openxmlformats.org/package/2006/relationships"><Relationship Id="rId3" Type="http://schemas.openxmlformats.org/officeDocument/2006/relationships/image" Target="../media/image92.png"/><Relationship Id="rId4" Type="http://schemas.openxmlformats.org/officeDocument/2006/relationships/image" Target="../media/image93.png"/><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3.xml.rels><?xml version="1.0" encoding="UTF-8" standalone="yes"?>
<Relationships xmlns="http://schemas.openxmlformats.org/package/2006/relationships"><Relationship Id="rId3" Type="http://schemas.openxmlformats.org/officeDocument/2006/relationships/image" Target="../media/image94.jpeg"/><Relationship Id="rId4" Type="http://schemas.openxmlformats.org/officeDocument/2006/relationships/image" Target="../media/image95.jpeg"/><Relationship Id="rId5" Type="http://schemas.openxmlformats.org/officeDocument/2006/relationships/image" Target="../media/image96.jpg"/><Relationship Id="rId6" Type="http://schemas.openxmlformats.org/officeDocument/2006/relationships/image" Target="../media/image97.jpeg"/><Relationship Id="rId7" Type="http://schemas.openxmlformats.org/officeDocument/2006/relationships/hyperlink" Target="http://www.google.com/url?sa=i&amp;rct=j&amp;q=laser+capture+microdissection&amp;source=images&amp;cd=&amp;cad=rja&amp;docid=-m12Zw6bu9I4QM&amp;tbnid=AlNzcvxMS4vH5M:&amp;ved=&amp;url=http://ttc.nci.nih.gov/about/success_lcm.php&amp;ei=qepmUYDSKuKaiAKO3oDICg&amp;bvm=bv.45100731,d.cGE&amp;psig=AFQjCNHnVM85Y0KjwNfoMtKg1bmDb_Epug&amp;ust=1365785641910295" TargetMode="External"/><Relationship Id="rId8" Type="http://schemas.openxmlformats.org/officeDocument/2006/relationships/image" Target="../media/image98.png"/><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4.xml.rels><?xml version="1.0" encoding="UTF-8" standalone="yes"?>
<Relationships xmlns="http://schemas.openxmlformats.org/package/2006/relationships"><Relationship Id="rId3" Type="http://schemas.openxmlformats.org/officeDocument/2006/relationships/image" Target="../media/image99.png"/><Relationship Id="rId4" Type="http://schemas.openxmlformats.org/officeDocument/2006/relationships/image" Target="../media/image100.png"/><Relationship Id="rId5" Type="http://schemas.openxmlformats.org/officeDocument/2006/relationships/image" Target="../media/image101.png"/><Relationship Id="rId6" Type="http://schemas.openxmlformats.org/officeDocument/2006/relationships/image" Target="../media/image102.png"/><Relationship Id="rId7" Type="http://schemas.openxmlformats.org/officeDocument/2006/relationships/image" Target="../media/image103.png"/><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04.jpeg"/></Relationships>
</file>

<file path=ppt/slides/_rels/slide36.xml.rels><?xml version="1.0" encoding="UTF-8" standalone="yes"?>
<Relationships xmlns="http://schemas.openxmlformats.org/package/2006/relationships"><Relationship Id="rId3" Type="http://schemas.openxmlformats.org/officeDocument/2006/relationships/image" Target="../media/image105.png"/><Relationship Id="rId4" Type="http://schemas.openxmlformats.org/officeDocument/2006/relationships/chart" Target="../charts/chart2.xml"/><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7.xml.rels><?xml version="1.0" encoding="UTF-8" standalone="yes"?>
<Relationships xmlns="http://schemas.openxmlformats.org/package/2006/relationships"><Relationship Id="rId3" Type="http://schemas.openxmlformats.org/officeDocument/2006/relationships/image" Target="../media/image106.jpeg"/><Relationship Id="rId4" Type="http://schemas.microsoft.com/office/2007/relationships/hdphoto" Target="../media/hdphoto9.wdp"/><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38.xml.rels><?xml version="1.0" encoding="UTF-8" standalone="yes"?>
<Relationships xmlns="http://schemas.openxmlformats.org/package/2006/relationships"><Relationship Id="rId3" Type="http://schemas.openxmlformats.org/officeDocument/2006/relationships/image" Target="../media/image107.jpeg"/><Relationship Id="rId4" Type="http://schemas.microsoft.com/office/2007/relationships/hdphoto" Target="../media/hdphoto10.wdp"/><Relationship Id="rId1" Type="http://schemas.openxmlformats.org/officeDocument/2006/relationships/slideLayout" Target="../slideLayouts/slideLayout8.xml"/><Relationship Id="rId2" Type="http://schemas.openxmlformats.org/officeDocument/2006/relationships/notesSlide" Target="../notesSlides/notesSlide36.xml"/></Relationships>
</file>

<file path=ppt/slides/_rels/slide39.xml.rels><?xml version="1.0" encoding="UTF-8" standalone="yes"?>
<Relationships xmlns="http://schemas.openxmlformats.org/package/2006/relationships"><Relationship Id="rId3" Type="http://schemas.openxmlformats.org/officeDocument/2006/relationships/slide" Target="slide4.xml"/><Relationship Id="rId4" Type="http://schemas.openxmlformats.org/officeDocument/2006/relationships/slide" Target="slide10.xml"/><Relationship Id="rId5" Type="http://schemas.openxmlformats.org/officeDocument/2006/relationships/slide" Target="slide23.xml"/><Relationship Id="rId6" Type="http://schemas.openxmlformats.org/officeDocument/2006/relationships/slide" Target="slide31.xml"/><Relationship Id="rId7" Type="http://schemas.openxmlformats.org/officeDocument/2006/relationships/slide" Target="slide30.xml"/><Relationship Id="rId8" Type="http://schemas.openxmlformats.org/officeDocument/2006/relationships/slide" Target="slide40.xml"/><Relationship Id="rId9" Type="http://schemas.openxmlformats.org/officeDocument/2006/relationships/slide" Target="slide49.xml"/><Relationship Id="rId10" Type="http://schemas.openxmlformats.org/officeDocument/2006/relationships/image" Target="../media/image14.png"/><Relationship Id="rId1" Type="http://schemas.openxmlformats.org/officeDocument/2006/relationships/slideLayout" Target="../slideLayouts/slideLayout4.xml"/><Relationship Id="rId2" Type="http://schemas.openxmlformats.org/officeDocument/2006/relationships/notesSlide" Target="../notesSlides/notesSlide37.xml"/></Relationships>
</file>

<file path=ppt/slides/_rels/slide40.xml.rels><?xml version="1.0" encoding="UTF-8" standalone="yes"?>
<Relationships xmlns="http://schemas.openxmlformats.org/package/2006/relationships"><Relationship Id="rId3" Type="http://schemas.openxmlformats.org/officeDocument/2006/relationships/image" Target="../media/image108.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109.jpeg"/><Relationship Id="rId7" Type="http://schemas.microsoft.com/office/2007/relationships/hdphoto" Target="../media/hdphoto11.wdp"/><Relationship Id="rId8" Type="http://schemas.openxmlformats.org/officeDocument/2006/relationships/image" Target="../media/image11.gif"/><Relationship Id="rId1" Type="http://schemas.openxmlformats.org/officeDocument/2006/relationships/slideLayout" Target="../slideLayouts/slideLayout6.xml"/><Relationship Id="rId2" Type="http://schemas.openxmlformats.org/officeDocument/2006/relationships/notesSlide" Target="../notesSlides/notesSlide3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7.png"/><Relationship Id="rId3" Type="http://schemas.openxmlformats.org/officeDocument/2006/relationships/chart" Target="../charts/chart3.xml"/></Relationships>
</file>

<file path=ppt/slides/_rels/slide42.xml.rels><?xml version="1.0" encoding="UTF-8" standalone="yes"?>
<Relationships xmlns="http://schemas.openxmlformats.org/package/2006/relationships"><Relationship Id="rId3" Type="http://schemas.openxmlformats.org/officeDocument/2006/relationships/image" Target="../media/image110.jpeg"/><Relationship Id="rId4" Type="http://schemas.openxmlformats.org/officeDocument/2006/relationships/image" Target="../media/image111.jpeg"/><Relationship Id="rId5" Type="http://schemas.openxmlformats.org/officeDocument/2006/relationships/image" Target="../media/image112.jpeg"/><Relationship Id="rId6" Type="http://schemas.openxmlformats.org/officeDocument/2006/relationships/image" Target="../media/image113.jpeg"/><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 Id="rId3" Type="http://schemas.openxmlformats.org/officeDocument/2006/relationships/image" Target="../media/image114.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1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1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3.xml"/><Relationship Id="rId3" Type="http://schemas.openxmlformats.org/officeDocument/2006/relationships/image" Target="../media/image117.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4.xml"/><Relationship Id="rId3" Type="http://schemas.openxmlformats.org/officeDocument/2006/relationships/image" Target="../media/image118.tiff"/></Relationships>
</file>

<file path=ppt/slides/_rels/slide48.xml.rels><?xml version="1.0" encoding="UTF-8" standalone="yes"?>
<Relationships xmlns="http://schemas.openxmlformats.org/package/2006/relationships"><Relationship Id="rId3" Type="http://schemas.openxmlformats.org/officeDocument/2006/relationships/slide" Target="slide4.xml"/><Relationship Id="rId4" Type="http://schemas.openxmlformats.org/officeDocument/2006/relationships/slide" Target="slide10.xml"/><Relationship Id="rId5" Type="http://schemas.openxmlformats.org/officeDocument/2006/relationships/slide" Target="slide23.xml"/><Relationship Id="rId6" Type="http://schemas.openxmlformats.org/officeDocument/2006/relationships/slide" Target="slide31.xml"/><Relationship Id="rId7" Type="http://schemas.openxmlformats.org/officeDocument/2006/relationships/slide" Target="slide30.xml"/><Relationship Id="rId8" Type="http://schemas.openxmlformats.org/officeDocument/2006/relationships/slide" Target="slide40.xml"/><Relationship Id="rId9" Type="http://schemas.openxmlformats.org/officeDocument/2006/relationships/slide" Target="slide49.xml"/><Relationship Id="rId10" Type="http://schemas.openxmlformats.org/officeDocument/2006/relationships/image" Target="../media/image14.png"/><Relationship Id="rId1" Type="http://schemas.openxmlformats.org/officeDocument/2006/relationships/slideLayout" Target="../slideLayouts/slideLayout4.xml"/><Relationship Id="rId2" Type="http://schemas.openxmlformats.org/officeDocument/2006/relationships/notesSlide" Target="../notesSlides/notesSlide45.xml"/></Relationships>
</file>

<file path=ppt/slides/_rels/slide49.xml.rels><?xml version="1.0" encoding="UTF-8" standalone="yes"?>
<Relationships xmlns="http://schemas.openxmlformats.org/package/2006/relationships"><Relationship Id="rId11" Type="http://schemas.openxmlformats.org/officeDocument/2006/relationships/image" Target="../media/image127.png"/><Relationship Id="rId12" Type="http://schemas.openxmlformats.org/officeDocument/2006/relationships/image" Target="../media/image128.png"/><Relationship Id="rId13" Type="http://schemas.openxmlformats.org/officeDocument/2006/relationships/image" Target="../media/image129.png"/><Relationship Id="rId14" Type="http://schemas.openxmlformats.org/officeDocument/2006/relationships/image" Target="../media/image130.png"/><Relationship Id="rId15" Type="http://schemas.openxmlformats.org/officeDocument/2006/relationships/image" Target="../media/image131.png"/><Relationship Id="rId1" Type="http://schemas.openxmlformats.org/officeDocument/2006/relationships/slideLayout" Target="../slideLayouts/slideLayout5.xml"/><Relationship Id="rId2" Type="http://schemas.openxmlformats.org/officeDocument/2006/relationships/notesSlide" Target="../notesSlides/notesSlide46.xml"/><Relationship Id="rId3" Type="http://schemas.openxmlformats.org/officeDocument/2006/relationships/image" Target="../media/image119.png"/><Relationship Id="rId4" Type="http://schemas.openxmlformats.org/officeDocument/2006/relationships/image" Target="../media/image120.png"/><Relationship Id="rId5" Type="http://schemas.openxmlformats.org/officeDocument/2006/relationships/image" Target="../media/image121.png"/><Relationship Id="rId6" Type="http://schemas.openxmlformats.org/officeDocument/2006/relationships/image" Target="../media/image122.png"/><Relationship Id="rId7" Type="http://schemas.openxmlformats.org/officeDocument/2006/relationships/image" Target="../media/image123.png"/><Relationship Id="rId8" Type="http://schemas.openxmlformats.org/officeDocument/2006/relationships/image" Target="../media/image124.png"/><Relationship Id="rId9" Type="http://schemas.openxmlformats.org/officeDocument/2006/relationships/image" Target="../media/image125.png"/><Relationship Id="rId10" Type="http://schemas.openxmlformats.org/officeDocument/2006/relationships/image" Target="../media/image12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7.xml"/><Relationship Id="rId3" Type="http://schemas.openxmlformats.org/officeDocument/2006/relationships/image" Target="../media/image132.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8.xml"/><Relationship Id="rId3" Type="http://schemas.openxmlformats.org/officeDocument/2006/relationships/image" Target="../media/image133.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9.xml"/><Relationship Id="rId3" Type="http://schemas.openxmlformats.org/officeDocument/2006/relationships/image" Target="../media/image134.jpeg"/></Relationships>
</file>

<file path=ppt/slides/_rels/slide53.xml.rels><?xml version="1.0" encoding="UTF-8" standalone="yes"?>
<Relationships xmlns="http://schemas.openxmlformats.org/package/2006/relationships"><Relationship Id="rId3" Type="http://schemas.openxmlformats.org/officeDocument/2006/relationships/image" Target="../media/image135.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136.jpeg"/><Relationship Id="rId7" Type="http://schemas.microsoft.com/office/2007/relationships/hdphoto" Target="../media/hdphoto12.wdp"/><Relationship Id="rId1" Type="http://schemas.openxmlformats.org/officeDocument/2006/relationships/slideLayout" Target="../slideLayouts/slideLayout6.xml"/><Relationship Id="rId2" Type="http://schemas.openxmlformats.org/officeDocument/2006/relationships/notesSlide" Target="../notesSlides/notesSlide5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1.xml"/><Relationship Id="rId3" Type="http://schemas.openxmlformats.org/officeDocument/2006/relationships/image" Target="../media/image137.tiff"/></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38.jpeg"/><Relationship Id="rId4" Type="http://schemas.openxmlformats.org/officeDocument/2006/relationships/image" Target="../media/image139.png"/><Relationship Id="rId1" Type="http://schemas.openxmlformats.org/officeDocument/2006/relationships/slideLayout" Target="../slideLayouts/slideLayout5.xml"/><Relationship Id="rId2" Type="http://schemas.openxmlformats.org/officeDocument/2006/relationships/notesSlide" Target="../notesSlides/notesSlide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912396" y="2176604"/>
            <a:ext cx="8052701" cy="1125523"/>
          </a:xfrm>
        </p:spPr>
        <p:txBody>
          <a:bodyPr/>
          <a:lstStyle/>
          <a:p>
            <a:r>
              <a:rPr lang="en-US" dirty="0" smtClean="0"/>
              <a:t>Overview and applications of the </a:t>
            </a:r>
            <a:r>
              <a:rPr lang="en-US" dirty="0" err="1" smtClean="0"/>
              <a:t>NanoString</a:t>
            </a:r>
            <a:r>
              <a:rPr lang="en-US" dirty="0" smtClean="0"/>
              <a:t> </a:t>
            </a:r>
            <a:r>
              <a:rPr lang="en-US" dirty="0" err="1" smtClean="0"/>
              <a:t>nCounter</a:t>
            </a:r>
            <a:r>
              <a:rPr lang="en-US" dirty="0" smtClean="0"/>
              <a:t> Platform</a:t>
            </a:r>
            <a:endParaRPr lang="en-US" dirty="0"/>
          </a:p>
        </p:txBody>
      </p:sp>
      <p:sp>
        <p:nvSpPr>
          <p:cNvPr id="5" name="Subtitle 4"/>
          <p:cNvSpPr>
            <a:spLocks noGrp="1"/>
          </p:cNvSpPr>
          <p:nvPr>
            <p:ph type="subTitle" idx="1"/>
          </p:nvPr>
        </p:nvSpPr>
        <p:spPr/>
        <p:txBody>
          <a:bodyPr/>
          <a:lstStyle/>
          <a:p>
            <a:r>
              <a:rPr lang="en-US" dirty="0" smtClean="0">
                <a:solidFill>
                  <a:schemeClr val="tx2">
                    <a:lumMod val="75000"/>
                  </a:schemeClr>
                </a:solidFill>
              </a:rPr>
              <a:t>Paul Rasmussen</a:t>
            </a:r>
          </a:p>
          <a:p>
            <a:r>
              <a:rPr lang="en-US" dirty="0" smtClean="0">
                <a:solidFill>
                  <a:schemeClr val="tx2">
                    <a:lumMod val="75000"/>
                  </a:schemeClr>
                </a:solidFill>
              </a:rPr>
              <a:t>Director of Asia Pacific Region</a:t>
            </a:r>
          </a:p>
          <a:p>
            <a:r>
              <a:rPr lang="en-US" dirty="0" err="1" smtClean="0"/>
              <a:t>prasmussen@nanostring.com</a:t>
            </a:r>
            <a:endParaRPr lang="en-US" dirty="0"/>
          </a:p>
        </p:txBody>
      </p:sp>
      <p:sp>
        <p:nvSpPr>
          <p:cNvPr id="2" name="Footer Placeholder 1"/>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srgbClr val="717073">
                    <a:lumMod val="75000"/>
                  </a:srgbClr>
                </a:solidFill>
              </a:rPr>
              <a:pPr/>
              <a:t>1</a:t>
            </a:fld>
            <a:endParaRPr lang="en-US">
              <a:solidFill>
                <a:srgbClr val="717073">
                  <a:lumMod val="75000"/>
                </a:srgb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Agenda</a:t>
            </a:r>
            <a:endParaRPr lang="en-US" dirty="0"/>
          </a:p>
        </p:txBody>
      </p:sp>
      <p:sp>
        <p:nvSpPr>
          <p:cNvPr id="7" name="Content Placeholder 6"/>
          <p:cNvSpPr>
            <a:spLocks noGrp="1"/>
          </p:cNvSpPr>
          <p:nvPr>
            <p:ph sz="half" idx="1"/>
          </p:nvPr>
        </p:nvSpPr>
        <p:spPr>
          <a:xfrm>
            <a:off x="207782" y="1576799"/>
            <a:ext cx="4767553" cy="4509675"/>
          </a:xfrm>
        </p:spPr>
        <p:txBody>
          <a:bodyPr/>
          <a:lstStyle/>
          <a:p>
            <a:r>
              <a:rPr lang="en-US" b="1" dirty="0" smtClean="0">
                <a:solidFill>
                  <a:schemeClr val="accent1"/>
                </a:solidFill>
                <a:hlinkClick r:id="rId3" action="ppaction://hlinksldjump"/>
              </a:rPr>
              <a:t>Platform Introduction</a:t>
            </a:r>
            <a:r>
              <a:rPr lang="en-US" dirty="0" smtClean="0"/>
              <a:t>	</a:t>
            </a:r>
          </a:p>
          <a:p>
            <a:r>
              <a:rPr lang="en-US" dirty="0" smtClean="0">
                <a:hlinkClick r:id="rId4" action="ppaction://hlinksldjump"/>
              </a:rPr>
              <a:t>Assay Overview</a:t>
            </a:r>
            <a:endParaRPr lang="en-US" dirty="0" smtClean="0"/>
          </a:p>
          <a:p>
            <a:r>
              <a:rPr lang="en-US" dirty="0" smtClean="0">
                <a:hlinkClick r:id="rId5" action="ppaction://hlinksldjump"/>
              </a:rPr>
              <a:t>Performance</a:t>
            </a:r>
            <a:endParaRPr lang="en-US" dirty="0" smtClean="0"/>
          </a:p>
          <a:p>
            <a:r>
              <a:rPr lang="en-US" dirty="0">
                <a:solidFill>
                  <a:srgbClr val="4F4E50"/>
                </a:solidFill>
                <a:hlinkClick r:id="rId6" action="ppaction://hlinksldjump"/>
              </a:rPr>
              <a:t>Application extensions </a:t>
            </a:r>
            <a:endParaRPr lang="en-US" dirty="0" smtClean="0">
              <a:solidFill>
                <a:srgbClr val="4F4E50"/>
              </a:solidFill>
            </a:endParaRPr>
          </a:p>
          <a:p>
            <a:pPr lvl="1"/>
            <a:r>
              <a:rPr lang="en-US" dirty="0">
                <a:solidFill>
                  <a:srgbClr val="4F4E50"/>
                </a:solidFill>
                <a:hlinkClick r:id="rId6" action="ppaction://hlinksldjump"/>
              </a:rPr>
              <a:t>Single cell / small sample </a:t>
            </a:r>
            <a:r>
              <a:rPr lang="en-US" dirty="0" smtClean="0">
                <a:solidFill>
                  <a:srgbClr val="4F4E50"/>
                </a:solidFill>
                <a:hlinkClick r:id="rId6" action="ppaction://hlinksldjump"/>
              </a:rPr>
              <a:t>profiling</a:t>
            </a:r>
            <a:endParaRPr lang="en-US" dirty="0" smtClean="0">
              <a:solidFill>
                <a:srgbClr val="4F4E50"/>
              </a:solidFill>
            </a:endParaRPr>
          </a:p>
          <a:p>
            <a:pPr lvl="1"/>
            <a:r>
              <a:rPr lang="en-US" dirty="0" err="1" smtClean="0">
                <a:solidFill>
                  <a:srgbClr val="4F4E50"/>
                </a:solidFill>
                <a:hlinkClick r:id="rId7" action="ppaction://hlinksldjump"/>
              </a:rPr>
              <a:t>miRNA</a:t>
            </a:r>
            <a:endParaRPr lang="en-US" dirty="0" smtClean="0">
              <a:solidFill>
                <a:srgbClr val="4F4E50"/>
              </a:solidFill>
            </a:endParaRPr>
          </a:p>
          <a:p>
            <a:pPr lvl="1"/>
            <a:r>
              <a:rPr lang="en-US" dirty="0" smtClean="0">
                <a:solidFill>
                  <a:srgbClr val="4F4E50"/>
                </a:solidFill>
                <a:hlinkClick r:id="rId8" action="ppaction://hlinksldjump"/>
              </a:rPr>
              <a:t>DNA applications (CNV and ChIP)</a:t>
            </a:r>
            <a:endParaRPr lang="en-US" dirty="0" smtClean="0">
              <a:solidFill>
                <a:srgbClr val="4F4E50"/>
              </a:solidFill>
            </a:endParaRPr>
          </a:p>
        </p:txBody>
      </p:sp>
      <p:pic>
        <p:nvPicPr>
          <p:cNvPr id="13" name="Picture 6" descr="04_TNgreen-small"/>
          <p:cNvPicPr>
            <a:picLocks noGrp="1" noChangeAspect="1" noChangeArrowheads="1"/>
          </p:cNvPicPr>
          <p:nvPr>
            <p:ph sz="half" idx="2"/>
          </p:nvPr>
        </p:nvPicPr>
        <p:blipFill>
          <a:blip r:embed="rId9" cstate="screen"/>
          <a:stretch>
            <a:fillRect/>
          </a:stretch>
        </p:blipFill>
        <p:spPr>
          <a:xfrm>
            <a:off x="4724400" y="3036094"/>
            <a:ext cx="4114800" cy="1590675"/>
          </a:xfrm>
          <a:prstGeom prst="rect">
            <a:avLst/>
          </a:prstGeom>
        </p:spPr>
      </p:pic>
      <p:sp>
        <p:nvSpPr>
          <p:cNvPr id="4" name="Footer Placeholder 3"/>
          <p:cNvSpPr>
            <a:spLocks noGrp="1"/>
          </p:cNvSpPr>
          <p:nvPr>
            <p:ph type="ftr" sz="quarter" idx="11"/>
          </p:nvPr>
        </p:nvSpPr>
        <p:spPr/>
        <p:txBody>
          <a:bodyPr/>
          <a:lstStyle/>
          <a:p>
            <a:r>
              <a:rPr lang="en-US" smtClean="0"/>
              <a:t>NanoString Confidential.</a:t>
            </a:r>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2</a:t>
            </a:fld>
            <a:endParaRPr lang="en-US"/>
          </a:p>
        </p:txBody>
      </p:sp>
    </p:spTree>
    <p:extLst>
      <p:ext uri="{BB962C8B-B14F-4D97-AF65-F5344CB8AC3E}">
        <p14:creationId xmlns:p14="http://schemas.microsoft.com/office/powerpoint/2010/main" val="1557108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3"/>
          <p:cNvSpPr>
            <a:spLocks noGrp="1"/>
          </p:cNvSpPr>
          <p:nvPr>
            <p:ph type="title"/>
          </p:nvPr>
        </p:nvSpPr>
        <p:spPr>
          <a:xfrm>
            <a:off x="217713" y="0"/>
            <a:ext cx="8229600" cy="902741"/>
          </a:xfrm>
        </p:spPr>
        <p:txBody>
          <a:bodyPr>
            <a:normAutofit/>
          </a:bodyPr>
          <a:lstStyle/>
          <a:p>
            <a:r>
              <a:rPr lang="en-US" sz="2800" dirty="0" smtClean="0">
                <a:ea typeface="ヒラギノ角ゴ Pro W3"/>
                <a:cs typeface="ヒラギノ角ゴ Pro W3"/>
              </a:rPr>
              <a:t>History of </a:t>
            </a:r>
            <a:r>
              <a:rPr lang="en-US" sz="2800" dirty="0" err="1" smtClean="0">
                <a:ea typeface="ヒラギノ角ゴ Pro W3"/>
                <a:cs typeface="ヒラギノ角ゴ Pro W3"/>
              </a:rPr>
              <a:t>NanoString</a:t>
            </a:r>
            <a:r>
              <a:rPr lang="en-US" sz="2800" dirty="0" smtClean="0">
                <a:ea typeface="ヒラギノ角ゴ Pro W3"/>
                <a:cs typeface="ヒラギノ角ゴ Pro W3"/>
              </a:rPr>
              <a:t> Technologies : who are we ?</a:t>
            </a:r>
          </a:p>
        </p:txBody>
      </p:sp>
      <p:sp>
        <p:nvSpPr>
          <p:cNvPr id="16" name="Content Placeholder 15"/>
          <p:cNvSpPr>
            <a:spLocks noGrp="1"/>
          </p:cNvSpPr>
          <p:nvPr>
            <p:ph idx="1"/>
          </p:nvPr>
        </p:nvSpPr>
        <p:spPr>
          <a:xfrm>
            <a:off x="228600" y="1384978"/>
            <a:ext cx="8686800" cy="5159375"/>
          </a:xfrm>
        </p:spPr>
        <p:txBody>
          <a:bodyPr/>
          <a:lstStyle/>
          <a:p>
            <a:pPr>
              <a:spcAft>
                <a:spcPts val="600"/>
              </a:spcAft>
              <a:defRPr/>
            </a:pPr>
            <a:r>
              <a:rPr lang="en-US" sz="1800" dirty="0"/>
              <a:t>2003: </a:t>
            </a:r>
            <a:r>
              <a:rPr lang="en-US" sz="1800" dirty="0" smtClean="0"/>
              <a:t>Founded as a privately held provider of life sciences tools</a:t>
            </a:r>
          </a:p>
          <a:p>
            <a:pPr lvl="1">
              <a:spcAft>
                <a:spcPts val="600"/>
              </a:spcAft>
              <a:defRPr/>
            </a:pPr>
            <a:r>
              <a:rPr lang="en-US" sz="1600" dirty="0" smtClean="0"/>
              <a:t>Translational research</a:t>
            </a:r>
          </a:p>
          <a:p>
            <a:pPr lvl="1">
              <a:spcAft>
                <a:spcPts val="600"/>
              </a:spcAft>
              <a:defRPr/>
            </a:pPr>
            <a:r>
              <a:rPr lang="en-US" sz="1600" dirty="0"/>
              <a:t>M</a:t>
            </a:r>
            <a:r>
              <a:rPr lang="en-US" sz="1600" dirty="0" smtClean="0"/>
              <a:t>olecular diagnostics</a:t>
            </a:r>
          </a:p>
          <a:p>
            <a:pPr>
              <a:spcAft>
                <a:spcPts val="600"/>
              </a:spcAft>
              <a:defRPr/>
            </a:pPr>
            <a:r>
              <a:rPr lang="en-US" sz="1800" dirty="0"/>
              <a:t>2008: </a:t>
            </a:r>
            <a:r>
              <a:rPr lang="en-US" sz="1800" dirty="0" smtClean="0"/>
              <a:t>Launched first commercial instrument system and began international sales operations with its first multiplexed assays for gene expression analysis</a:t>
            </a:r>
          </a:p>
          <a:p>
            <a:pPr>
              <a:spcAft>
                <a:spcPts val="600"/>
              </a:spcAft>
              <a:defRPr/>
            </a:pPr>
            <a:r>
              <a:rPr lang="en-US" sz="1800" dirty="0"/>
              <a:t>2010: Licensed PAM50 for commercial development </a:t>
            </a:r>
            <a:endParaRPr lang="en-US" sz="1800" dirty="0" smtClean="0"/>
          </a:p>
          <a:p>
            <a:pPr>
              <a:spcAft>
                <a:spcPts val="600"/>
              </a:spcAft>
              <a:defRPr/>
            </a:pPr>
            <a:r>
              <a:rPr lang="en-US" sz="1800" dirty="0"/>
              <a:t>2012: Obtained a CE Mark for </a:t>
            </a:r>
            <a:r>
              <a:rPr lang="en-US" sz="1800" dirty="0">
                <a:solidFill>
                  <a:schemeClr val="accent4">
                    <a:lumMod val="50000"/>
                  </a:schemeClr>
                </a:solidFill>
              </a:rPr>
              <a:t>Diagnostic </a:t>
            </a:r>
            <a:r>
              <a:rPr lang="en-US" sz="1800" dirty="0" smtClean="0">
                <a:solidFill>
                  <a:schemeClr val="accent4">
                    <a:lumMod val="50000"/>
                  </a:schemeClr>
                </a:solidFill>
              </a:rPr>
              <a:t>Assay</a:t>
            </a:r>
          </a:p>
          <a:p>
            <a:pPr marL="0" indent="0">
              <a:spcAft>
                <a:spcPts val="600"/>
              </a:spcAft>
              <a:buNone/>
              <a:defRPr/>
            </a:pPr>
            <a:endParaRPr lang="en-US" sz="1800" dirty="0"/>
          </a:p>
          <a:p>
            <a:pPr>
              <a:spcAft>
                <a:spcPts val="600"/>
              </a:spcAft>
              <a:defRPr/>
            </a:pPr>
            <a:endParaRPr lang="en-US" sz="1800" dirty="0" smtClean="0"/>
          </a:p>
          <a:p>
            <a:pPr marL="0" indent="0">
              <a:buFontTx/>
              <a:buNone/>
              <a:defRPr/>
            </a:pPr>
            <a:endParaRPr lang="en-US" sz="1800" dirty="0"/>
          </a:p>
        </p:txBody>
      </p:sp>
      <p:sp>
        <p:nvSpPr>
          <p:cNvPr id="2" name="Footer Placeholder 1"/>
          <p:cNvSpPr>
            <a:spLocks noGrp="1"/>
          </p:cNvSpPr>
          <p:nvPr>
            <p:ph type="ftr" sz="quarter" idx="11"/>
          </p:nvPr>
        </p:nvSpPr>
        <p:spPr/>
        <p:txBody>
          <a:bodyPr/>
          <a:lstStyle/>
          <a:p>
            <a:pPr>
              <a:defRPr/>
            </a:pPr>
            <a:r>
              <a:rPr lang="en-US" dirty="0" err="1" smtClean="0"/>
              <a:t>NanoString</a:t>
            </a:r>
            <a:r>
              <a:rPr lang="en-US" dirty="0" smtClean="0"/>
              <a:t> Confidential</a:t>
            </a:r>
            <a:endParaRPr lang="en-US" dirty="0"/>
          </a:p>
        </p:txBody>
      </p:sp>
      <p:grpSp>
        <p:nvGrpSpPr>
          <p:cNvPr id="37894" name="Group 17"/>
          <p:cNvGrpSpPr>
            <a:grpSpLocks/>
          </p:cNvGrpSpPr>
          <p:nvPr/>
        </p:nvGrpSpPr>
        <p:grpSpPr bwMode="auto">
          <a:xfrm>
            <a:off x="5062538" y="4600628"/>
            <a:ext cx="3373437" cy="1862138"/>
            <a:chOff x="5922962" y="3199786"/>
            <a:chExt cx="2828925" cy="1962765"/>
          </a:xfrm>
        </p:grpSpPr>
        <p:pic>
          <p:nvPicPr>
            <p:cNvPr id="19" name="Picture 1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22962" y="3199786"/>
              <a:ext cx="2828925" cy="1962765"/>
            </a:xfrm>
            <a:prstGeom prst="roundRect">
              <a:avLst>
                <a:gd name="adj" fmla="val 8594"/>
              </a:avLst>
            </a:prstGeom>
            <a:solidFill>
              <a:srgbClr val="FFFFFF">
                <a:shade val="85000"/>
              </a:srgbClr>
            </a:solidFill>
            <a:ln>
              <a:noFill/>
            </a:ln>
            <a:effectLst>
              <a:outerShdw blurRad="63500" sx="102000" sy="102000" algn="ctr" rotWithShape="0">
                <a:prstClr val="black">
                  <a:alpha val="40000"/>
                </a:prstClr>
              </a:outerShdw>
            </a:effectLst>
          </p:spPr>
        </p:pic>
        <p:sp>
          <p:nvSpPr>
            <p:cNvPr id="20" name="Down Arrow 19"/>
            <p:cNvSpPr/>
            <p:nvPr/>
          </p:nvSpPr>
          <p:spPr>
            <a:xfrm>
              <a:off x="6384908" y="4347660"/>
              <a:ext cx="271577" cy="348043"/>
            </a:xfrm>
            <a:prstGeom prst="downArrow">
              <a:avLst/>
            </a:prstGeom>
            <a:solidFill>
              <a:schemeClr val="accent1"/>
            </a:solidFill>
            <a:ln w="127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ヒラギノ角ゴ Pro W3" charset="-128"/>
                </a:defRPr>
              </a:lvl1pPr>
              <a:lvl2pPr marL="742950" indent="-285750">
                <a:defRPr>
                  <a:solidFill>
                    <a:schemeClr val="tx1"/>
                  </a:solidFill>
                  <a:latin typeface="Arial" panose="020B0604020202020204" pitchFamily="34" charset="0"/>
                  <a:ea typeface="ヒラギノ角ゴ Pro W3" charset="-128"/>
                </a:defRPr>
              </a:lvl2pPr>
              <a:lvl3pPr marL="1143000" indent="-228600">
                <a:defRPr>
                  <a:solidFill>
                    <a:schemeClr val="tx1"/>
                  </a:solidFill>
                  <a:latin typeface="Arial" panose="020B0604020202020204" pitchFamily="34" charset="0"/>
                  <a:ea typeface="ヒラギノ角ゴ Pro W3" charset="-128"/>
                </a:defRPr>
              </a:lvl3pPr>
              <a:lvl4pPr marL="1600200" indent="-228600">
                <a:defRPr>
                  <a:solidFill>
                    <a:schemeClr val="tx1"/>
                  </a:solidFill>
                  <a:latin typeface="Arial" panose="020B0604020202020204" pitchFamily="34" charset="0"/>
                  <a:ea typeface="ヒラギノ角ゴ Pro W3" charset="-128"/>
                </a:defRPr>
              </a:lvl4pPr>
              <a:lvl5pPr marL="2057400" indent="-228600">
                <a:defRPr>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9pPr>
            </a:lstStyle>
            <a:p>
              <a:pPr algn="ctr">
                <a:defRPr/>
              </a:pPr>
              <a:endParaRPr lang="es-ES" dirty="0">
                <a:solidFill>
                  <a:srgbClr val="FFFFFF"/>
                </a:solidFill>
                <a:latin typeface="Arial Narrow" panose="020B0606020202030204" pitchFamily="34" charset="0"/>
              </a:endParaRPr>
            </a:p>
          </p:txBody>
        </p:sp>
      </p:grpSp>
      <p:pic>
        <p:nvPicPr>
          <p:cNvPr id="21" name="Content Placeholder 6"/>
          <p:cNvPicPr>
            <a:picLocks noChangeAspect="1"/>
          </p:cNvPicPr>
          <p:nvPr/>
        </p:nvPicPr>
        <p:blipFill>
          <a:blip r:embed="rId4"/>
          <a:stretch>
            <a:fillRect/>
          </a:stretch>
        </p:blipFill>
        <p:spPr>
          <a:xfrm>
            <a:off x="592321" y="4572988"/>
            <a:ext cx="3745597" cy="1862097"/>
          </a:xfrm>
          <a:prstGeom prst="roundRect">
            <a:avLst>
              <a:gd name="adj" fmla="val 8594"/>
            </a:avLst>
          </a:prstGeom>
          <a:solidFill>
            <a:srgbClr val="FFFFFF">
              <a:shade val="85000"/>
            </a:srgbClr>
          </a:solidFill>
          <a:ln>
            <a:noFill/>
          </a:ln>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6878323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ounded Rectangle 25"/>
          <p:cNvSpPr/>
          <p:nvPr/>
        </p:nvSpPr>
        <p:spPr>
          <a:xfrm>
            <a:off x="1959429" y="1587640"/>
            <a:ext cx="5456255" cy="4350936"/>
          </a:xfrm>
          <a:prstGeom prst="roundRect">
            <a:avLst>
              <a:gd name="adj" fmla="val 5384"/>
            </a:avLst>
          </a:prstGeom>
          <a:solidFill>
            <a:schemeClr val="bg1"/>
          </a:solidFill>
          <a:ln w="25400">
            <a:solidFill>
              <a:schemeClr val="accent1"/>
            </a:solidFill>
          </a:ln>
          <a:effectLst>
            <a:outerShdw blurRad="177800" dist="76200" dir="2700000" algn="tl" rotWithShape="0">
              <a:prstClr val="black">
                <a:alpha val="40000"/>
              </a:prstClr>
            </a:outerShdw>
          </a:effectLst>
          <a:scene3d>
            <a:camera prst="orthographicFront"/>
            <a:lightRig rig="threePt" dir="t">
              <a:rot lat="0" lon="0" rev="20400000"/>
            </a:lightRig>
          </a:scene3d>
          <a:sp3d extrusionH="6350" contourW="2540">
            <a:extrusionClr>
              <a:schemeClr val="accent1"/>
            </a:extrusionClr>
            <a:contourClr>
              <a:schemeClr val="accent1"/>
            </a:contourClr>
          </a:sp3d>
        </p:spPr>
        <p:style>
          <a:lnRef idx="2">
            <a:schemeClr val="accent1">
              <a:shade val="50000"/>
            </a:schemeClr>
          </a:lnRef>
          <a:fillRef idx="1">
            <a:schemeClr val="accent1"/>
          </a:fillRef>
          <a:effectRef idx="0">
            <a:schemeClr val="accent1"/>
          </a:effectRef>
          <a:fontRef idx="minor">
            <a:schemeClr val="lt1"/>
          </a:fontRef>
        </p:style>
        <p:txBody>
          <a:bodyPr wrap="none" lIns="182880" anchor="ctr"/>
          <a:lstStyle/>
          <a:p>
            <a:pPr>
              <a:defRPr/>
            </a:pPr>
            <a:endParaRPr lang="en-US" b="1" dirty="0">
              <a:solidFill>
                <a:schemeClr val="tx2"/>
              </a:solidFill>
            </a:endParaRPr>
          </a:p>
        </p:txBody>
      </p:sp>
      <p:sp>
        <p:nvSpPr>
          <p:cNvPr id="16" name="Title 15"/>
          <p:cNvSpPr>
            <a:spLocks noGrp="1"/>
          </p:cNvSpPr>
          <p:nvPr>
            <p:ph type="title"/>
          </p:nvPr>
        </p:nvSpPr>
        <p:spPr>
          <a:xfrm>
            <a:off x="228599" y="152400"/>
            <a:ext cx="8785979" cy="762000"/>
          </a:xfrm>
        </p:spPr>
        <p:txBody>
          <a:bodyPr/>
          <a:lstStyle/>
          <a:p>
            <a:r>
              <a:rPr lang="en-US" dirty="0" err="1" smtClean="0"/>
              <a:t>NanoString</a:t>
            </a:r>
            <a:r>
              <a:rPr lang="en-US" dirty="0" smtClean="0"/>
              <a:t> </a:t>
            </a:r>
            <a:r>
              <a:rPr lang="en-US" dirty="0" err="1" smtClean="0"/>
              <a:t>nCounter</a:t>
            </a:r>
            <a:r>
              <a:rPr lang="en-US" dirty="0" smtClean="0"/>
              <a:t> assay: Single reaction, up to 800 targets </a:t>
            </a:r>
            <a:endParaRPr lang="en-US" dirty="0"/>
          </a:p>
        </p:txBody>
      </p:sp>
      <p:sp>
        <p:nvSpPr>
          <p:cNvPr id="30" name="Rectangle 29"/>
          <p:cNvSpPr/>
          <p:nvPr/>
        </p:nvSpPr>
        <p:spPr>
          <a:xfrm>
            <a:off x="2670963" y="2228747"/>
            <a:ext cx="3799002" cy="281861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1" name="Oval 6"/>
          <p:cNvSpPr>
            <a:spLocks noChangeArrowheads="1"/>
          </p:cNvSpPr>
          <p:nvPr/>
        </p:nvSpPr>
        <p:spPr bwMode="auto">
          <a:xfrm>
            <a:off x="2764553" y="2371118"/>
            <a:ext cx="828512" cy="527814"/>
          </a:xfrm>
          <a:prstGeom prst="ellipse">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none" lIns="91440" anchor="ctr"/>
          <a:lstStyle/>
          <a:p>
            <a:pPr algn="ctr">
              <a:defRPr/>
            </a:pPr>
            <a:r>
              <a:rPr lang="en-US" sz="1600" dirty="0">
                <a:solidFill>
                  <a:schemeClr val="bg1"/>
                </a:solidFill>
              </a:rPr>
              <a:t>QPCR</a:t>
            </a:r>
          </a:p>
        </p:txBody>
      </p:sp>
      <p:sp>
        <p:nvSpPr>
          <p:cNvPr id="9222" name="Oval 7"/>
          <p:cNvSpPr>
            <a:spLocks noChangeArrowheads="1"/>
          </p:cNvSpPr>
          <p:nvPr/>
        </p:nvSpPr>
        <p:spPr bwMode="auto">
          <a:xfrm>
            <a:off x="4999613" y="4133705"/>
            <a:ext cx="1718130" cy="534020"/>
          </a:xfrm>
          <a:prstGeom prst="ellipse">
            <a:avLst/>
          </a:prstGeom>
          <a:gradFill>
            <a:gsLst>
              <a:gs pos="0">
                <a:srgbClr val="86B6D5"/>
              </a:gs>
              <a:gs pos="50000">
                <a:srgbClr val="5DA3C7"/>
              </a:gs>
              <a:gs pos="100000">
                <a:srgbClr val="398CB3"/>
              </a:gs>
            </a:gsLst>
            <a:lin ang="5400000" scaled="0"/>
          </a:gradFill>
          <a:ln w="53975">
            <a:gradFill>
              <a:gsLst>
                <a:gs pos="0">
                  <a:srgbClr val="D0E6F2"/>
                </a:gs>
                <a:gs pos="50000">
                  <a:srgbClr val="65A7CA"/>
                </a:gs>
                <a:gs pos="100000">
                  <a:srgbClr val="8CBBD8"/>
                </a:gs>
              </a:gsLst>
              <a:lin ang="5400000" scaled="0"/>
            </a:gradFill>
          </a:ln>
          <a:effectLst/>
          <a:scene3d>
            <a:camera prst="orthographicFront"/>
            <a:lightRig rig="brightRoom" dir="t">
              <a:rot lat="0" lon="0" rev="5400000"/>
            </a:lightRig>
          </a:scene3d>
          <a:sp3d extrusionH="76200" contourW="38100" prstMaterial="matte">
            <a:extrusionClr>
              <a:schemeClr val="bg1"/>
            </a:extrusionClr>
            <a:contourClr>
              <a:srgbClr val="2F87AF"/>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lgn="ctr">
              <a:defRPr/>
            </a:pPr>
            <a:r>
              <a:rPr lang="en-US" sz="1600" dirty="0" smtClean="0">
                <a:solidFill>
                  <a:schemeClr val="bg1"/>
                </a:solidFill>
              </a:rPr>
              <a:t>Microarrays/NGS</a:t>
            </a:r>
            <a:endParaRPr lang="en-US" sz="1600" dirty="0">
              <a:solidFill>
                <a:schemeClr val="bg1"/>
              </a:solidFill>
            </a:endParaRPr>
          </a:p>
        </p:txBody>
      </p:sp>
      <p:sp>
        <p:nvSpPr>
          <p:cNvPr id="10250" name="Text Box 8"/>
          <p:cNvSpPr txBox="1">
            <a:spLocks noChangeArrowheads="1"/>
          </p:cNvSpPr>
          <p:nvPr/>
        </p:nvSpPr>
        <p:spPr bwMode="auto">
          <a:xfrm rot="16200000">
            <a:off x="1049459" y="3464070"/>
            <a:ext cx="2809204" cy="338554"/>
          </a:xfrm>
          <a:prstGeom prst="rect">
            <a:avLst/>
          </a:prstGeom>
          <a:noFill/>
          <a:ln w="9525">
            <a:noFill/>
            <a:miter lim="800000"/>
            <a:headEnd/>
            <a:tailEnd/>
          </a:ln>
        </p:spPr>
        <p:txBody>
          <a:bodyPr wrap="square">
            <a:spAutoFit/>
          </a:bodyPr>
          <a:lstStyle/>
          <a:p>
            <a:pPr algn="ctr">
              <a:defRPr/>
            </a:pPr>
            <a:r>
              <a:rPr lang="en-US" sz="1600" dirty="0"/>
              <a:t>Sensitivity</a:t>
            </a:r>
          </a:p>
        </p:txBody>
      </p:sp>
      <p:sp>
        <p:nvSpPr>
          <p:cNvPr id="10252" name="Text Box 9"/>
          <p:cNvSpPr txBox="1">
            <a:spLocks noChangeArrowheads="1"/>
          </p:cNvSpPr>
          <p:nvPr/>
        </p:nvSpPr>
        <p:spPr bwMode="auto">
          <a:xfrm>
            <a:off x="2684569" y="5430745"/>
            <a:ext cx="3757115" cy="338554"/>
          </a:xfrm>
          <a:prstGeom prst="rect">
            <a:avLst/>
          </a:prstGeom>
          <a:noFill/>
          <a:ln w="9525">
            <a:noFill/>
            <a:miter lim="800000"/>
            <a:headEnd/>
            <a:tailEnd/>
          </a:ln>
        </p:spPr>
        <p:txBody>
          <a:bodyPr wrap="square">
            <a:spAutoFit/>
          </a:bodyPr>
          <a:lstStyle/>
          <a:p>
            <a:pPr algn="ctr">
              <a:defRPr/>
            </a:pPr>
            <a:r>
              <a:rPr lang="en-US" sz="1600" dirty="0"/>
              <a:t>Multiplexing </a:t>
            </a:r>
            <a:r>
              <a:rPr lang="en-US" sz="1600" dirty="0" smtClean="0"/>
              <a:t># </a:t>
            </a:r>
            <a:r>
              <a:rPr lang="en-US" sz="1600" dirty="0"/>
              <a:t>of Transcripts</a:t>
            </a:r>
          </a:p>
        </p:txBody>
      </p:sp>
      <p:sp>
        <p:nvSpPr>
          <p:cNvPr id="820234" name="Oval 10"/>
          <p:cNvSpPr>
            <a:spLocks noChangeArrowheads="1"/>
          </p:cNvSpPr>
          <p:nvPr/>
        </p:nvSpPr>
        <p:spPr bwMode="auto">
          <a:xfrm>
            <a:off x="3580128" y="2368014"/>
            <a:ext cx="1653173" cy="534022"/>
          </a:xfrm>
          <a:prstGeom prst="ellipse">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lgn="ctr">
              <a:defRPr/>
            </a:pPr>
            <a:r>
              <a:rPr lang="en-US" sz="1600" dirty="0">
                <a:solidFill>
                  <a:schemeClr val="bg1"/>
                </a:solidFill>
              </a:rPr>
              <a:t>NanoString</a:t>
            </a:r>
          </a:p>
        </p:txBody>
      </p:sp>
      <p:sp>
        <p:nvSpPr>
          <p:cNvPr id="10242" name="Line 4"/>
          <p:cNvSpPr>
            <a:spLocks noChangeShapeType="1"/>
          </p:cNvSpPr>
          <p:nvPr/>
        </p:nvSpPr>
        <p:spPr bwMode="auto">
          <a:xfrm flipV="1">
            <a:off x="2684569" y="2082637"/>
            <a:ext cx="0" cy="2955312"/>
          </a:xfrm>
          <a:prstGeom prst="line">
            <a:avLst/>
          </a:prstGeom>
          <a:ln w="28575" cap="rnd">
            <a:solidFill>
              <a:schemeClr val="tx2"/>
            </a:solidFill>
            <a:headEnd type="none" w="med" len="med"/>
            <a:tailEnd type="triangle" w="lg" len="lg"/>
          </a:ln>
          <a:effectLst/>
        </p:spPr>
        <p:style>
          <a:lnRef idx="1">
            <a:schemeClr val="accent1"/>
          </a:lnRef>
          <a:fillRef idx="0">
            <a:schemeClr val="accent1"/>
          </a:fillRef>
          <a:effectRef idx="0">
            <a:schemeClr val="accent1"/>
          </a:effectRef>
          <a:fontRef idx="minor">
            <a:schemeClr val="tx1"/>
          </a:fontRef>
        </p:style>
        <p:txBody>
          <a:bodyPr/>
          <a:lstStyle/>
          <a:p>
            <a:endParaRPr lang="en-US"/>
          </a:p>
        </p:txBody>
      </p:sp>
      <p:sp>
        <p:nvSpPr>
          <p:cNvPr id="10243" name="Line 5"/>
          <p:cNvSpPr>
            <a:spLocks noChangeShapeType="1"/>
          </p:cNvSpPr>
          <p:nvPr/>
        </p:nvSpPr>
        <p:spPr bwMode="auto">
          <a:xfrm rot="16200000" flipH="1">
            <a:off x="4639573" y="3082946"/>
            <a:ext cx="0" cy="3910007"/>
          </a:xfrm>
          <a:prstGeom prst="line">
            <a:avLst/>
          </a:prstGeom>
          <a:ln w="28575" cap="rnd">
            <a:solidFill>
              <a:schemeClr val="tx2"/>
            </a:solidFill>
            <a:headEnd type="none" w="med" len="med"/>
            <a:tailEnd type="triangle" w="lg" len="lg"/>
          </a:ln>
          <a:effectLst/>
        </p:spPr>
        <p:style>
          <a:lnRef idx="1">
            <a:schemeClr val="accent1"/>
          </a:lnRef>
          <a:fillRef idx="0">
            <a:schemeClr val="accent1"/>
          </a:fillRef>
          <a:effectRef idx="0">
            <a:schemeClr val="accent1"/>
          </a:effectRef>
          <a:fontRef idx="minor">
            <a:schemeClr val="tx1"/>
          </a:fontRef>
        </p:style>
        <p:txBody>
          <a:bodyPr/>
          <a:lstStyle/>
          <a:p>
            <a:endParaRPr lang="en-US"/>
          </a:p>
        </p:txBody>
      </p:sp>
      <p:sp>
        <p:nvSpPr>
          <p:cNvPr id="10255" name="Line 11"/>
          <p:cNvSpPr>
            <a:spLocks noChangeShapeType="1"/>
          </p:cNvSpPr>
          <p:nvPr/>
        </p:nvSpPr>
        <p:spPr bwMode="auto">
          <a:xfrm>
            <a:off x="4334311" y="4927697"/>
            <a:ext cx="0" cy="228600"/>
          </a:xfrm>
          <a:prstGeom prst="line">
            <a:avLst/>
          </a:prstGeom>
          <a:ln w="22225" cap="rnd">
            <a:solidFill>
              <a:schemeClr val="tx2"/>
            </a:solidFill>
            <a:headEnd type="none" w="med" len="med"/>
            <a:tailEnd type="none" w="lg" len="lg"/>
          </a:ln>
          <a:effectLst/>
        </p:spPr>
        <p:style>
          <a:lnRef idx="1">
            <a:schemeClr val="accent1"/>
          </a:lnRef>
          <a:fillRef idx="0">
            <a:schemeClr val="accent1"/>
          </a:fillRef>
          <a:effectRef idx="0">
            <a:schemeClr val="accent1"/>
          </a:effectRef>
          <a:fontRef idx="minor">
            <a:schemeClr val="tx1"/>
          </a:fontRef>
        </p:style>
        <p:txBody>
          <a:bodyPr/>
          <a:lstStyle/>
          <a:p>
            <a:endParaRPr lang="en-US"/>
          </a:p>
        </p:txBody>
      </p:sp>
      <p:sp>
        <p:nvSpPr>
          <p:cNvPr id="10256" name="Line 12"/>
          <p:cNvSpPr>
            <a:spLocks noChangeShapeType="1"/>
          </p:cNvSpPr>
          <p:nvPr/>
        </p:nvSpPr>
        <p:spPr bwMode="auto">
          <a:xfrm>
            <a:off x="5233301" y="4927697"/>
            <a:ext cx="0" cy="228600"/>
          </a:xfrm>
          <a:prstGeom prst="line">
            <a:avLst/>
          </a:prstGeom>
          <a:ln w="22225" cap="rnd">
            <a:solidFill>
              <a:schemeClr val="tx2"/>
            </a:solidFill>
            <a:headEnd type="none" w="med" len="med"/>
            <a:tailEnd type="none" w="lg" len="lg"/>
          </a:ln>
          <a:effectLst/>
        </p:spPr>
        <p:style>
          <a:lnRef idx="1">
            <a:schemeClr val="accent1"/>
          </a:lnRef>
          <a:fillRef idx="0">
            <a:schemeClr val="accent1"/>
          </a:fillRef>
          <a:effectRef idx="0">
            <a:schemeClr val="accent1"/>
          </a:effectRef>
          <a:fontRef idx="minor">
            <a:schemeClr val="tx1"/>
          </a:fontRef>
        </p:style>
        <p:txBody>
          <a:bodyPr/>
          <a:lstStyle/>
          <a:p>
            <a:endParaRPr lang="en-US"/>
          </a:p>
        </p:txBody>
      </p:sp>
      <p:sp>
        <p:nvSpPr>
          <p:cNvPr id="10257" name="Line 13"/>
          <p:cNvSpPr>
            <a:spLocks noChangeShapeType="1"/>
          </p:cNvSpPr>
          <p:nvPr/>
        </p:nvSpPr>
        <p:spPr bwMode="auto">
          <a:xfrm>
            <a:off x="6132291" y="4927697"/>
            <a:ext cx="0" cy="228600"/>
          </a:xfrm>
          <a:prstGeom prst="line">
            <a:avLst/>
          </a:prstGeom>
          <a:ln w="22225" cap="rnd">
            <a:solidFill>
              <a:schemeClr val="tx2"/>
            </a:solidFill>
            <a:headEnd type="none" w="med" len="med"/>
            <a:tailEnd type="none" w="lg" len="lg"/>
          </a:ln>
          <a:effectLst/>
        </p:spPr>
        <p:style>
          <a:lnRef idx="1">
            <a:schemeClr val="accent1"/>
          </a:lnRef>
          <a:fillRef idx="0">
            <a:schemeClr val="accent1"/>
          </a:fillRef>
          <a:effectRef idx="0">
            <a:schemeClr val="accent1"/>
          </a:effectRef>
          <a:fontRef idx="minor">
            <a:schemeClr val="tx1"/>
          </a:fontRef>
        </p:style>
        <p:txBody>
          <a:bodyPr/>
          <a:lstStyle/>
          <a:p>
            <a:endParaRPr lang="en-US"/>
          </a:p>
        </p:txBody>
      </p:sp>
      <p:sp>
        <p:nvSpPr>
          <p:cNvPr id="10258" name="Line 14"/>
          <p:cNvSpPr>
            <a:spLocks noChangeShapeType="1"/>
          </p:cNvSpPr>
          <p:nvPr/>
        </p:nvSpPr>
        <p:spPr bwMode="auto">
          <a:xfrm>
            <a:off x="3435320" y="4927697"/>
            <a:ext cx="0" cy="228600"/>
          </a:xfrm>
          <a:prstGeom prst="line">
            <a:avLst/>
          </a:prstGeom>
          <a:ln w="22225" cap="rnd">
            <a:solidFill>
              <a:schemeClr val="tx2"/>
            </a:solidFill>
            <a:headEnd type="none" w="med" len="med"/>
            <a:tailEnd type="none" w="lg" len="lg"/>
          </a:ln>
          <a:effectLst/>
        </p:spPr>
        <p:style>
          <a:lnRef idx="1">
            <a:schemeClr val="accent1"/>
          </a:lnRef>
          <a:fillRef idx="0">
            <a:schemeClr val="accent1"/>
          </a:fillRef>
          <a:effectRef idx="0">
            <a:schemeClr val="accent1"/>
          </a:effectRef>
          <a:fontRef idx="minor">
            <a:schemeClr val="tx1"/>
          </a:fontRef>
        </p:style>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solidFill>
                  <a:srgbClr val="717073">
                    <a:lumMod val="75000"/>
                  </a:srgbClr>
                </a:solidFill>
              </a:rPr>
              <a:pPr/>
              <a:t>4</a:t>
            </a:fld>
            <a:endParaRPr lang="en-US">
              <a:solidFill>
                <a:srgbClr val="717073">
                  <a:lumMod val="75000"/>
                </a:srgbClr>
              </a:solidFill>
            </a:endParaRPr>
          </a:p>
        </p:txBody>
      </p:sp>
      <p:sp>
        <p:nvSpPr>
          <p:cNvPr id="28" name="Footer Placeholder 27"/>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18" name="TextBox 17"/>
          <p:cNvSpPr txBox="1"/>
          <p:nvPr/>
        </p:nvSpPr>
        <p:spPr>
          <a:xfrm>
            <a:off x="2684569" y="5156297"/>
            <a:ext cx="4399519" cy="369332"/>
          </a:xfrm>
          <a:prstGeom prst="rect">
            <a:avLst/>
          </a:prstGeom>
          <a:noFill/>
        </p:spPr>
        <p:txBody>
          <a:bodyPr wrap="square" rtlCol="0">
            <a:spAutoFit/>
          </a:bodyPr>
          <a:lstStyle/>
          <a:p>
            <a:r>
              <a:rPr lang="en-US" dirty="0" smtClean="0"/>
              <a:t>1         10            100          1000        10,000</a:t>
            </a:r>
            <a:endParaRPr lang="en-US"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nCounter® technology Key Advantages</a:t>
            </a:r>
            <a:endParaRPr lang="en-US" dirty="0"/>
          </a:p>
        </p:txBody>
      </p:sp>
      <p:sp>
        <p:nvSpPr>
          <p:cNvPr id="3" name="Content Placeholder 2"/>
          <p:cNvSpPr>
            <a:spLocks noGrp="1"/>
          </p:cNvSpPr>
          <p:nvPr>
            <p:ph idx="1"/>
          </p:nvPr>
        </p:nvSpPr>
        <p:spPr>
          <a:xfrm>
            <a:off x="128725" y="2438157"/>
            <a:ext cx="3906249" cy="1204228"/>
          </a:xfrm>
        </p:spPr>
        <p:txBody>
          <a:bodyPr>
            <a:noAutofit/>
          </a:bodyPr>
          <a:lstStyle/>
          <a:p>
            <a:pPr marL="228600" indent="0">
              <a:spcAft>
                <a:spcPts val="300"/>
              </a:spcAft>
              <a:buNone/>
            </a:pPr>
            <a:r>
              <a:rPr lang="en-US" sz="1900" b="1" dirty="0" smtClean="0">
                <a:solidFill>
                  <a:srgbClr val="2F3030"/>
                </a:solidFill>
              </a:rPr>
              <a:t>No Amplification</a:t>
            </a:r>
          </a:p>
          <a:p>
            <a:pPr marL="228600" indent="0">
              <a:spcAft>
                <a:spcPts val="300"/>
              </a:spcAft>
              <a:buNone/>
            </a:pPr>
            <a:r>
              <a:rPr lang="en-US" sz="1900" dirty="0" smtClean="0">
                <a:solidFill>
                  <a:srgbClr val="5E6061"/>
                </a:solidFill>
              </a:rPr>
              <a:t>Use cell lysates, or FFPE samples</a:t>
            </a:r>
            <a:endParaRPr lang="en-US" sz="1900" dirty="0">
              <a:solidFill>
                <a:srgbClr val="5E6061"/>
              </a:solidFill>
            </a:endParaRPr>
          </a:p>
        </p:txBody>
      </p:sp>
      <p:pic>
        <p:nvPicPr>
          <p:cNvPr id="6" name="Pictur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61948" y="3086400"/>
            <a:ext cx="1701292" cy="1650797"/>
          </a:xfrm>
          <a:prstGeom prst="rect">
            <a:avLst/>
          </a:prstGeom>
        </p:spPr>
      </p:pic>
      <p:sp>
        <p:nvSpPr>
          <p:cNvPr id="7" name="Content Placeholder 2"/>
          <p:cNvSpPr txBox="1">
            <a:spLocks/>
          </p:cNvSpPr>
          <p:nvPr/>
        </p:nvSpPr>
        <p:spPr>
          <a:xfrm>
            <a:off x="5385463" y="2957800"/>
            <a:ext cx="3758537" cy="4431311"/>
          </a:xfrm>
          <a:prstGeom prst="rect">
            <a:avLst/>
          </a:prstGeom>
        </p:spPr>
        <p:txBody>
          <a:bodyPr>
            <a:noAutofit/>
          </a:bodyPr>
          <a:lstStyle>
            <a:lvl1pPr marL="576263" indent="-347663" algn="l" defTabSz="914400" rtl="0" eaLnBrk="1" latinLnBrk="0" hangingPunct="1">
              <a:spcBef>
                <a:spcPts val="0"/>
              </a:spcBef>
              <a:buClr>
                <a:srgbClr val="8EC02F"/>
              </a:buClr>
              <a:buSzPct val="85000"/>
              <a:buFontTx/>
              <a:buBlip>
                <a:blip r:embed="rId4"/>
              </a:buBlip>
              <a:defRPr sz="2300" kern="1200">
                <a:solidFill>
                  <a:srgbClr val="313231"/>
                </a:solidFill>
                <a:latin typeface="+mn-lt"/>
                <a:ea typeface="+mn-ea"/>
                <a:cs typeface="+mn-cs"/>
              </a:defRPr>
            </a:lvl1pPr>
            <a:lvl2pPr marL="1033463" indent="-347663" algn="l" defTabSz="914400" rtl="0" eaLnBrk="1" latinLnBrk="0" hangingPunct="1">
              <a:spcBef>
                <a:spcPts val="1200"/>
              </a:spcBef>
              <a:buClr>
                <a:srgbClr val="8EC02F"/>
              </a:buClr>
              <a:buSzPct val="80000"/>
              <a:buFont typeface="Lucida Grande"/>
              <a:buChar char="–"/>
              <a:defRPr sz="2200" kern="1200">
                <a:solidFill>
                  <a:srgbClr val="5E6061"/>
                </a:solidFill>
                <a:latin typeface="+mn-lt"/>
                <a:ea typeface="+mn-ea"/>
                <a:cs typeface="+mn-cs"/>
              </a:defRPr>
            </a:lvl2pPr>
            <a:lvl3pPr marL="1371600" indent="-228600" algn="l" defTabSz="914400" rtl="0" eaLnBrk="1" latinLnBrk="0" hangingPunct="1">
              <a:spcBef>
                <a:spcPts val="1200"/>
              </a:spcBef>
              <a:buClr>
                <a:srgbClr val="8EC02F"/>
              </a:buClr>
              <a:buSzPct val="75000"/>
              <a:buFontTx/>
              <a:buBlip>
                <a:blip r:embed="rId4"/>
              </a:buBlip>
              <a:defRPr sz="2100" kern="1200">
                <a:solidFill>
                  <a:srgbClr val="A6A6A6"/>
                </a:solidFill>
                <a:latin typeface="+mn-lt"/>
                <a:ea typeface="+mn-ea"/>
                <a:cs typeface="+mn-cs"/>
              </a:defRPr>
            </a:lvl3pPr>
            <a:lvl4pPr marL="1828800" indent="-287338" algn="l" defTabSz="914400" rtl="0" eaLnBrk="1" latinLnBrk="0" hangingPunct="1">
              <a:spcBef>
                <a:spcPts val="1200"/>
              </a:spcBef>
              <a:buClr>
                <a:srgbClr val="8EC02F"/>
              </a:buClr>
              <a:buSzPct val="70000"/>
              <a:buFont typeface="Lucida Grande"/>
              <a:buChar char="–"/>
              <a:defRPr sz="1900" kern="1200">
                <a:solidFill>
                  <a:srgbClr val="A6A6A6"/>
                </a:solidFill>
                <a:latin typeface="+mn-lt"/>
                <a:ea typeface="+mn-ea"/>
                <a:cs typeface="+mn-cs"/>
              </a:defRPr>
            </a:lvl4pPr>
            <a:lvl5pPr marL="2176463" indent="-228600" algn="l" defTabSz="914400" rtl="0" eaLnBrk="1" latinLnBrk="0" hangingPunct="1">
              <a:spcBef>
                <a:spcPts val="1200"/>
              </a:spcBef>
              <a:buClr>
                <a:srgbClr val="8EC02F"/>
              </a:buClr>
              <a:buSzPct val="75000"/>
              <a:buFontTx/>
              <a:buBlip>
                <a:blip r:embed="rId4"/>
              </a:buBlip>
              <a:defRPr sz="1900" kern="1200">
                <a:solidFill>
                  <a:srgbClr val="A6A6A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indent="0">
              <a:spcAft>
                <a:spcPts val="300"/>
              </a:spcAft>
              <a:buNone/>
            </a:pPr>
            <a:r>
              <a:rPr lang="en-US" sz="1900" b="1" dirty="0" smtClean="0">
                <a:solidFill>
                  <a:srgbClr val="2F3030"/>
                </a:solidFill>
              </a:rPr>
              <a:t>Highly Multiplexed</a:t>
            </a:r>
          </a:p>
          <a:p>
            <a:pPr marL="228600" indent="0">
              <a:spcAft>
                <a:spcPts val="300"/>
              </a:spcAft>
              <a:buNone/>
            </a:pPr>
            <a:r>
              <a:rPr lang="en-US" sz="1900" dirty="0" smtClean="0">
                <a:solidFill>
                  <a:srgbClr val="5E6061"/>
                </a:solidFill>
              </a:rPr>
              <a:t>Up to 800 targets on a single sample at once (no splitting)</a:t>
            </a:r>
          </a:p>
        </p:txBody>
      </p:sp>
      <p:sp>
        <p:nvSpPr>
          <p:cNvPr id="8" name="Content Placeholder 2"/>
          <p:cNvSpPr txBox="1">
            <a:spLocks/>
          </p:cNvSpPr>
          <p:nvPr/>
        </p:nvSpPr>
        <p:spPr>
          <a:xfrm>
            <a:off x="3561948" y="4746734"/>
            <a:ext cx="3758537" cy="4431311"/>
          </a:xfrm>
          <a:prstGeom prst="rect">
            <a:avLst/>
          </a:prstGeom>
        </p:spPr>
        <p:txBody>
          <a:bodyPr>
            <a:noAutofit/>
          </a:bodyPr>
          <a:lstStyle>
            <a:lvl1pPr marL="576263" indent="-347663" algn="l" defTabSz="914400" rtl="0" eaLnBrk="1" latinLnBrk="0" hangingPunct="1">
              <a:spcBef>
                <a:spcPts val="0"/>
              </a:spcBef>
              <a:buClr>
                <a:srgbClr val="8EC02F"/>
              </a:buClr>
              <a:buSzPct val="85000"/>
              <a:buFontTx/>
              <a:buBlip>
                <a:blip r:embed="rId4"/>
              </a:buBlip>
              <a:defRPr sz="2300" kern="1200">
                <a:solidFill>
                  <a:srgbClr val="313231"/>
                </a:solidFill>
                <a:latin typeface="+mn-lt"/>
                <a:ea typeface="+mn-ea"/>
                <a:cs typeface="+mn-cs"/>
              </a:defRPr>
            </a:lvl1pPr>
            <a:lvl2pPr marL="1033463" indent="-347663" algn="l" defTabSz="914400" rtl="0" eaLnBrk="1" latinLnBrk="0" hangingPunct="1">
              <a:spcBef>
                <a:spcPts val="1200"/>
              </a:spcBef>
              <a:buClr>
                <a:srgbClr val="8EC02F"/>
              </a:buClr>
              <a:buSzPct val="80000"/>
              <a:buFont typeface="Lucida Grande"/>
              <a:buChar char="–"/>
              <a:defRPr sz="2200" kern="1200">
                <a:solidFill>
                  <a:srgbClr val="5E6061"/>
                </a:solidFill>
                <a:latin typeface="+mn-lt"/>
                <a:ea typeface="+mn-ea"/>
                <a:cs typeface="+mn-cs"/>
              </a:defRPr>
            </a:lvl2pPr>
            <a:lvl3pPr marL="1371600" indent="-228600" algn="l" defTabSz="914400" rtl="0" eaLnBrk="1" latinLnBrk="0" hangingPunct="1">
              <a:spcBef>
                <a:spcPts val="1200"/>
              </a:spcBef>
              <a:buClr>
                <a:srgbClr val="8EC02F"/>
              </a:buClr>
              <a:buSzPct val="75000"/>
              <a:buFontTx/>
              <a:buBlip>
                <a:blip r:embed="rId4"/>
              </a:buBlip>
              <a:defRPr sz="2100" kern="1200">
                <a:solidFill>
                  <a:srgbClr val="A6A6A6"/>
                </a:solidFill>
                <a:latin typeface="+mn-lt"/>
                <a:ea typeface="+mn-ea"/>
                <a:cs typeface="+mn-cs"/>
              </a:defRPr>
            </a:lvl3pPr>
            <a:lvl4pPr marL="1828800" indent="-287338" algn="l" defTabSz="914400" rtl="0" eaLnBrk="1" latinLnBrk="0" hangingPunct="1">
              <a:spcBef>
                <a:spcPts val="1200"/>
              </a:spcBef>
              <a:buClr>
                <a:srgbClr val="8EC02F"/>
              </a:buClr>
              <a:buSzPct val="70000"/>
              <a:buFont typeface="Lucida Grande"/>
              <a:buChar char="–"/>
              <a:defRPr sz="1900" kern="1200">
                <a:solidFill>
                  <a:srgbClr val="A6A6A6"/>
                </a:solidFill>
                <a:latin typeface="+mn-lt"/>
                <a:ea typeface="+mn-ea"/>
                <a:cs typeface="+mn-cs"/>
              </a:defRPr>
            </a:lvl4pPr>
            <a:lvl5pPr marL="2176463" indent="-228600" algn="l" defTabSz="914400" rtl="0" eaLnBrk="1" latinLnBrk="0" hangingPunct="1">
              <a:spcBef>
                <a:spcPts val="1200"/>
              </a:spcBef>
              <a:buClr>
                <a:srgbClr val="8EC02F"/>
              </a:buClr>
              <a:buSzPct val="75000"/>
              <a:buFontTx/>
              <a:buBlip>
                <a:blip r:embed="rId4"/>
              </a:buBlip>
              <a:defRPr sz="1900" kern="1200">
                <a:solidFill>
                  <a:srgbClr val="A6A6A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indent="0">
              <a:spcAft>
                <a:spcPts val="300"/>
              </a:spcAft>
              <a:buNone/>
            </a:pPr>
            <a:r>
              <a:rPr lang="en-US" sz="1900" b="1" dirty="0" smtClean="0">
                <a:solidFill>
                  <a:srgbClr val="2F3030"/>
                </a:solidFill>
              </a:rPr>
              <a:t>Precision</a:t>
            </a:r>
          </a:p>
          <a:p>
            <a:pPr marL="228600" indent="0">
              <a:spcAft>
                <a:spcPts val="300"/>
              </a:spcAft>
              <a:buNone/>
            </a:pPr>
            <a:r>
              <a:rPr lang="en-US" sz="1900" dirty="0" smtClean="0">
                <a:solidFill>
                  <a:srgbClr val="5E6061"/>
                </a:solidFill>
              </a:rPr>
              <a:t>Digital counting</a:t>
            </a:r>
          </a:p>
          <a:p>
            <a:pPr marL="228600" indent="0">
              <a:spcAft>
                <a:spcPts val="300"/>
              </a:spcAft>
              <a:buNone/>
            </a:pPr>
            <a:r>
              <a:rPr lang="en-US" sz="1900" dirty="0">
                <a:solidFill>
                  <a:srgbClr val="5E6061"/>
                </a:solidFill>
              </a:rPr>
              <a:t>h</a:t>
            </a:r>
            <a:r>
              <a:rPr lang="en-US" sz="1900" dirty="0" smtClean="0">
                <a:solidFill>
                  <a:srgbClr val="5E6061"/>
                </a:solidFill>
              </a:rPr>
              <a:t>ighly reproducibility</a:t>
            </a:r>
            <a:endParaRPr lang="en-US" sz="1900" dirty="0">
              <a:solidFill>
                <a:srgbClr val="5E6061"/>
              </a:solidFill>
            </a:endParaRPr>
          </a:p>
        </p:txBody>
      </p:sp>
      <p:grpSp>
        <p:nvGrpSpPr>
          <p:cNvPr id="9" name="Group 8"/>
          <p:cNvGrpSpPr/>
          <p:nvPr/>
        </p:nvGrpSpPr>
        <p:grpSpPr>
          <a:xfrm>
            <a:off x="540074" y="1389525"/>
            <a:ext cx="2086012" cy="1032737"/>
            <a:chOff x="2586184" y="1308745"/>
            <a:chExt cx="2086012" cy="1032737"/>
          </a:xfrm>
        </p:grpSpPr>
        <p:pic>
          <p:nvPicPr>
            <p:cNvPr id="10" name="Picture 9" descr="cells_group.png"/>
            <p:cNvPicPr>
              <a:picLocks noChangeAspect="1"/>
            </p:cNvPicPr>
            <p:nvPr/>
          </p:nvPicPr>
          <p:blipFill>
            <a:blip r:embed="rId5" cstate="email">
              <a:duotone>
                <a:prstClr val="black"/>
                <a:schemeClr val="accent2">
                  <a:tint val="45000"/>
                  <a:satMod val="400000"/>
                </a:schemeClr>
              </a:duotone>
              <a:extLst>
                <a:ext uri="{BEBA8EAE-BF5A-486C-A8C5-ECC9F3942E4B}">
                  <a14:imgProps xmlns:a14="http://schemas.microsoft.com/office/drawing/2010/main">
                    <a14:imgLayer r:embed="rId6">
                      <a14:imgEffect>
                        <a14:colorTemperature colorTemp="5900"/>
                      </a14:imgEffect>
                    </a14:imgLayer>
                  </a14:imgProps>
                </a:ext>
                <a:ext uri="{28A0092B-C50C-407E-A947-70E740481C1C}">
                  <a14:useLocalDpi xmlns:a14="http://schemas.microsoft.com/office/drawing/2010/main"/>
                </a:ext>
              </a:extLst>
            </a:blip>
            <a:stretch>
              <a:fillRect/>
            </a:stretch>
          </p:blipFill>
          <p:spPr>
            <a:xfrm rot="20594334">
              <a:off x="2586184" y="1467609"/>
              <a:ext cx="939546" cy="873873"/>
            </a:xfrm>
            <a:prstGeom prst="rect">
              <a:avLst/>
            </a:prstGeom>
          </p:spPr>
        </p:pic>
        <p:pic>
          <p:nvPicPr>
            <p:cNvPr id="11" name="Picture 10" descr="cells_group.png"/>
            <p:cNvPicPr>
              <a:picLocks noChangeAspect="1"/>
            </p:cNvPicPr>
            <p:nvPr/>
          </p:nvPicPr>
          <p:blipFill>
            <a:blip r:embed="rId7" cstate="email">
              <a:duotone>
                <a:prstClr val="black"/>
                <a:schemeClr val="accent2">
                  <a:tint val="45000"/>
                  <a:satMod val="400000"/>
                </a:schemeClr>
              </a:duotone>
              <a:extLst>
                <a:ext uri="{BEBA8EAE-BF5A-486C-A8C5-ECC9F3942E4B}">
                  <a14:imgProps xmlns:a14="http://schemas.microsoft.com/office/drawing/2010/main">
                    <a14:imgLayer r:embed="rId8">
                      <a14:imgEffect>
                        <a14:colorTemperature colorTemp="5900"/>
                      </a14:imgEffect>
                    </a14:imgLayer>
                  </a14:imgProps>
                </a:ext>
                <a:ext uri="{28A0092B-C50C-407E-A947-70E740481C1C}">
                  <a14:useLocalDpi xmlns:a14="http://schemas.microsoft.com/office/drawing/2010/main"/>
                </a:ext>
              </a:extLst>
            </a:blip>
            <a:stretch>
              <a:fillRect/>
            </a:stretch>
          </p:blipFill>
          <p:spPr>
            <a:xfrm rot="1618145">
              <a:off x="3421537" y="1482101"/>
              <a:ext cx="670316" cy="623462"/>
            </a:xfrm>
            <a:prstGeom prst="rect">
              <a:avLst/>
            </a:prstGeom>
          </p:spPr>
        </p:pic>
        <p:pic>
          <p:nvPicPr>
            <p:cNvPr id="12" name="Picture 11" descr="cells_group.png"/>
            <p:cNvPicPr>
              <a:picLocks noChangeAspect="1"/>
            </p:cNvPicPr>
            <p:nvPr/>
          </p:nvPicPr>
          <p:blipFill>
            <a:blip r:embed="rId9" cstate="email">
              <a:duotone>
                <a:prstClr val="black"/>
                <a:schemeClr val="accent2">
                  <a:tint val="45000"/>
                  <a:satMod val="400000"/>
                </a:schemeClr>
              </a:duotone>
              <a:extLst>
                <a:ext uri="{BEBA8EAE-BF5A-486C-A8C5-ECC9F3942E4B}">
                  <a14:imgProps xmlns:a14="http://schemas.microsoft.com/office/drawing/2010/main">
                    <a14:imgLayer r:embed="rId10">
                      <a14:imgEffect>
                        <a14:colorTemperature colorTemp="5900"/>
                      </a14:imgEffect>
                    </a14:imgLayer>
                  </a14:imgProps>
                </a:ext>
                <a:ext uri="{28A0092B-C50C-407E-A947-70E740481C1C}">
                  <a14:useLocalDpi xmlns:a14="http://schemas.microsoft.com/office/drawing/2010/main"/>
                </a:ext>
              </a:extLst>
            </a:blip>
            <a:stretch>
              <a:fillRect/>
            </a:stretch>
          </p:blipFill>
          <p:spPr>
            <a:xfrm rot="3211818">
              <a:off x="3967304" y="1623112"/>
              <a:ext cx="730420" cy="679365"/>
            </a:xfrm>
            <a:prstGeom prst="rect">
              <a:avLst/>
            </a:prstGeom>
          </p:spPr>
        </p:pic>
        <p:pic>
          <p:nvPicPr>
            <p:cNvPr id="13" name="Picture 12" descr="cells_group.png"/>
            <p:cNvPicPr>
              <a:picLocks noChangeAspect="1"/>
            </p:cNvPicPr>
            <p:nvPr/>
          </p:nvPicPr>
          <p:blipFill>
            <a:blip r:embed="rId11" cstate="email">
              <a:duotone>
                <a:prstClr val="black"/>
                <a:schemeClr val="accent2">
                  <a:tint val="45000"/>
                  <a:satMod val="400000"/>
                </a:schemeClr>
              </a:duotone>
              <a:extLst>
                <a:ext uri="{BEBA8EAE-BF5A-486C-A8C5-ECC9F3942E4B}">
                  <a14:imgProps xmlns:a14="http://schemas.microsoft.com/office/drawing/2010/main">
                    <a14:imgLayer r:embed="rId12">
                      <a14:imgEffect>
                        <a14:colorTemperature colorTemp="5900"/>
                      </a14:imgEffect>
                    </a14:imgLayer>
                  </a14:imgProps>
                </a:ext>
                <a:ext uri="{28A0092B-C50C-407E-A947-70E740481C1C}">
                  <a14:useLocalDpi xmlns:a14="http://schemas.microsoft.com/office/drawing/2010/main"/>
                </a:ext>
              </a:extLst>
            </a:blip>
            <a:stretch>
              <a:fillRect/>
            </a:stretch>
          </p:blipFill>
          <p:spPr>
            <a:xfrm rot="5966217">
              <a:off x="3829139" y="1324834"/>
              <a:ext cx="460344" cy="428166"/>
            </a:xfrm>
            <a:prstGeom prst="rect">
              <a:avLst/>
            </a:prstGeom>
          </p:spPr>
        </p:pic>
        <p:pic>
          <p:nvPicPr>
            <p:cNvPr id="14" name="Picture 13" descr="cells_group.png"/>
            <p:cNvPicPr>
              <a:picLocks noChangeAspect="1"/>
            </p:cNvPicPr>
            <p:nvPr/>
          </p:nvPicPr>
          <p:blipFill>
            <a:blip r:embed="rId13" cstate="email">
              <a:duotone>
                <a:prstClr val="black"/>
                <a:schemeClr val="accent2">
                  <a:tint val="45000"/>
                  <a:satMod val="400000"/>
                </a:schemeClr>
              </a:duotone>
              <a:extLst>
                <a:ext uri="{BEBA8EAE-BF5A-486C-A8C5-ECC9F3942E4B}">
                  <a14:imgProps xmlns:a14="http://schemas.microsoft.com/office/drawing/2010/main">
                    <a14:imgLayer r:embed="rId14">
                      <a14:imgEffect>
                        <a14:colorTemperature colorTemp="5900"/>
                      </a14:imgEffect>
                    </a14:imgLayer>
                  </a14:imgProps>
                </a:ext>
                <a:ext uri="{28A0092B-C50C-407E-A947-70E740481C1C}">
                  <a14:useLocalDpi xmlns:a14="http://schemas.microsoft.com/office/drawing/2010/main"/>
                </a:ext>
              </a:extLst>
            </a:blip>
            <a:stretch>
              <a:fillRect/>
            </a:stretch>
          </p:blipFill>
          <p:spPr>
            <a:xfrm rot="18707418">
              <a:off x="3132552" y="1374682"/>
              <a:ext cx="526725" cy="489908"/>
            </a:xfrm>
            <a:prstGeom prst="rect">
              <a:avLst/>
            </a:prstGeom>
          </p:spPr>
        </p:pic>
      </p:grpSp>
      <p:pic>
        <p:nvPicPr>
          <p:cNvPr id="15" name="Picture 14"/>
          <p:cNvPicPr>
            <a:picLocks noChangeAspect="1"/>
          </p:cNvPicPr>
          <p:nvPr/>
        </p:nvPicPr>
        <p:blipFill rotWithShape="1">
          <a:blip r:embed="rId15" cstate="email">
            <a:extLst>
              <a:ext uri="{28A0092B-C50C-407E-A947-70E740481C1C}">
                <a14:useLocalDpi xmlns:a14="http://schemas.microsoft.com/office/drawing/2010/main"/>
              </a:ext>
            </a:extLst>
          </a:blip>
          <a:srcRect/>
          <a:stretch/>
        </p:blipFill>
        <p:spPr>
          <a:xfrm flipH="1">
            <a:off x="1689127" y="3745477"/>
            <a:ext cx="1276964" cy="1156565"/>
          </a:xfrm>
          <a:prstGeom prst="rect">
            <a:avLst/>
          </a:prstGeom>
        </p:spPr>
      </p:pic>
      <p:pic>
        <p:nvPicPr>
          <p:cNvPr id="16" name="Picture 15"/>
          <p:cNvPicPr>
            <a:picLocks noChangeAspect="1"/>
          </p:cNvPicPr>
          <p:nvPr/>
        </p:nvPicPr>
        <p:blipFill rotWithShape="1">
          <a:blip r:embed="rId16" cstate="email">
            <a:extLst>
              <a:ext uri="{28A0092B-C50C-407E-A947-70E740481C1C}">
                <a14:useLocalDpi xmlns:a14="http://schemas.microsoft.com/office/drawing/2010/main"/>
              </a:ext>
            </a:extLst>
          </a:blip>
          <a:srcRect/>
          <a:stretch/>
        </p:blipFill>
        <p:spPr>
          <a:xfrm flipH="1">
            <a:off x="128725" y="3841927"/>
            <a:ext cx="1596473" cy="1156565"/>
          </a:xfrm>
          <a:prstGeom prst="rect">
            <a:avLst/>
          </a:prstGeom>
        </p:spPr>
      </p:pic>
      <p:sp>
        <p:nvSpPr>
          <p:cNvPr id="17" name="Content Placeholder 2"/>
          <p:cNvSpPr txBox="1">
            <a:spLocks/>
          </p:cNvSpPr>
          <p:nvPr/>
        </p:nvSpPr>
        <p:spPr>
          <a:xfrm>
            <a:off x="-196589" y="4925319"/>
            <a:ext cx="3758537" cy="4431311"/>
          </a:xfrm>
          <a:prstGeom prst="rect">
            <a:avLst/>
          </a:prstGeom>
        </p:spPr>
        <p:txBody>
          <a:bodyPr>
            <a:noAutofit/>
          </a:bodyPr>
          <a:lstStyle>
            <a:lvl1pPr marL="576263" indent="-347663" algn="l" defTabSz="914400" rtl="0" eaLnBrk="1" latinLnBrk="0" hangingPunct="1">
              <a:spcBef>
                <a:spcPts val="0"/>
              </a:spcBef>
              <a:buClr>
                <a:srgbClr val="8EC02F"/>
              </a:buClr>
              <a:buSzPct val="85000"/>
              <a:buFontTx/>
              <a:buBlip>
                <a:blip r:embed="rId4"/>
              </a:buBlip>
              <a:defRPr sz="2300" kern="1200">
                <a:solidFill>
                  <a:srgbClr val="313231"/>
                </a:solidFill>
                <a:latin typeface="+mn-lt"/>
                <a:ea typeface="+mn-ea"/>
                <a:cs typeface="+mn-cs"/>
              </a:defRPr>
            </a:lvl1pPr>
            <a:lvl2pPr marL="1033463" indent="-347663" algn="l" defTabSz="914400" rtl="0" eaLnBrk="1" latinLnBrk="0" hangingPunct="1">
              <a:spcBef>
                <a:spcPts val="1200"/>
              </a:spcBef>
              <a:buClr>
                <a:srgbClr val="8EC02F"/>
              </a:buClr>
              <a:buSzPct val="80000"/>
              <a:buFont typeface="Lucida Grande"/>
              <a:buChar char="–"/>
              <a:defRPr sz="2200" kern="1200">
                <a:solidFill>
                  <a:srgbClr val="5E6061"/>
                </a:solidFill>
                <a:latin typeface="+mn-lt"/>
                <a:ea typeface="+mn-ea"/>
                <a:cs typeface="+mn-cs"/>
              </a:defRPr>
            </a:lvl2pPr>
            <a:lvl3pPr marL="1371600" indent="-228600" algn="l" defTabSz="914400" rtl="0" eaLnBrk="1" latinLnBrk="0" hangingPunct="1">
              <a:spcBef>
                <a:spcPts val="1200"/>
              </a:spcBef>
              <a:buClr>
                <a:srgbClr val="8EC02F"/>
              </a:buClr>
              <a:buSzPct val="75000"/>
              <a:buFontTx/>
              <a:buBlip>
                <a:blip r:embed="rId4"/>
              </a:buBlip>
              <a:defRPr sz="2100" kern="1200">
                <a:solidFill>
                  <a:srgbClr val="A6A6A6"/>
                </a:solidFill>
                <a:latin typeface="+mn-lt"/>
                <a:ea typeface="+mn-ea"/>
                <a:cs typeface="+mn-cs"/>
              </a:defRPr>
            </a:lvl3pPr>
            <a:lvl4pPr marL="1828800" indent="-287338" algn="l" defTabSz="914400" rtl="0" eaLnBrk="1" latinLnBrk="0" hangingPunct="1">
              <a:spcBef>
                <a:spcPts val="1200"/>
              </a:spcBef>
              <a:buClr>
                <a:srgbClr val="8EC02F"/>
              </a:buClr>
              <a:buSzPct val="70000"/>
              <a:buFont typeface="Lucida Grande"/>
              <a:buChar char="–"/>
              <a:defRPr sz="1900" kern="1200">
                <a:solidFill>
                  <a:srgbClr val="A6A6A6"/>
                </a:solidFill>
                <a:latin typeface="+mn-lt"/>
                <a:ea typeface="+mn-ea"/>
                <a:cs typeface="+mn-cs"/>
              </a:defRPr>
            </a:lvl4pPr>
            <a:lvl5pPr marL="2176463" indent="-228600" algn="l" defTabSz="914400" rtl="0" eaLnBrk="1" latinLnBrk="0" hangingPunct="1">
              <a:spcBef>
                <a:spcPts val="1200"/>
              </a:spcBef>
              <a:buClr>
                <a:srgbClr val="8EC02F"/>
              </a:buClr>
              <a:buSzPct val="75000"/>
              <a:buFontTx/>
              <a:buBlip>
                <a:blip r:embed="rId4"/>
              </a:buBlip>
              <a:defRPr sz="1900" kern="1200">
                <a:solidFill>
                  <a:srgbClr val="A6A6A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indent="0">
              <a:spcAft>
                <a:spcPts val="300"/>
              </a:spcAft>
              <a:buNone/>
            </a:pPr>
            <a:r>
              <a:rPr lang="en-US" sz="1900" b="1" dirty="0" smtClean="0">
                <a:solidFill>
                  <a:srgbClr val="2F3030"/>
                </a:solidFill>
              </a:rPr>
              <a:t>Simple and Fast</a:t>
            </a:r>
          </a:p>
          <a:p>
            <a:pPr marL="228600" indent="0">
              <a:spcAft>
                <a:spcPts val="300"/>
              </a:spcAft>
              <a:buNone/>
            </a:pPr>
            <a:r>
              <a:rPr lang="en-US" sz="1900" dirty="0" smtClean="0">
                <a:solidFill>
                  <a:srgbClr val="5E6061"/>
                </a:solidFill>
              </a:rPr>
              <a:t>Easy, fast, automated data production</a:t>
            </a:r>
            <a:endParaRPr lang="en-US" sz="1900" dirty="0">
              <a:solidFill>
                <a:srgbClr val="5E6061"/>
              </a:solidFill>
            </a:endParaRPr>
          </a:p>
        </p:txBody>
      </p:sp>
      <p:pic>
        <p:nvPicPr>
          <p:cNvPr id="18" name="Picture 17" descr="Screen Shot 2012-10-23 at 3.11.05 PM.tiff"/>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5939932" y="4309377"/>
            <a:ext cx="1786908" cy="1231884"/>
          </a:xfrm>
          <a:prstGeom prst="rect">
            <a:avLst/>
          </a:prstGeom>
        </p:spPr>
      </p:pic>
      <p:sp>
        <p:nvSpPr>
          <p:cNvPr id="19" name="Rectangle 18"/>
          <p:cNvSpPr/>
          <p:nvPr/>
        </p:nvSpPr>
        <p:spPr>
          <a:xfrm>
            <a:off x="5939932" y="5642525"/>
            <a:ext cx="4572000" cy="684803"/>
          </a:xfrm>
          <a:prstGeom prst="rect">
            <a:avLst/>
          </a:prstGeom>
        </p:spPr>
        <p:txBody>
          <a:bodyPr>
            <a:spAutoFit/>
          </a:bodyPr>
          <a:lstStyle/>
          <a:p>
            <a:pPr marL="228600" indent="0">
              <a:spcAft>
                <a:spcPts val="300"/>
              </a:spcAft>
              <a:buNone/>
            </a:pPr>
            <a:r>
              <a:rPr lang="en-US" b="1" dirty="0">
                <a:solidFill>
                  <a:srgbClr val="2F3030"/>
                </a:solidFill>
              </a:rPr>
              <a:t>Simple </a:t>
            </a:r>
            <a:r>
              <a:rPr lang="en-US" b="1" dirty="0" smtClean="0">
                <a:solidFill>
                  <a:srgbClr val="2F3030"/>
                </a:solidFill>
              </a:rPr>
              <a:t>Data Analysis</a:t>
            </a:r>
          </a:p>
          <a:p>
            <a:pPr marL="228600" indent="0">
              <a:spcAft>
                <a:spcPts val="300"/>
              </a:spcAft>
              <a:buNone/>
            </a:pPr>
            <a:r>
              <a:rPr lang="en-US" dirty="0" smtClean="0">
                <a:solidFill>
                  <a:srgbClr val="5E6061"/>
                </a:solidFill>
              </a:rPr>
              <a:t>Easy automated normalization</a:t>
            </a:r>
            <a:endParaRPr lang="en-US" dirty="0">
              <a:solidFill>
                <a:srgbClr val="5E6061"/>
              </a:solidFill>
            </a:endParaRPr>
          </a:p>
        </p:txBody>
      </p:sp>
      <p:pic>
        <p:nvPicPr>
          <p:cNvPr id="21" name="Picture 20" descr="cartridge.jpg"/>
          <p:cNvPicPr>
            <a:picLocks noChangeAspect="1"/>
          </p:cNvPicPr>
          <p:nvPr/>
        </p:nvPicPr>
        <p:blipFill>
          <a:blip r:embed="rId18" cstate="email">
            <a:extLst>
              <a:ext uri="{BEBA8EAE-BF5A-486C-A8C5-ECC9F3942E4B}">
                <a14:imgProps xmlns:a14="http://schemas.microsoft.com/office/drawing/2010/main">
                  <a14:imgLayer r:embed="rId19">
                    <a14:imgEffect>
                      <a14:backgroundRemoval t="10000" b="96181" l="10000" r="95093">
                        <a14:foregroundMark x1="80093" y1="50208" x2="77639" y2="82708"/>
                      </a14:backgroundRemoval>
                    </a14:imgEffect>
                  </a14:imgLayer>
                </a14:imgProps>
              </a:ext>
              <a:ext uri="{28A0092B-C50C-407E-A947-70E740481C1C}">
                <a14:useLocalDpi xmlns:a14="http://schemas.microsoft.com/office/drawing/2010/main"/>
              </a:ext>
            </a:extLst>
          </a:blip>
          <a:stretch>
            <a:fillRect/>
          </a:stretch>
        </p:blipFill>
        <p:spPr>
          <a:xfrm>
            <a:off x="5633543" y="1492996"/>
            <a:ext cx="2835482" cy="1890322"/>
          </a:xfrm>
          <a:prstGeom prst="rect">
            <a:avLst/>
          </a:prstGeom>
        </p:spPr>
      </p:pic>
    </p:spTree>
    <p:extLst>
      <p:ext uri="{BB962C8B-B14F-4D97-AF65-F5344CB8AC3E}">
        <p14:creationId xmlns:p14="http://schemas.microsoft.com/office/powerpoint/2010/main" val="12005086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Isosceles Triangle 23"/>
          <p:cNvSpPr/>
          <p:nvPr/>
        </p:nvSpPr>
        <p:spPr>
          <a:xfrm rot="16200000">
            <a:off x="3737597" y="1785347"/>
            <a:ext cx="1221981" cy="7831241"/>
          </a:xfrm>
          <a:prstGeom prst="triangl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a:solidFill>
                <a:srgbClr val="FFFFFF"/>
              </a:solidFill>
            </a:endParaRPr>
          </a:p>
        </p:txBody>
      </p:sp>
      <p:sp>
        <p:nvSpPr>
          <p:cNvPr id="2" name="Title 1"/>
          <p:cNvSpPr>
            <a:spLocks noGrp="1"/>
          </p:cNvSpPr>
          <p:nvPr>
            <p:ph type="title"/>
          </p:nvPr>
        </p:nvSpPr>
        <p:spPr>
          <a:xfrm>
            <a:off x="57150" y="152400"/>
            <a:ext cx="8686800" cy="762000"/>
          </a:xfrm>
        </p:spPr>
        <p:txBody>
          <a:bodyPr>
            <a:normAutofit/>
          </a:bodyPr>
          <a:lstStyle/>
          <a:p>
            <a:r>
              <a:rPr lang="en-US" dirty="0" smtClean="0"/>
              <a:t>Flexible platform: 20 to 800 genes, 10s to 1000s of samples</a:t>
            </a:r>
            <a:endParaRPr lang="en-US" dirty="0"/>
          </a:p>
        </p:txBody>
      </p:sp>
      <p:sp>
        <p:nvSpPr>
          <p:cNvPr id="3" name="Footer Placeholder 2"/>
          <p:cNvSpPr>
            <a:spLocks noGrp="1"/>
          </p:cNvSpPr>
          <p:nvPr>
            <p:ph type="ftr" sz="quarter" idx="11"/>
          </p:nvPr>
        </p:nvSpPr>
        <p:spPr/>
        <p:txBody>
          <a:bodyPr/>
          <a:lstStyle/>
          <a:p>
            <a:r>
              <a:rPr lang="en-US" smtClean="0">
                <a:solidFill>
                  <a:srgbClr val="717073">
                    <a:lumMod val="75000"/>
                  </a:srgbClr>
                </a:solidFill>
              </a:rPr>
              <a:t>NanoString Confidential.</a:t>
            </a:r>
            <a:endParaRPr lang="en-US" dirty="0">
              <a:solidFill>
                <a:srgbClr val="717073">
                  <a:lumMod val="75000"/>
                </a:srgb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srgbClr val="717073">
                    <a:lumMod val="75000"/>
                  </a:srgbClr>
                </a:solidFill>
              </a:rPr>
              <a:pPr/>
              <a:t>6</a:t>
            </a:fld>
            <a:endParaRPr lang="en-US">
              <a:solidFill>
                <a:srgbClr val="717073">
                  <a:lumMod val="75000"/>
                </a:srgbClr>
              </a:solidFill>
            </a:endParaRPr>
          </a:p>
        </p:txBody>
      </p:sp>
      <p:pic>
        <p:nvPicPr>
          <p:cNvPr id="8" name="Picture 7" descr="Screen Shot 2012-08-16 at 9.57.42 AM.tif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 y="2884285"/>
            <a:ext cx="1645920" cy="827376"/>
          </a:xfrm>
          <a:prstGeom prst="rect">
            <a:avLst/>
          </a:prstGeom>
        </p:spPr>
      </p:pic>
      <p:sp>
        <p:nvSpPr>
          <p:cNvPr id="9" name="Rectangle 8"/>
          <p:cNvSpPr/>
          <p:nvPr/>
        </p:nvSpPr>
        <p:spPr>
          <a:xfrm>
            <a:off x="6888148" y="4250799"/>
            <a:ext cx="1428596" cy="707886"/>
          </a:xfrm>
          <a:prstGeom prst="rect">
            <a:avLst/>
          </a:prstGeom>
        </p:spPr>
        <p:txBody>
          <a:bodyPr wrap="none">
            <a:spAutoFit/>
          </a:bodyPr>
          <a:lstStyle/>
          <a:p>
            <a:pPr defTabSz="914400"/>
            <a:r>
              <a:rPr lang="en-US" sz="2400" baseline="30000" dirty="0" smtClean="0">
                <a:solidFill>
                  <a:srgbClr val="4F4E50"/>
                </a:solidFill>
              </a:rPr>
              <a:t>Drug Resistance</a:t>
            </a:r>
          </a:p>
          <a:p>
            <a:pPr defTabSz="914400"/>
            <a:endParaRPr lang="en-US" sz="2400" dirty="0">
              <a:solidFill>
                <a:srgbClr val="4F4E50"/>
              </a:solidFill>
            </a:endParaRPr>
          </a:p>
        </p:txBody>
      </p:sp>
      <p:sp>
        <p:nvSpPr>
          <p:cNvPr id="10" name="TextBox 9"/>
          <p:cNvSpPr txBox="1"/>
          <p:nvPr/>
        </p:nvSpPr>
        <p:spPr>
          <a:xfrm>
            <a:off x="6888148" y="4576792"/>
            <a:ext cx="1958683" cy="253916"/>
          </a:xfrm>
          <a:prstGeom prst="rect">
            <a:avLst/>
          </a:prstGeom>
          <a:noFill/>
        </p:spPr>
        <p:txBody>
          <a:bodyPr wrap="none" rtlCol="0">
            <a:spAutoFit/>
          </a:bodyPr>
          <a:lstStyle/>
          <a:p>
            <a:pPr defTabSz="914400"/>
            <a:r>
              <a:rPr lang="en-US" sz="1050" dirty="0" err="1" smtClean="0">
                <a:solidFill>
                  <a:srgbClr val="4F4E50"/>
                </a:solidFill>
              </a:rPr>
              <a:t>BalkoJ</a:t>
            </a:r>
            <a:r>
              <a:rPr lang="en-US" sz="1050" dirty="0" smtClean="0">
                <a:solidFill>
                  <a:srgbClr val="4F4E50"/>
                </a:solidFill>
              </a:rPr>
              <a:t>. </a:t>
            </a:r>
            <a:r>
              <a:rPr lang="en-US" sz="1050" i="1" dirty="0" smtClean="0">
                <a:solidFill>
                  <a:srgbClr val="4F4E50"/>
                </a:solidFill>
              </a:rPr>
              <a:t>et al</a:t>
            </a:r>
            <a:r>
              <a:rPr lang="en-US" sz="1050" dirty="0" smtClean="0">
                <a:solidFill>
                  <a:srgbClr val="4F4E50"/>
                </a:solidFill>
              </a:rPr>
              <a:t>, 2012, Nature Medicine</a:t>
            </a:r>
            <a:endParaRPr lang="en-US" sz="1050" dirty="0">
              <a:solidFill>
                <a:srgbClr val="4F4E50"/>
              </a:solidFill>
            </a:endParaRPr>
          </a:p>
        </p:txBody>
      </p:sp>
      <p:pic>
        <p:nvPicPr>
          <p:cNvPr id="14" name="Picture 13" descr="Screen Shot 2012-08-16 at 6.10.30 PM.tiff"/>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47694" y="2165829"/>
            <a:ext cx="1749999" cy="1545832"/>
          </a:xfrm>
          <a:prstGeom prst="rect">
            <a:avLst/>
          </a:prstGeom>
        </p:spPr>
      </p:pic>
      <p:sp>
        <p:nvSpPr>
          <p:cNvPr id="15" name="Rectangle 14"/>
          <p:cNvSpPr/>
          <p:nvPr/>
        </p:nvSpPr>
        <p:spPr>
          <a:xfrm>
            <a:off x="4900884" y="3959579"/>
            <a:ext cx="1099981" cy="707886"/>
          </a:xfrm>
          <a:prstGeom prst="rect">
            <a:avLst/>
          </a:prstGeom>
        </p:spPr>
        <p:txBody>
          <a:bodyPr wrap="none">
            <a:spAutoFit/>
          </a:bodyPr>
          <a:lstStyle/>
          <a:p>
            <a:pPr defTabSz="914400"/>
            <a:r>
              <a:rPr lang="en-US" sz="2400" baseline="30000" dirty="0" smtClean="0">
                <a:solidFill>
                  <a:srgbClr val="4F4E50"/>
                </a:solidFill>
              </a:rPr>
              <a:t>Knockdown </a:t>
            </a:r>
          </a:p>
          <a:p>
            <a:pPr defTabSz="914400"/>
            <a:r>
              <a:rPr lang="en-US" sz="2400" baseline="30000" dirty="0" smtClean="0">
                <a:solidFill>
                  <a:srgbClr val="4F4E50"/>
                </a:solidFill>
              </a:rPr>
              <a:t>Response</a:t>
            </a:r>
            <a:endParaRPr lang="en-US" sz="2400" dirty="0">
              <a:solidFill>
                <a:srgbClr val="4F4E50"/>
              </a:solidFill>
            </a:endParaRPr>
          </a:p>
        </p:txBody>
      </p:sp>
      <p:sp>
        <p:nvSpPr>
          <p:cNvPr id="16" name="TextBox 15"/>
          <p:cNvSpPr txBox="1"/>
          <p:nvPr/>
        </p:nvSpPr>
        <p:spPr>
          <a:xfrm>
            <a:off x="4547694" y="4569301"/>
            <a:ext cx="1705026" cy="253916"/>
          </a:xfrm>
          <a:prstGeom prst="rect">
            <a:avLst/>
          </a:prstGeom>
          <a:noFill/>
        </p:spPr>
        <p:txBody>
          <a:bodyPr wrap="none" rtlCol="0">
            <a:spAutoFit/>
          </a:bodyPr>
          <a:lstStyle/>
          <a:p>
            <a:pPr defTabSz="914400"/>
            <a:r>
              <a:rPr lang="en-US" sz="1050" dirty="0" err="1" smtClean="0">
                <a:solidFill>
                  <a:srgbClr val="4F4E50"/>
                </a:solidFill>
              </a:rPr>
              <a:t>Guttman</a:t>
            </a:r>
            <a:r>
              <a:rPr lang="en-US" sz="1050" dirty="0" smtClean="0">
                <a:solidFill>
                  <a:srgbClr val="4F4E50"/>
                </a:solidFill>
              </a:rPr>
              <a:t> M. </a:t>
            </a:r>
            <a:r>
              <a:rPr lang="en-US" sz="1050" i="1" dirty="0" smtClean="0">
                <a:solidFill>
                  <a:srgbClr val="4F4E50"/>
                </a:solidFill>
              </a:rPr>
              <a:t>et al</a:t>
            </a:r>
            <a:r>
              <a:rPr lang="en-US" sz="1050" dirty="0" smtClean="0">
                <a:solidFill>
                  <a:srgbClr val="4F4E50"/>
                </a:solidFill>
              </a:rPr>
              <a:t>, 2011, </a:t>
            </a:r>
            <a:r>
              <a:rPr lang="en-US" sz="1050" dirty="0" err="1" smtClean="0">
                <a:solidFill>
                  <a:srgbClr val="4F4E50"/>
                </a:solidFill>
              </a:rPr>
              <a:t>NAture</a:t>
            </a:r>
            <a:endParaRPr lang="en-US" sz="1050" dirty="0">
              <a:solidFill>
                <a:srgbClr val="4F4E50"/>
              </a:solidFill>
            </a:endParaRPr>
          </a:p>
        </p:txBody>
      </p:sp>
      <p:pic>
        <p:nvPicPr>
          <p:cNvPr id="17" name="Picture 16" descr="Screen Shot 2012-08-21 at 4.03.37 PM.tiff"/>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88148" y="1818029"/>
            <a:ext cx="1763168" cy="2335006"/>
          </a:xfrm>
          <a:prstGeom prst="rect">
            <a:avLst/>
          </a:prstGeom>
        </p:spPr>
      </p:pic>
      <p:sp>
        <p:nvSpPr>
          <p:cNvPr id="18" name="TextBox 17"/>
          <p:cNvSpPr txBox="1"/>
          <p:nvPr/>
        </p:nvSpPr>
        <p:spPr>
          <a:xfrm>
            <a:off x="6537525" y="5494858"/>
            <a:ext cx="1707394" cy="523220"/>
          </a:xfrm>
          <a:prstGeom prst="rect">
            <a:avLst/>
          </a:prstGeom>
          <a:noFill/>
        </p:spPr>
        <p:txBody>
          <a:bodyPr wrap="none" rtlCol="0">
            <a:spAutoFit/>
          </a:bodyPr>
          <a:lstStyle/>
          <a:p>
            <a:pPr defTabSz="914400"/>
            <a:r>
              <a:rPr lang="en-US" sz="2800" dirty="0" smtClean="0">
                <a:solidFill>
                  <a:srgbClr val="4F4E50"/>
                </a:solidFill>
              </a:rPr>
              <a:t>354  Genes</a:t>
            </a:r>
            <a:endParaRPr lang="en-US" sz="2800" dirty="0">
              <a:solidFill>
                <a:srgbClr val="4F4E50"/>
              </a:solidFill>
            </a:endParaRPr>
          </a:p>
        </p:txBody>
      </p:sp>
      <p:sp>
        <p:nvSpPr>
          <p:cNvPr id="19" name="Rectangle 18"/>
          <p:cNvSpPr/>
          <p:nvPr/>
        </p:nvSpPr>
        <p:spPr>
          <a:xfrm>
            <a:off x="158771" y="4246609"/>
            <a:ext cx="2198038" cy="338554"/>
          </a:xfrm>
          <a:prstGeom prst="rect">
            <a:avLst/>
          </a:prstGeom>
        </p:spPr>
        <p:txBody>
          <a:bodyPr wrap="none">
            <a:spAutoFit/>
          </a:bodyPr>
          <a:lstStyle/>
          <a:p>
            <a:pPr defTabSz="914400"/>
            <a:r>
              <a:rPr lang="en-US" sz="2400" baseline="30000" dirty="0" err="1">
                <a:solidFill>
                  <a:srgbClr val="4F4E50"/>
                </a:solidFill>
              </a:rPr>
              <a:t>M</a:t>
            </a:r>
            <a:r>
              <a:rPr lang="en-US" sz="2400" baseline="30000" dirty="0" err="1" smtClean="0">
                <a:solidFill>
                  <a:srgbClr val="4F4E50"/>
                </a:solidFill>
              </a:rPr>
              <a:t>edulloblastoma</a:t>
            </a:r>
            <a:r>
              <a:rPr lang="en-US" sz="2400" baseline="30000" dirty="0" smtClean="0">
                <a:solidFill>
                  <a:srgbClr val="4F4E50"/>
                </a:solidFill>
              </a:rPr>
              <a:t> signature</a:t>
            </a:r>
            <a:endParaRPr lang="en-US" sz="2400" dirty="0">
              <a:solidFill>
                <a:srgbClr val="4F4E50"/>
              </a:solidFill>
            </a:endParaRPr>
          </a:p>
        </p:txBody>
      </p:sp>
      <p:sp>
        <p:nvSpPr>
          <p:cNvPr id="20" name="TextBox 19"/>
          <p:cNvSpPr txBox="1"/>
          <p:nvPr/>
        </p:nvSpPr>
        <p:spPr>
          <a:xfrm>
            <a:off x="308610" y="4510065"/>
            <a:ext cx="1692863" cy="253916"/>
          </a:xfrm>
          <a:prstGeom prst="rect">
            <a:avLst/>
          </a:prstGeom>
          <a:noFill/>
        </p:spPr>
        <p:txBody>
          <a:bodyPr wrap="none" rtlCol="0">
            <a:spAutoFit/>
          </a:bodyPr>
          <a:lstStyle/>
          <a:p>
            <a:pPr defTabSz="914400"/>
            <a:r>
              <a:rPr lang="en-US" sz="1050" dirty="0" err="1" smtClean="0">
                <a:solidFill>
                  <a:srgbClr val="4F4E50"/>
                </a:solidFill>
              </a:rPr>
              <a:t>Northcott</a:t>
            </a:r>
            <a:r>
              <a:rPr lang="en-US" sz="1050" dirty="0" smtClean="0">
                <a:solidFill>
                  <a:srgbClr val="4F4E50"/>
                </a:solidFill>
              </a:rPr>
              <a:t> P. </a:t>
            </a:r>
            <a:r>
              <a:rPr lang="en-US" sz="1050" i="1" dirty="0" smtClean="0">
                <a:solidFill>
                  <a:srgbClr val="4F4E50"/>
                </a:solidFill>
              </a:rPr>
              <a:t>et al</a:t>
            </a:r>
            <a:r>
              <a:rPr lang="en-US" sz="1050" dirty="0" smtClean="0">
                <a:solidFill>
                  <a:srgbClr val="4F4E50"/>
                </a:solidFill>
              </a:rPr>
              <a:t>, 2012, Nature</a:t>
            </a:r>
            <a:endParaRPr lang="en-US" sz="1050" dirty="0">
              <a:solidFill>
                <a:srgbClr val="4F4E50"/>
              </a:solidFill>
            </a:endParaRPr>
          </a:p>
        </p:txBody>
      </p:sp>
      <p:sp>
        <p:nvSpPr>
          <p:cNvPr id="21" name="TextBox 20"/>
          <p:cNvSpPr txBox="1"/>
          <p:nvPr/>
        </p:nvSpPr>
        <p:spPr>
          <a:xfrm>
            <a:off x="1284428" y="5538259"/>
            <a:ext cx="823212" cy="307777"/>
          </a:xfrm>
          <a:prstGeom prst="rect">
            <a:avLst/>
          </a:prstGeom>
          <a:noFill/>
        </p:spPr>
        <p:txBody>
          <a:bodyPr wrap="none" rtlCol="0">
            <a:spAutoFit/>
          </a:bodyPr>
          <a:lstStyle/>
          <a:p>
            <a:pPr defTabSz="914400"/>
            <a:r>
              <a:rPr lang="en-US" sz="1400" dirty="0" smtClean="0">
                <a:solidFill>
                  <a:srgbClr val="4F4E50"/>
                </a:solidFill>
              </a:rPr>
              <a:t>22 Genes</a:t>
            </a:r>
            <a:endParaRPr lang="en-US" sz="1400" dirty="0">
              <a:solidFill>
                <a:srgbClr val="4F4E50"/>
              </a:solidFill>
            </a:endParaRPr>
          </a:p>
        </p:txBody>
      </p:sp>
      <p:sp>
        <p:nvSpPr>
          <p:cNvPr id="22" name="TextBox 21"/>
          <p:cNvSpPr txBox="1"/>
          <p:nvPr/>
        </p:nvSpPr>
        <p:spPr>
          <a:xfrm>
            <a:off x="4820874" y="5538259"/>
            <a:ext cx="1096775" cy="400110"/>
          </a:xfrm>
          <a:prstGeom prst="rect">
            <a:avLst/>
          </a:prstGeom>
          <a:noFill/>
        </p:spPr>
        <p:txBody>
          <a:bodyPr wrap="none" rtlCol="0">
            <a:spAutoFit/>
          </a:bodyPr>
          <a:lstStyle/>
          <a:p>
            <a:pPr defTabSz="914400"/>
            <a:r>
              <a:rPr lang="en-US" sz="2000" dirty="0" smtClean="0">
                <a:solidFill>
                  <a:srgbClr val="4F4E50"/>
                </a:solidFill>
              </a:rPr>
              <a:t>95 Genes</a:t>
            </a:r>
            <a:endParaRPr lang="en-US" sz="2000" dirty="0">
              <a:solidFill>
                <a:srgbClr val="4F4E50"/>
              </a:solidFill>
            </a:endParaRPr>
          </a:p>
        </p:txBody>
      </p:sp>
      <p:sp>
        <p:nvSpPr>
          <p:cNvPr id="23" name="TextBox 22"/>
          <p:cNvSpPr txBox="1"/>
          <p:nvPr/>
        </p:nvSpPr>
        <p:spPr>
          <a:xfrm>
            <a:off x="2732994" y="5539161"/>
            <a:ext cx="912429" cy="338554"/>
          </a:xfrm>
          <a:prstGeom prst="rect">
            <a:avLst/>
          </a:prstGeom>
          <a:noFill/>
        </p:spPr>
        <p:txBody>
          <a:bodyPr wrap="none" rtlCol="0">
            <a:spAutoFit/>
          </a:bodyPr>
          <a:lstStyle/>
          <a:p>
            <a:pPr defTabSz="914400"/>
            <a:r>
              <a:rPr lang="en-US" sz="1600" dirty="0" smtClean="0">
                <a:solidFill>
                  <a:srgbClr val="4F4E50"/>
                </a:solidFill>
              </a:rPr>
              <a:t>50 Genes</a:t>
            </a:r>
            <a:endParaRPr lang="en-US" sz="1600" dirty="0">
              <a:solidFill>
                <a:srgbClr val="4F4E50"/>
              </a:solidFill>
            </a:endParaRPr>
          </a:p>
        </p:txBody>
      </p:sp>
      <p:pic>
        <p:nvPicPr>
          <p:cNvPr id="2050" name="Picture 2"/>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2360266" y="2372912"/>
            <a:ext cx="1963096" cy="14904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606040" y="4182219"/>
            <a:ext cx="1839478" cy="646331"/>
          </a:xfrm>
          <a:prstGeom prst="rect">
            <a:avLst/>
          </a:prstGeom>
          <a:noFill/>
        </p:spPr>
        <p:txBody>
          <a:bodyPr wrap="none" rtlCol="0">
            <a:spAutoFit/>
          </a:bodyPr>
          <a:lstStyle/>
          <a:p>
            <a:pPr defTabSz="914400"/>
            <a:r>
              <a:rPr lang="en-US" sz="1200" dirty="0" err="1" smtClean="0">
                <a:solidFill>
                  <a:srgbClr val="4F4E50"/>
                </a:solidFill>
              </a:rPr>
              <a:t>NanoString</a:t>
            </a:r>
            <a:r>
              <a:rPr lang="en-US" sz="1200" dirty="0" smtClean="0">
                <a:solidFill>
                  <a:srgbClr val="4F4E50"/>
                </a:solidFill>
              </a:rPr>
              <a:t> PAM50</a:t>
            </a:r>
          </a:p>
          <a:p>
            <a:pPr defTabSz="914400"/>
            <a:r>
              <a:rPr lang="en-US" sz="1200" dirty="0" smtClean="0">
                <a:solidFill>
                  <a:srgbClr val="4F4E50"/>
                </a:solidFill>
              </a:rPr>
              <a:t>(Breast Cancer Prognostic)</a:t>
            </a:r>
          </a:p>
          <a:p>
            <a:pPr defTabSz="914400"/>
            <a:r>
              <a:rPr lang="en-US" sz="1200" dirty="0" smtClean="0">
                <a:solidFill>
                  <a:srgbClr val="4F4E50"/>
                </a:solidFill>
              </a:rPr>
              <a:t>2011 </a:t>
            </a:r>
            <a:r>
              <a:rPr lang="en-US" sz="1200" dirty="0" err="1" smtClean="0">
                <a:solidFill>
                  <a:srgbClr val="4F4E50"/>
                </a:solidFill>
              </a:rPr>
              <a:t>TransATAC</a:t>
            </a:r>
            <a:r>
              <a:rPr lang="en-US" sz="1200" dirty="0" smtClean="0">
                <a:solidFill>
                  <a:srgbClr val="4F4E50"/>
                </a:solidFill>
              </a:rPr>
              <a:t> Clinical Trial</a:t>
            </a:r>
            <a:endParaRPr lang="en-US" sz="1200" dirty="0">
              <a:solidFill>
                <a:srgbClr val="4F4E50"/>
              </a:solidFill>
            </a:endParaRPr>
          </a:p>
        </p:txBody>
      </p:sp>
    </p:spTree>
    <p:extLst>
      <p:ext uri="{BB962C8B-B14F-4D97-AF65-F5344CB8AC3E}">
        <p14:creationId xmlns:p14="http://schemas.microsoft.com/office/powerpoint/2010/main" val="15535863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a:xfrm>
            <a:off x="-5925" y="286513"/>
            <a:ext cx="9149926" cy="568511"/>
          </a:xfrm>
        </p:spPr>
        <p:txBody>
          <a:bodyPr/>
          <a:lstStyle/>
          <a:p>
            <a:r>
              <a:rPr lang="en-US" sz="2600" dirty="0" err="1" smtClean="0"/>
              <a:t>nCounter</a:t>
            </a:r>
            <a:r>
              <a:rPr lang="en-US" sz="2600" dirty="0" smtClean="0"/>
              <a:t> Technology: ideal for translational research.  All endpoints</a:t>
            </a:r>
            <a:endParaRPr lang="en-US" sz="2600"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1325" t="24272" r="22390" b="11781"/>
          <a:stretch/>
        </p:blipFill>
        <p:spPr bwMode="auto">
          <a:xfrm>
            <a:off x="11879" y="843149"/>
            <a:ext cx="9132121" cy="600297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97001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36598" y="188467"/>
            <a:ext cx="8603348" cy="546700"/>
          </a:xfrm>
          <a:prstGeom prst="rect">
            <a:avLst/>
          </a:prstGeom>
        </p:spPr>
        <p:txBody>
          <a:bodyPr>
            <a:noAutofit/>
          </a:bodyPr>
          <a:lstStyle>
            <a:lvl1pPr algn="l" rtl="0" eaLnBrk="1" fontAlgn="base" hangingPunct="1">
              <a:spcBef>
                <a:spcPct val="0"/>
              </a:spcBef>
              <a:spcAft>
                <a:spcPct val="0"/>
              </a:spcAft>
              <a:defRPr sz="2700" b="1" kern="1200">
                <a:solidFill>
                  <a:srgbClr val="2F3030"/>
                </a:solidFill>
                <a:latin typeface="Arial Narrow"/>
                <a:ea typeface="ＭＳ Ｐゴシック" charset="0"/>
                <a:cs typeface="Arial Narrow"/>
              </a:defRPr>
            </a:lvl1pPr>
            <a:lvl2pPr algn="l" rtl="0" eaLnBrk="1" fontAlgn="base" hangingPunct="1">
              <a:spcBef>
                <a:spcPct val="0"/>
              </a:spcBef>
              <a:spcAft>
                <a:spcPct val="0"/>
              </a:spcAft>
              <a:defRPr sz="2800" b="1">
                <a:solidFill>
                  <a:schemeClr val="tx1"/>
                </a:solidFill>
                <a:latin typeface="Arial Narrow" charset="0"/>
                <a:ea typeface="ＭＳ Ｐゴシック" charset="0"/>
                <a:cs typeface="ＭＳ Ｐゴシック" charset="0"/>
              </a:defRPr>
            </a:lvl2pPr>
            <a:lvl3pPr algn="l" rtl="0" eaLnBrk="1" fontAlgn="base" hangingPunct="1">
              <a:spcBef>
                <a:spcPct val="0"/>
              </a:spcBef>
              <a:spcAft>
                <a:spcPct val="0"/>
              </a:spcAft>
              <a:defRPr sz="2800" b="1">
                <a:solidFill>
                  <a:schemeClr val="tx1"/>
                </a:solidFill>
                <a:latin typeface="Arial Narrow" charset="0"/>
                <a:ea typeface="ＭＳ Ｐゴシック" charset="0"/>
                <a:cs typeface="ＭＳ Ｐゴシック" charset="0"/>
              </a:defRPr>
            </a:lvl3pPr>
            <a:lvl4pPr algn="l" rtl="0" eaLnBrk="1" fontAlgn="base" hangingPunct="1">
              <a:spcBef>
                <a:spcPct val="0"/>
              </a:spcBef>
              <a:spcAft>
                <a:spcPct val="0"/>
              </a:spcAft>
              <a:defRPr sz="2800" b="1">
                <a:solidFill>
                  <a:schemeClr val="tx1"/>
                </a:solidFill>
                <a:latin typeface="Arial Narrow" charset="0"/>
                <a:ea typeface="ＭＳ Ｐゴシック" charset="0"/>
                <a:cs typeface="ＭＳ Ｐゴシック" charset="0"/>
              </a:defRPr>
            </a:lvl4pPr>
            <a:lvl5pPr algn="l" rtl="0" eaLnBrk="1" fontAlgn="base" hangingPunct="1">
              <a:spcBef>
                <a:spcPct val="0"/>
              </a:spcBef>
              <a:spcAft>
                <a:spcPct val="0"/>
              </a:spcAft>
              <a:defRPr sz="2800" b="1">
                <a:solidFill>
                  <a:schemeClr val="tx1"/>
                </a:solidFill>
                <a:latin typeface="Arial Narrow" charset="0"/>
                <a:ea typeface="ＭＳ Ｐゴシック" charset="0"/>
                <a:cs typeface="ＭＳ Ｐゴシック" charset="0"/>
              </a:defRPr>
            </a:lvl5pPr>
            <a:lvl6pPr marL="457200" algn="l" rtl="0" eaLnBrk="1" fontAlgn="base" hangingPunct="1">
              <a:spcBef>
                <a:spcPct val="0"/>
              </a:spcBef>
              <a:spcAft>
                <a:spcPct val="0"/>
              </a:spcAft>
              <a:defRPr sz="2800" b="1">
                <a:solidFill>
                  <a:schemeClr val="tx1"/>
                </a:solidFill>
                <a:latin typeface="Arial Narrow" charset="0"/>
                <a:ea typeface="ＭＳ Ｐゴシック" charset="0"/>
                <a:cs typeface="ＭＳ Ｐゴシック" charset="0"/>
              </a:defRPr>
            </a:lvl6pPr>
            <a:lvl7pPr marL="914400" algn="l" rtl="0" eaLnBrk="1" fontAlgn="base" hangingPunct="1">
              <a:spcBef>
                <a:spcPct val="0"/>
              </a:spcBef>
              <a:spcAft>
                <a:spcPct val="0"/>
              </a:spcAft>
              <a:defRPr sz="2800" b="1">
                <a:solidFill>
                  <a:schemeClr val="tx1"/>
                </a:solidFill>
                <a:latin typeface="Arial Narrow" charset="0"/>
                <a:ea typeface="ＭＳ Ｐゴシック" charset="0"/>
                <a:cs typeface="ＭＳ Ｐゴシック" charset="0"/>
              </a:defRPr>
            </a:lvl7pPr>
            <a:lvl8pPr marL="1371600" algn="l" rtl="0" eaLnBrk="1" fontAlgn="base" hangingPunct="1">
              <a:spcBef>
                <a:spcPct val="0"/>
              </a:spcBef>
              <a:spcAft>
                <a:spcPct val="0"/>
              </a:spcAft>
              <a:defRPr sz="2800" b="1">
                <a:solidFill>
                  <a:schemeClr val="tx1"/>
                </a:solidFill>
                <a:latin typeface="Arial Narrow" charset="0"/>
                <a:ea typeface="ＭＳ Ｐゴシック" charset="0"/>
                <a:cs typeface="ＭＳ Ｐゴシック" charset="0"/>
              </a:defRPr>
            </a:lvl8pPr>
            <a:lvl9pPr marL="1828800" algn="l" rtl="0" eaLnBrk="1" fontAlgn="base" hangingPunct="1">
              <a:spcBef>
                <a:spcPct val="0"/>
              </a:spcBef>
              <a:spcAft>
                <a:spcPct val="0"/>
              </a:spcAft>
              <a:defRPr sz="2800" b="1">
                <a:solidFill>
                  <a:schemeClr val="tx1"/>
                </a:solidFill>
                <a:latin typeface="Arial Narrow" charset="0"/>
                <a:ea typeface="ＭＳ Ｐゴシック" charset="0"/>
                <a:cs typeface="ＭＳ Ｐゴシック" charset="0"/>
              </a:defRPr>
            </a:lvl9pPr>
          </a:lstStyle>
          <a:p>
            <a:r>
              <a:rPr lang="en-US" sz="2000" dirty="0" err="1" smtClean="0"/>
              <a:t>Prosigna</a:t>
            </a:r>
            <a:r>
              <a:rPr lang="en-US" sz="2000" dirty="0" smtClean="0"/>
              <a:t>: 3348 FFPE samples, two clinical studies, FDA submission, FDA review, FDA acceptance</a:t>
            </a:r>
            <a:r>
              <a:rPr lang="en-US" sz="2000" dirty="0" smtClean="0">
                <a:solidFill>
                  <a:schemeClr val="tx1"/>
                </a:solidFill>
              </a:rPr>
              <a:t>, </a:t>
            </a:r>
            <a:r>
              <a:rPr lang="en-US" sz="2000" i="1" dirty="0" smtClean="0">
                <a:solidFill>
                  <a:schemeClr val="tx1"/>
                </a:solidFill>
              </a:rPr>
              <a:t>all</a:t>
            </a:r>
            <a:r>
              <a:rPr lang="en-US" sz="2000" dirty="0" smtClean="0">
                <a:solidFill>
                  <a:schemeClr val="tx1"/>
                </a:solidFill>
              </a:rPr>
              <a:t> </a:t>
            </a:r>
            <a:r>
              <a:rPr lang="en-US" sz="2000" i="1" dirty="0" smtClean="0">
                <a:solidFill>
                  <a:schemeClr val="tx1"/>
                </a:solidFill>
              </a:rPr>
              <a:t>in 1008 business days</a:t>
            </a:r>
            <a:r>
              <a:rPr lang="en-US" sz="2000" dirty="0" smtClean="0">
                <a:solidFill>
                  <a:schemeClr val="tx1"/>
                </a:solidFill>
              </a:rPr>
              <a:t>. </a:t>
            </a:r>
            <a:endParaRPr lang="en-US" sz="2000" dirty="0">
              <a:solidFill>
                <a:schemeClr val="tx1"/>
              </a:solidFill>
            </a:endParaRPr>
          </a:p>
        </p:txBody>
      </p:sp>
      <p:pic>
        <p:nvPicPr>
          <p:cNvPr id="1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3892" t="41193" r="23054" b="17898"/>
          <a:stretch/>
        </p:blipFill>
        <p:spPr bwMode="auto">
          <a:xfrm>
            <a:off x="74188" y="1377003"/>
            <a:ext cx="9069812" cy="393389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1" name="Picture 2" descr="C:\Users\jbeechem\Documents\My Box Files\Joe\All_RnD_Group_Meetings\green-check-mar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6073" y="1377003"/>
            <a:ext cx="782689" cy="725944"/>
          </a:xfrm>
          <a:prstGeom prst="rect">
            <a:avLst/>
          </a:prstGeom>
          <a:noFill/>
          <a:extLst>
            <a:ext uri="{909E8E84-426E-40dd-AFC4-6F175D3DCCD1}">
              <a14:hiddenFill xmlns="" xmlns:a14="http://schemas.microsoft.com/office/drawing/2010/main">
                <a:solidFill>
                  <a:srgbClr val="FFFFFF"/>
                </a:solidFill>
              </a14:hiddenFill>
            </a:ext>
          </a:extLst>
        </p:spPr>
      </p:pic>
      <p:sp>
        <p:nvSpPr>
          <p:cNvPr id="12" name="Pentagon 11"/>
          <p:cNvSpPr/>
          <p:nvPr/>
        </p:nvSpPr>
        <p:spPr>
          <a:xfrm>
            <a:off x="2916266" y="3375389"/>
            <a:ext cx="3540125" cy="267358"/>
          </a:xfrm>
          <a:prstGeom prst="homePlate">
            <a:avLst/>
          </a:prstGeom>
        </p:spPr>
        <p:style>
          <a:lnRef idx="1">
            <a:schemeClr val="accent1"/>
          </a:lnRef>
          <a:fillRef idx="3">
            <a:schemeClr val="accent1"/>
          </a:fillRef>
          <a:effectRef idx="2">
            <a:schemeClr val="accent1"/>
          </a:effectRef>
          <a:fontRef idx="minor">
            <a:schemeClr val="lt1"/>
          </a:fontRef>
        </p:style>
        <p:txBody>
          <a:bodyPr rtlCol="0" anchor="ctr"/>
          <a:lstStyle/>
          <a:p>
            <a:r>
              <a:rPr lang="en-US" dirty="0"/>
              <a:t>1008 business days…</a:t>
            </a:r>
          </a:p>
        </p:txBody>
      </p:sp>
      <p:sp>
        <p:nvSpPr>
          <p:cNvPr id="7" name="TextBox 6"/>
          <p:cNvSpPr txBox="1"/>
          <p:nvPr/>
        </p:nvSpPr>
        <p:spPr>
          <a:xfrm>
            <a:off x="222821" y="5561908"/>
            <a:ext cx="8574574" cy="1200329"/>
          </a:xfrm>
          <a:prstGeom prst="rect">
            <a:avLst/>
          </a:prstGeom>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dirty="0" smtClean="0">
                <a:solidFill>
                  <a:prstClr val="black"/>
                </a:solidFill>
              </a:rPr>
              <a:t>For FDA approval, Net number of FFPE samples examined:</a:t>
            </a:r>
          </a:p>
          <a:p>
            <a:r>
              <a:rPr lang="en-US" dirty="0" smtClean="0">
                <a:solidFill>
                  <a:prstClr val="black"/>
                </a:solidFill>
              </a:rPr>
              <a:t>514 for initial signature training, 200 for testing of training process, 1014 for 2011 clinical study #1, 1620 for 2012 clinical study #2</a:t>
            </a:r>
          </a:p>
          <a:p>
            <a:r>
              <a:rPr lang="en-US" dirty="0" smtClean="0">
                <a:solidFill>
                  <a:prstClr val="black"/>
                </a:solidFill>
              </a:rPr>
              <a:t> 3348 total FFPE samples examined to develop signature.</a:t>
            </a:r>
            <a:endParaRPr lang="en-US" dirty="0">
              <a:solidFill>
                <a:prstClr val="black"/>
              </a:solidFill>
            </a:endParaRPr>
          </a:p>
        </p:txBody>
      </p:sp>
    </p:spTree>
    <p:extLst>
      <p:ext uri="{BB962C8B-B14F-4D97-AF65-F5344CB8AC3E}">
        <p14:creationId xmlns:p14="http://schemas.microsoft.com/office/powerpoint/2010/main" val="11453871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Agenda</a:t>
            </a:r>
            <a:endParaRPr lang="en-US" dirty="0"/>
          </a:p>
        </p:txBody>
      </p:sp>
      <p:sp>
        <p:nvSpPr>
          <p:cNvPr id="7" name="Content Placeholder 6"/>
          <p:cNvSpPr>
            <a:spLocks noGrp="1"/>
          </p:cNvSpPr>
          <p:nvPr>
            <p:ph sz="half" idx="1"/>
          </p:nvPr>
        </p:nvSpPr>
        <p:spPr>
          <a:xfrm>
            <a:off x="207782" y="1576799"/>
            <a:ext cx="4767553" cy="4509675"/>
          </a:xfrm>
        </p:spPr>
        <p:txBody>
          <a:bodyPr/>
          <a:lstStyle/>
          <a:p>
            <a:r>
              <a:rPr lang="en-US" dirty="0" smtClean="0">
                <a:solidFill>
                  <a:schemeClr val="accent1"/>
                </a:solidFill>
                <a:hlinkClick r:id="rId3" action="ppaction://hlinksldjump"/>
              </a:rPr>
              <a:t>Platform Introduction</a:t>
            </a:r>
            <a:r>
              <a:rPr lang="en-US" dirty="0" smtClean="0"/>
              <a:t>	</a:t>
            </a:r>
          </a:p>
          <a:p>
            <a:r>
              <a:rPr lang="en-US" b="1" dirty="0" smtClean="0">
                <a:hlinkClick r:id="rId4" action="ppaction://hlinksldjump"/>
              </a:rPr>
              <a:t>Assay Overview</a:t>
            </a:r>
            <a:endParaRPr lang="en-US" b="1" dirty="0" smtClean="0"/>
          </a:p>
          <a:p>
            <a:r>
              <a:rPr lang="en-US" dirty="0" smtClean="0">
                <a:hlinkClick r:id="rId5" action="ppaction://hlinksldjump"/>
              </a:rPr>
              <a:t>Performance</a:t>
            </a:r>
            <a:endParaRPr lang="en-US" dirty="0" smtClean="0"/>
          </a:p>
          <a:p>
            <a:r>
              <a:rPr lang="en-US" dirty="0">
                <a:solidFill>
                  <a:srgbClr val="4F4E50"/>
                </a:solidFill>
                <a:hlinkClick r:id="rId6" action="ppaction://hlinksldjump"/>
              </a:rPr>
              <a:t>Application extensions </a:t>
            </a:r>
            <a:endParaRPr lang="en-US" dirty="0" smtClean="0">
              <a:solidFill>
                <a:srgbClr val="4F4E50"/>
              </a:solidFill>
            </a:endParaRPr>
          </a:p>
          <a:p>
            <a:pPr lvl="1"/>
            <a:r>
              <a:rPr lang="en-US" dirty="0">
                <a:solidFill>
                  <a:srgbClr val="4F4E50"/>
                </a:solidFill>
                <a:hlinkClick r:id="rId6" action="ppaction://hlinksldjump"/>
              </a:rPr>
              <a:t>Single cell / small sample </a:t>
            </a:r>
            <a:r>
              <a:rPr lang="en-US" dirty="0" smtClean="0">
                <a:solidFill>
                  <a:srgbClr val="4F4E50"/>
                </a:solidFill>
                <a:hlinkClick r:id="rId6" action="ppaction://hlinksldjump"/>
              </a:rPr>
              <a:t>profiling</a:t>
            </a:r>
            <a:endParaRPr lang="en-US" dirty="0" smtClean="0">
              <a:solidFill>
                <a:srgbClr val="4F4E50"/>
              </a:solidFill>
            </a:endParaRPr>
          </a:p>
          <a:p>
            <a:pPr lvl="1"/>
            <a:r>
              <a:rPr lang="en-US" dirty="0" err="1" smtClean="0">
                <a:solidFill>
                  <a:srgbClr val="4F4E50"/>
                </a:solidFill>
                <a:hlinkClick r:id="rId7" action="ppaction://hlinksldjump"/>
              </a:rPr>
              <a:t>miRNA</a:t>
            </a:r>
            <a:endParaRPr lang="en-US" dirty="0" smtClean="0">
              <a:solidFill>
                <a:srgbClr val="4F4E50"/>
              </a:solidFill>
            </a:endParaRPr>
          </a:p>
          <a:p>
            <a:pPr lvl="1"/>
            <a:r>
              <a:rPr lang="en-US" dirty="0">
                <a:solidFill>
                  <a:srgbClr val="4F4E50"/>
                </a:solidFill>
                <a:hlinkClick r:id="rId8" action="ppaction://hlinksldjump"/>
              </a:rPr>
              <a:t>DNA applications (CNV and ChIP</a:t>
            </a:r>
            <a:r>
              <a:rPr lang="en-US" dirty="0" smtClean="0">
                <a:solidFill>
                  <a:srgbClr val="4F4E50"/>
                </a:solidFill>
                <a:hlinkClick r:id="rId8" action="ppaction://hlinksldjump"/>
              </a:rPr>
              <a:t>)</a:t>
            </a:r>
            <a:endParaRPr lang="en-US" dirty="0">
              <a:solidFill>
                <a:srgbClr val="4F4E50"/>
              </a:solidFill>
            </a:endParaRPr>
          </a:p>
        </p:txBody>
      </p:sp>
      <p:pic>
        <p:nvPicPr>
          <p:cNvPr id="13" name="Picture 6" descr="04_TNgreen-small"/>
          <p:cNvPicPr>
            <a:picLocks noGrp="1" noChangeAspect="1" noChangeArrowheads="1"/>
          </p:cNvPicPr>
          <p:nvPr>
            <p:ph sz="half" idx="2"/>
          </p:nvPr>
        </p:nvPicPr>
        <p:blipFill>
          <a:blip r:embed="rId9" cstate="screen"/>
          <a:stretch>
            <a:fillRect/>
          </a:stretch>
        </p:blipFill>
        <p:spPr>
          <a:xfrm>
            <a:off x="4724400" y="3036094"/>
            <a:ext cx="4114800" cy="1590675"/>
          </a:xfrm>
          <a:prstGeom prst="rect">
            <a:avLst/>
          </a:prstGeom>
        </p:spPr>
      </p:pic>
      <p:sp>
        <p:nvSpPr>
          <p:cNvPr id="4" name="Footer Placeholder 3"/>
          <p:cNvSpPr>
            <a:spLocks noGrp="1"/>
          </p:cNvSpPr>
          <p:nvPr>
            <p:ph type="ftr" sz="quarter" idx="11"/>
          </p:nvPr>
        </p:nvSpPr>
        <p:spPr/>
        <p:txBody>
          <a:bodyPr/>
          <a:lstStyle/>
          <a:p>
            <a:r>
              <a:rPr lang="en-US" smtClean="0"/>
              <a:t>NanoString Confidential.</a:t>
            </a:r>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9</a:t>
            </a:fld>
            <a:endParaRPr lang="en-US"/>
          </a:p>
        </p:txBody>
      </p:sp>
    </p:spTree>
    <p:extLst>
      <p:ext uri="{BB962C8B-B14F-4D97-AF65-F5344CB8AC3E}">
        <p14:creationId xmlns:p14="http://schemas.microsoft.com/office/powerpoint/2010/main" val="15135848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3" descr="20070212_M3S4L2_F2_ColorOverlay"/>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71895" y="1998382"/>
            <a:ext cx="5417854" cy="3043518"/>
          </a:xfrm>
          <a:prstGeom prst="roundRect">
            <a:avLst>
              <a:gd name="adj" fmla="val 8594"/>
            </a:avLst>
          </a:prstGeom>
          <a:solidFill>
            <a:srgbClr val="FFFFFF">
              <a:shade val="85000"/>
            </a:srgbClr>
          </a:solidFill>
          <a:ln>
            <a:noFill/>
          </a:ln>
          <a:effectLst/>
        </p:spPr>
      </p:pic>
      <p:sp>
        <p:nvSpPr>
          <p:cNvPr id="10" name="Title 9"/>
          <p:cNvSpPr>
            <a:spLocks noGrp="1"/>
          </p:cNvSpPr>
          <p:nvPr>
            <p:ph type="title"/>
          </p:nvPr>
        </p:nvSpPr>
        <p:spPr/>
        <p:txBody>
          <a:bodyPr>
            <a:noAutofit/>
          </a:bodyPr>
          <a:lstStyle/>
          <a:p>
            <a:r>
              <a:rPr lang="en-US" sz="2600" dirty="0" smtClean="0"/>
              <a:t>Each Barcode Attached to an Individual RNA</a:t>
            </a:r>
            <a:endParaRPr lang="en-US" sz="2600" dirty="0"/>
          </a:p>
        </p:txBody>
      </p:sp>
      <p:pic>
        <p:nvPicPr>
          <p:cNvPr id="4" name="Picture 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0980" y="2044700"/>
            <a:ext cx="2438979" cy="3060700"/>
          </a:xfrm>
          <a:prstGeom prst="roundRect">
            <a:avLst/>
          </a:prstGeom>
          <a:noFill/>
        </p:spPr>
      </p:pic>
      <p:sp>
        <p:nvSpPr>
          <p:cNvPr id="5" name="Right Arrow 4"/>
          <p:cNvSpPr/>
          <p:nvPr/>
        </p:nvSpPr>
        <p:spPr>
          <a:xfrm>
            <a:off x="2844800" y="2997200"/>
            <a:ext cx="469900" cy="939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356610"/>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0412" name="Picture 12" descr="nano-slide-2"/>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2077981" y="2258883"/>
            <a:ext cx="5964620" cy="2499977"/>
          </a:xfrm>
          <a:prstGeom prst="rect">
            <a:avLst/>
          </a:prstGeom>
          <a:noFill/>
          <a:ln w="9525">
            <a:noFill/>
            <a:miter lim="800000"/>
            <a:headEnd/>
            <a:tailEnd/>
          </a:ln>
        </p:spPr>
      </p:pic>
      <p:pic>
        <p:nvPicPr>
          <p:cNvPr id="230411" name="Picture 11" descr="nano-slide-3"/>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2094241" y="2234373"/>
            <a:ext cx="6486862" cy="2500192"/>
          </a:xfrm>
          <a:prstGeom prst="rect">
            <a:avLst/>
          </a:prstGeom>
          <a:noFill/>
          <a:ln w="9525">
            <a:noFill/>
            <a:miter lim="800000"/>
            <a:headEnd/>
            <a:tailEnd/>
          </a:ln>
        </p:spPr>
      </p:pic>
      <p:pic>
        <p:nvPicPr>
          <p:cNvPr id="230409" name="Picture 9" descr="nano-slide-1b"/>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4870051" y="2919471"/>
            <a:ext cx="3709226" cy="1222872"/>
          </a:xfrm>
          <a:prstGeom prst="rect">
            <a:avLst/>
          </a:prstGeom>
          <a:noFill/>
          <a:ln w="9525">
            <a:noFill/>
            <a:miter lim="800000"/>
            <a:headEnd/>
            <a:tailEnd/>
          </a:ln>
        </p:spPr>
      </p:pic>
      <p:pic>
        <p:nvPicPr>
          <p:cNvPr id="230410" name="Picture 10" descr="nano-slide-1a"/>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3564956" y="2816909"/>
            <a:ext cx="1336450" cy="1336450"/>
          </a:xfrm>
          <a:prstGeom prst="rect">
            <a:avLst/>
          </a:prstGeom>
          <a:noFill/>
          <a:ln w="9525">
            <a:noFill/>
            <a:miter lim="800000"/>
            <a:headEnd/>
            <a:tailEnd/>
          </a:ln>
        </p:spPr>
      </p:pic>
      <p:sp>
        <p:nvSpPr>
          <p:cNvPr id="14342" name="Title 1"/>
          <p:cNvSpPr>
            <a:spLocks noGrp="1"/>
          </p:cNvSpPr>
          <p:nvPr>
            <p:ph type="title"/>
          </p:nvPr>
        </p:nvSpPr>
        <p:spPr/>
        <p:txBody>
          <a:bodyPr/>
          <a:lstStyle/>
          <a:p>
            <a:r>
              <a:rPr lang="en-US" dirty="0" smtClean="0"/>
              <a:t>Two probe assay</a:t>
            </a:r>
          </a:p>
        </p:txBody>
      </p:sp>
      <p:sp>
        <p:nvSpPr>
          <p:cNvPr id="13" name="TextBox 12"/>
          <p:cNvSpPr txBox="1">
            <a:spLocks noChangeArrowheads="1"/>
          </p:cNvSpPr>
          <p:nvPr/>
        </p:nvSpPr>
        <p:spPr bwMode="auto">
          <a:xfrm>
            <a:off x="3414227" y="4291257"/>
            <a:ext cx="1585913" cy="584775"/>
          </a:xfrm>
          <a:prstGeom prst="rect">
            <a:avLst/>
          </a:prstGeom>
          <a:noFill/>
          <a:ln w="9525">
            <a:noFill/>
            <a:miter lim="800000"/>
            <a:headEnd/>
            <a:tailEnd/>
          </a:ln>
        </p:spPr>
        <p:txBody>
          <a:bodyPr>
            <a:spAutoFit/>
          </a:bodyPr>
          <a:lstStyle/>
          <a:p>
            <a:pPr algn="l"/>
            <a:r>
              <a:rPr lang="en-US" sz="1600" dirty="0">
                <a:cs typeface="Arial" charset="0"/>
              </a:rPr>
              <a:t>Target Specific Capture Probe</a:t>
            </a:r>
          </a:p>
        </p:txBody>
      </p:sp>
      <p:sp>
        <p:nvSpPr>
          <p:cNvPr id="14" name="TextBox 13"/>
          <p:cNvSpPr txBox="1">
            <a:spLocks noChangeArrowheads="1"/>
          </p:cNvSpPr>
          <p:nvPr/>
        </p:nvSpPr>
        <p:spPr bwMode="auto">
          <a:xfrm>
            <a:off x="5012655" y="4291257"/>
            <a:ext cx="1752600" cy="584775"/>
          </a:xfrm>
          <a:prstGeom prst="rect">
            <a:avLst/>
          </a:prstGeom>
          <a:noFill/>
          <a:ln w="9525">
            <a:noFill/>
            <a:miter lim="800000"/>
            <a:headEnd/>
            <a:tailEnd/>
          </a:ln>
        </p:spPr>
        <p:txBody>
          <a:bodyPr>
            <a:spAutoFit/>
          </a:bodyPr>
          <a:lstStyle/>
          <a:p>
            <a:pPr algn="l"/>
            <a:r>
              <a:rPr lang="en-US" sz="1600" dirty="0">
                <a:cs typeface="Arial" charset="0"/>
              </a:rPr>
              <a:t>Target Specific Reporter Probe</a:t>
            </a:r>
          </a:p>
        </p:txBody>
      </p:sp>
      <p:sp>
        <p:nvSpPr>
          <p:cNvPr id="21" name="Slide Number Placeholder 20"/>
          <p:cNvSpPr>
            <a:spLocks noGrp="1"/>
          </p:cNvSpPr>
          <p:nvPr>
            <p:ph type="sldNum" sz="quarter" idx="12"/>
          </p:nvPr>
        </p:nvSpPr>
        <p:spPr/>
        <p:txBody>
          <a:bodyPr/>
          <a:lstStyle/>
          <a:p>
            <a:fld id="{B6F15528-21DE-4FAA-801E-634DDDAF4B2B}" type="slidenum">
              <a:rPr lang="en-US" smtClean="0">
                <a:solidFill>
                  <a:srgbClr val="717073">
                    <a:lumMod val="75000"/>
                  </a:srgbClr>
                </a:solidFill>
              </a:rPr>
              <a:pPr/>
              <a:t>11</a:t>
            </a:fld>
            <a:endParaRPr lang="en-US">
              <a:solidFill>
                <a:srgbClr val="717073">
                  <a:lumMod val="75000"/>
                </a:srgbClr>
              </a:solidFill>
            </a:endParaRPr>
          </a:p>
        </p:txBody>
      </p:sp>
      <p:sp>
        <p:nvSpPr>
          <p:cNvPr id="12" name="Content Placeholder 9"/>
          <p:cNvSpPr>
            <a:spLocks noGrp="1"/>
          </p:cNvSpPr>
          <p:nvPr>
            <p:ph sz="half" idx="1"/>
          </p:nvPr>
        </p:nvSpPr>
        <p:spPr>
          <a:xfrm>
            <a:off x="228601" y="1576799"/>
            <a:ext cx="2665008" cy="4509675"/>
          </a:xfrm>
        </p:spPr>
        <p:txBody>
          <a:bodyPr/>
          <a:lstStyle/>
          <a:p>
            <a:pPr>
              <a:buFont typeface="Arial"/>
              <a:buChar char="•"/>
            </a:pPr>
            <a:r>
              <a:rPr lang="en-US" dirty="0" smtClean="0"/>
              <a:t>Both probes are gene specific</a:t>
            </a:r>
          </a:p>
          <a:p>
            <a:pPr>
              <a:buFont typeface="Arial"/>
              <a:buChar char="•"/>
            </a:pPr>
            <a:endParaRPr lang="en-US" dirty="0"/>
          </a:p>
          <a:p>
            <a:pPr>
              <a:buFont typeface="Arial"/>
              <a:buChar char="•"/>
            </a:pP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30412"/>
                                        </p:tgtEl>
                                        <p:attrNameLst>
                                          <p:attrName>style.visibility</p:attrName>
                                        </p:attrNameLst>
                                      </p:cBhvr>
                                      <p:to>
                                        <p:strVal val="visible"/>
                                      </p:to>
                                    </p:set>
                                    <p:animEffect transition="in" filter="dissolve">
                                      <p:cBhvr>
                                        <p:cTn id="7" dur="500"/>
                                        <p:tgtEl>
                                          <p:spTgt spid="2304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30410"/>
                                        </p:tgtEl>
                                        <p:attrNameLst>
                                          <p:attrName>style.visibility</p:attrName>
                                        </p:attrNameLst>
                                      </p:cBhvr>
                                      <p:to>
                                        <p:strVal val="visible"/>
                                      </p:to>
                                    </p:set>
                                    <p:animEffect transition="in" filter="dissolve">
                                      <p:cBhvr>
                                        <p:cTn id="12" dur="500"/>
                                        <p:tgtEl>
                                          <p:spTgt spid="230410"/>
                                        </p:tgtEl>
                                      </p:cBhvr>
                                    </p:animEffect>
                                  </p:childTnLst>
                                </p:cTn>
                              </p:par>
                              <p:par>
                                <p:cTn id="13" presetID="9" presetClass="entr" presetSubtype="0" fill="hold" nodeType="withEffect">
                                  <p:stCondLst>
                                    <p:cond delay="0"/>
                                  </p:stCondLst>
                                  <p:childTnLst>
                                    <p:set>
                                      <p:cBhvr>
                                        <p:cTn id="14" dur="1" fill="hold">
                                          <p:stCondLst>
                                            <p:cond delay="0"/>
                                          </p:stCondLst>
                                        </p:cTn>
                                        <p:tgtEl>
                                          <p:spTgt spid="230409"/>
                                        </p:tgtEl>
                                        <p:attrNameLst>
                                          <p:attrName>style.visibility</p:attrName>
                                        </p:attrNameLst>
                                      </p:cBhvr>
                                      <p:to>
                                        <p:strVal val="visible"/>
                                      </p:to>
                                    </p:set>
                                    <p:animEffect transition="in" filter="dissolve">
                                      <p:cBhvr>
                                        <p:cTn id="15" dur="500"/>
                                        <p:tgtEl>
                                          <p:spTgt spid="230409"/>
                                        </p:tgtEl>
                                      </p:cBhvr>
                                    </p:animEffect>
                                  </p:childTnLst>
                                </p:cTn>
                              </p:par>
                            </p:childTnLst>
                          </p:cTn>
                        </p:par>
                        <p:par>
                          <p:cTn id="16" fill="hold">
                            <p:stCondLst>
                              <p:cond delay="500"/>
                            </p:stCondLst>
                            <p:childTnLst>
                              <p:par>
                                <p:cTn id="17" presetID="10" presetClass="exit" presetSubtype="0" fill="hold" nodeType="afterEffect">
                                  <p:stCondLst>
                                    <p:cond delay="0"/>
                                  </p:stCondLst>
                                  <p:childTnLst>
                                    <p:animEffect transition="out" filter="fade">
                                      <p:cBhvr>
                                        <p:cTn id="18" dur="500"/>
                                        <p:tgtEl>
                                          <p:spTgt spid="230410"/>
                                        </p:tgtEl>
                                      </p:cBhvr>
                                    </p:animEffect>
                                    <p:set>
                                      <p:cBhvr>
                                        <p:cTn id="19" dur="1" fill="hold">
                                          <p:stCondLst>
                                            <p:cond delay="499"/>
                                          </p:stCondLst>
                                        </p:cTn>
                                        <p:tgtEl>
                                          <p:spTgt spid="230410"/>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230409"/>
                                        </p:tgtEl>
                                      </p:cBhvr>
                                    </p:animEffect>
                                    <p:set>
                                      <p:cBhvr>
                                        <p:cTn id="22" dur="1" fill="hold">
                                          <p:stCondLst>
                                            <p:cond delay="499"/>
                                          </p:stCondLst>
                                        </p:cTn>
                                        <p:tgtEl>
                                          <p:spTgt spid="230409"/>
                                        </p:tgtEl>
                                        <p:attrNameLst>
                                          <p:attrName>style.visibility</p:attrName>
                                        </p:attrNameLst>
                                      </p:cBhvr>
                                      <p:to>
                                        <p:strVal val="hidden"/>
                                      </p:to>
                                    </p:set>
                                  </p:childTnLst>
                                </p:cTn>
                              </p:par>
                              <p:par>
                                <p:cTn id="23" presetID="10" presetClass="entr" presetSubtype="0" fill="hold" nodeType="withEffect">
                                  <p:stCondLst>
                                    <p:cond delay="0"/>
                                  </p:stCondLst>
                                  <p:childTnLst>
                                    <p:set>
                                      <p:cBhvr>
                                        <p:cTn id="24" dur="1" fill="hold">
                                          <p:stCondLst>
                                            <p:cond delay="0"/>
                                          </p:stCondLst>
                                        </p:cTn>
                                        <p:tgtEl>
                                          <p:spTgt spid="230411"/>
                                        </p:tgtEl>
                                        <p:attrNameLst>
                                          <p:attrName>style.visibility</p:attrName>
                                        </p:attrNameLst>
                                      </p:cBhvr>
                                      <p:to>
                                        <p:strVal val="visible"/>
                                      </p:to>
                                    </p:set>
                                    <p:animEffect transition="in" filter="fade">
                                      <p:cBhvr>
                                        <p:cTn id="25" dur="500"/>
                                        <p:tgtEl>
                                          <p:spTgt spid="230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Picture 4"/>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4648200" y="2985870"/>
            <a:ext cx="4267200" cy="2376923"/>
          </a:xfrm>
          <a:prstGeom prst="rect">
            <a:avLst/>
          </a:prstGeom>
          <a:noFill/>
          <a:ln w="9525">
            <a:noFill/>
            <a:miter lim="800000"/>
            <a:headEnd/>
            <a:tailEnd/>
          </a:ln>
          <a:effectLst/>
        </p:spPr>
      </p:pic>
      <p:sp>
        <p:nvSpPr>
          <p:cNvPr id="15376" name="Title 1"/>
          <p:cNvSpPr>
            <a:spLocks noGrp="1"/>
          </p:cNvSpPr>
          <p:nvPr>
            <p:ph type="title"/>
          </p:nvPr>
        </p:nvSpPr>
        <p:spPr/>
        <p:txBody>
          <a:bodyPr/>
          <a:lstStyle/>
          <a:p>
            <a:r>
              <a:rPr lang="en-US" dirty="0" err="1" smtClean="0"/>
              <a:t>nCounter</a:t>
            </a:r>
            <a:r>
              <a:rPr lang="en-US" dirty="0" smtClean="0"/>
              <a:t> custom </a:t>
            </a:r>
            <a:r>
              <a:rPr lang="en-US" dirty="0" err="1" smtClean="0"/>
              <a:t>CodeSets</a:t>
            </a:r>
            <a:endParaRPr lang="en-US" dirty="0" smtClean="0"/>
          </a:p>
        </p:txBody>
      </p:sp>
      <p:sp>
        <p:nvSpPr>
          <p:cNvPr id="99" name="Content Placeholder 98"/>
          <p:cNvSpPr>
            <a:spLocks noGrp="1"/>
          </p:cNvSpPr>
          <p:nvPr>
            <p:ph idx="1"/>
          </p:nvPr>
        </p:nvSpPr>
        <p:spPr/>
        <p:txBody>
          <a:bodyPr/>
          <a:lstStyle/>
          <a:p>
            <a:pPr>
              <a:lnSpc>
                <a:spcPct val="50000"/>
              </a:lnSpc>
              <a:buFont typeface="Arial"/>
              <a:buChar char="•"/>
            </a:pPr>
            <a:r>
              <a:rPr lang="en-US" dirty="0" smtClean="0"/>
              <a:t>Choose your genes</a:t>
            </a:r>
          </a:p>
          <a:p>
            <a:pPr>
              <a:lnSpc>
                <a:spcPct val="50000"/>
              </a:lnSpc>
              <a:buFont typeface="Arial"/>
              <a:buChar char="•"/>
            </a:pPr>
            <a:r>
              <a:rPr lang="en-US" dirty="0" smtClean="0"/>
              <a:t>Premade kits also available</a:t>
            </a:r>
          </a:p>
          <a:p>
            <a:pPr>
              <a:lnSpc>
                <a:spcPct val="50000"/>
              </a:lnSpc>
              <a:buFont typeface="Arial"/>
              <a:buChar char="•"/>
            </a:pPr>
            <a:r>
              <a:rPr lang="en-US" dirty="0" smtClean="0"/>
              <a:t>No optimization</a:t>
            </a:r>
          </a:p>
        </p:txBody>
      </p:sp>
      <p:grpSp>
        <p:nvGrpSpPr>
          <p:cNvPr id="2" name="Group 95"/>
          <p:cNvGrpSpPr/>
          <p:nvPr/>
        </p:nvGrpSpPr>
        <p:grpSpPr>
          <a:xfrm>
            <a:off x="342423" y="3726698"/>
            <a:ext cx="2270149" cy="1128106"/>
            <a:chOff x="968076" y="2836795"/>
            <a:chExt cx="1699777" cy="1017338"/>
          </a:xfrm>
        </p:grpSpPr>
        <p:sp>
          <p:nvSpPr>
            <p:cNvPr id="83" name="AutoShape 74"/>
            <p:cNvSpPr>
              <a:spLocks noChangeArrowheads="1"/>
            </p:cNvSpPr>
            <p:nvPr/>
          </p:nvSpPr>
          <p:spPr bwMode="auto">
            <a:xfrm>
              <a:off x="968076" y="2836795"/>
              <a:ext cx="1699777" cy="1017338"/>
            </a:xfrm>
            <a:prstGeom prst="roundRect">
              <a:avLst>
                <a:gd name="adj" fmla="val 8153"/>
              </a:avLst>
            </a:prstGeom>
            <a:solidFill>
              <a:srgbClr val="FFFFFF"/>
            </a:solidFill>
            <a:ln w="28575" algn="ctr">
              <a:solidFill>
                <a:schemeClr val="accent1"/>
              </a:solidFill>
              <a:round/>
              <a:headEnd/>
              <a:tailEnd/>
            </a:ln>
          </p:spPr>
          <p:txBody>
            <a:bodyPr wrap="none" anchor="ctr"/>
            <a:lstStyle/>
            <a:p>
              <a:endParaRPr lang="en-US"/>
            </a:p>
          </p:txBody>
        </p:sp>
        <p:pic>
          <p:nvPicPr>
            <p:cNvPr id="84" name="Picture 11" descr="linear dynamic range"/>
            <p:cNvPicPr>
              <a:picLocks noChangeAspect="1" noChangeArrowheads="1"/>
            </p:cNvPicPr>
            <p:nvPr/>
          </p:nvPicPr>
          <p:blipFill>
            <a:blip r:embed="rId4" cstate="email">
              <a:extLst>
                <a:ext uri="{28A0092B-C50C-407E-A947-70E740481C1C}">
                  <a14:useLocalDpi xmlns:a14="http://schemas.microsoft.com/office/drawing/2010/main"/>
                </a:ext>
              </a:extLst>
            </a:blip>
            <a:srcRect l="2272" t="4483" r="2652" b="7043"/>
            <a:stretch>
              <a:fillRect/>
            </a:stretch>
          </p:blipFill>
          <p:spPr bwMode="auto">
            <a:xfrm>
              <a:off x="1024946" y="2908935"/>
              <a:ext cx="1586038" cy="873057"/>
            </a:xfrm>
            <a:prstGeom prst="rect">
              <a:avLst/>
            </a:prstGeom>
            <a:noFill/>
            <a:ln w="9525">
              <a:noFill/>
              <a:miter lim="800000"/>
              <a:headEnd/>
              <a:tailEnd/>
            </a:ln>
          </p:spPr>
        </p:pic>
      </p:grpSp>
      <p:sp>
        <p:nvSpPr>
          <p:cNvPr id="56" name="Pentagon 55"/>
          <p:cNvSpPr/>
          <p:nvPr/>
        </p:nvSpPr>
        <p:spPr>
          <a:xfrm>
            <a:off x="3249350" y="2628747"/>
            <a:ext cx="1446476" cy="724517"/>
          </a:xfrm>
          <a:prstGeom prst="homePlate">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lgn="ctr">
              <a:defRPr/>
            </a:pPr>
            <a:r>
              <a:rPr lang="en-US" sz="1600" dirty="0" smtClean="0">
                <a:solidFill>
                  <a:schemeClr val="bg1"/>
                </a:solidFill>
              </a:rPr>
              <a:t>Capture Probes</a:t>
            </a:r>
            <a:endParaRPr lang="en-US" sz="1600" dirty="0">
              <a:solidFill>
                <a:schemeClr val="bg1"/>
              </a:solidFill>
            </a:endParaRPr>
          </a:p>
        </p:txBody>
      </p:sp>
      <p:sp>
        <p:nvSpPr>
          <p:cNvPr id="57" name="Pentagon 56"/>
          <p:cNvSpPr/>
          <p:nvPr/>
        </p:nvSpPr>
        <p:spPr>
          <a:xfrm>
            <a:off x="3249350" y="5226168"/>
            <a:ext cx="1446476" cy="726588"/>
          </a:xfrm>
          <a:prstGeom prst="homePlate">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lgn="ctr">
              <a:defRPr/>
            </a:pPr>
            <a:r>
              <a:rPr lang="en-US" sz="1600" dirty="0" smtClean="0">
                <a:solidFill>
                  <a:schemeClr val="bg1"/>
                </a:solidFill>
              </a:rPr>
              <a:t>Reporter Probes</a:t>
            </a:r>
            <a:endParaRPr lang="en-US" sz="1600" dirty="0">
              <a:solidFill>
                <a:schemeClr val="bg1"/>
              </a:solidFill>
            </a:endParaRPr>
          </a:p>
        </p:txBody>
      </p:sp>
      <p:sp>
        <p:nvSpPr>
          <p:cNvPr id="58" name="Pentagon 57"/>
          <p:cNvSpPr/>
          <p:nvPr/>
        </p:nvSpPr>
        <p:spPr>
          <a:xfrm>
            <a:off x="3249350" y="3927457"/>
            <a:ext cx="1446476" cy="726588"/>
          </a:xfrm>
          <a:prstGeom prst="homePlate">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lgn="ctr">
              <a:defRPr/>
            </a:pPr>
            <a:r>
              <a:rPr lang="en-US" sz="1600" dirty="0" smtClean="0">
                <a:solidFill>
                  <a:schemeClr val="bg1"/>
                </a:solidFill>
              </a:rPr>
              <a:t>System Controls</a:t>
            </a:r>
            <a:endParaRPr lang="en-US" sz="1600" dirty="0">
              <a:solidFill>
                <a:schemeClr val="bg1"/>
              </a:solidFill>
            </a:endParaRPr>
          </a:p>
        </p:txBody>
      </p:sp>
      <p:grpSp>
        <p:nvGrpSpPr>
          <p:cNvPr id="3" name="Group 87"/>
          <p:cNvGrpSpPr/>
          <p:nvPr/>
        </p:nvGrpSpPr>
        <p:grpSpPr>
          <a:xfrm>
            <a:off x="342423" y="2492990"/>
            <a:ext cx="2234860" cy="996032"/>
            <a:chOff x="590973" y="1951908"/>
            <a:chExt cx="2457653" cy="1095326"/>
          </a:xfrm>
        </p:grpSpPr>
        <p:pic>
          <p:nvPicPr>
            <p:cNvPr id="60" name="Picture 59" descr="bioti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894510" y="2020882"/>
              <a:ext cx="376036" cy="268597"/>
            </a:xfrm>
            <a:prstGeom prst="rect">
              <a:avLst/>
            </a:prstGeom>
            <a:noFill/>
            <a:ln w="9525">
              <a:noFill/>
              <a:miter lim="800000"/>
              <a:headEnd/>
              <a:tailEnd/>
            </a:ln>
          </p:spPr>
        </p:pic>
        <p:pic>
          <p:nvPicPr>
            <p:cNvPr id="61" name="Picture 5" descr="bioti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553911" y="2417454"/>
              <a:ext cx="376036" cy="268597"/>
            </a:xfrm>
            <a:prstGeom prst="rect">
              <a:avLst/>
            </a:prstGeom>
            <a:noFill/>
            <a:ln w="9525">
              <a:noFill/>
              <a:miter lim="800000"/>
              <a:headEnd/>
              <a:tailEnd/>
            </a:ln>
          </p:spPr>
        </p:pic>
        <p:pic>
          <p:nvPicPr>
            <p:cNvPr id="62" name="Picture 16" descr="bioti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819281" y="2387869"/>
              <a:ext cx="376036" cy="268597"/>
            </a:xfrm>
            <a:prstGeom prst="rect">
              <a:avLst/>
            </a:prstGeom>
            <a:noFill/>
            <a:ln w="9525">
              <a:noFill/>
              <a:miter lim="800000"/>
              <a:headEnd/>
              <a:tailEnd/>
            </a:ln>
          </p:spPr>
        </p:pic>
        <p:pic>
          <p:nvPicPr>
            <p:cNvPr id="63" name="Picture 21" descr="bioti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566326" y="2778637"/>
              <a:ext cx="376036" cy="268597"/>
            </a:xfrm>
            <a:prstGeom prst="rect">
              <a:avLst/>
            </a:prstGeom>
            <a:noFill/>
            <a:ln w="9525">
              <a:noFill/>
              <a:miter lim="800000"/>
              <a:headEnd/>
              <a:tailEnd/>
            </a:ln>
          </p:spPr>
        </p:pic>
        <p:pic>
          <p:nvPicPr>
            <p:cNvPr id="64" name="Picture 24" descr="bioti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4498" y="2778637"/>
              <a:ext cx="376036" cy="268597"/>
            </a:xfrm>
            <a:prstGeom prst="rect">
              <a:avLst/>
            </a:prstGeom>
            <a:noFill/>
            <a:ln w="9525">
              <a:noFill/>
              <a:miter lim="800000"/>
              <a:headEnd/>
              <a:tailEnd/>
            </a:ln>
          </p:spPr>
        </p:pic>
        <p:pic>
          <p:nvPicPr>
            <p:cNvPr id="66" name="Picture 52" descr="biotin-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280619" y="2078982"/>
              <a:ext cx="416326" cy="308887"/>
            </a:xfrm>
            <a:prstGeom prst="rect">
              <a:avLst/>
            </a:prstGeom>
            <a:noFill/>
            <a:ln w="9525">
              <a:noFill/>
              <a:miter lim="800000"/>
              <a:headEnd/>
              <a:tailEnd/>
            </a:ln>
          </p:spPr>
        </p:pic>
        <p:pic>
          <p:nvPicPr>
            <p:cNvPr id="67" name="Picture 53" descr="biotin-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632300" y="2738347"/>
              <a:ext cx="416326" cy="308887"/>
            </a:xfrm>
            <a:prstGeom prst="rect">
              <a:avLst/>
            </a:prstGeom>
            <a:noFill/>
            <a:ln w="9525">
              <a:noFill/>
              <a:miter lim="800000"/>
              <a:headEnd/>
              <a:tailEnd/>
            </a:ln>
          </p:spPr>
        </p:pic>
        <p:pic>
          <p:nvPicPr>
            <p:cNvPr id="68" name="Picture 54" descr="biotin-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38019" y="2147700"/>
              <a:ext cx="416326" cy="308887"/>
            </a:xfrm>
            <a:prstGeom prst="rect">
              <a:avLst/>
            </a:prstGeom>
            <a:noFill/>
            <a:ln w="9525">
              <a:noFill/>
              <a:miter lim="800000"/>
              <a:headEnd/>
              <a:tailEnd/>
            </a:ln>
          </p:spPr>
        </p:pic>
        <p:pic>
          <p:nvPicPr>
            <p:cNvPr id="69" name="Picture 57" descr="biotin-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82061" y="1951908"/>
              <a:ext cx="416326" cy="308887"/>
            </a:xfrm>
            <a:prstGeom prst="rect">
              <a:avLst/>
            </a:prstGeom>
            <a:noFill/>
            <a:ln w="9525">
              <a:noFill/>
              <a:miter lim="800000"/>
              <a:headEnd/>
              <a:tailEnd/>
            </a:ln>
          </p:spPr>
        </p:pic>
        <p:pic>
          <p:nvPicPr>
            <p:cNvPr id="70" name="Picture 58" descr="biotin-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195316" y="2526900"/>
              <a:ext cx="416326" cy="308887"/>
            </a:xfrm>
            <a:prstGeom prst="rect">
              <a:avLst/>
            </a:prstGeom>
            <a:noFill/>
            <a:ln w="9525">
              <a:noFill/>
              <a:miter lim="800000"/>
              <a:headEnd/>
              <a:tailEnd/>
            </a:ln>
          </p:spPr>
        </p:pic>
        <p:pic>
          <p:nvPicPr>
            <p:cNvPr id="71" name="Picture 59" descr="biotin-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90973" y="2126832"/>
              <a:ext cx="416326" cy="308887"/>
            </a:xfrm>
            <a:prstGeom prst="rect">
              <a:avLst/>
            </a:prstGeom>
            <a:noFill/>
            <a:ln w="9525">
              <a:noFill/>
              <a:miter lim="800000"/>
              <a:headEnd/>
              <a:tailEnd/>
            </a:ln>
          </p:spPr>
        </p:pic>
        <p:pic>
          <p:nvPicPr>
            <p:cNvPr id="72" name="Picture 61" descr="biotin-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801970" y="2370905"/>
              <a:ext cx="396181" cy="282027"/>
            </a:xfrm>
            <a:prstGeom prst="rect">
              <a:avLst/>
            </a:prstGeom>
            <a:noFill/>
            <a:ln w="9525">
              <a:noFill/>
              <a:miter lim="800000"/>
              <a:headEnd/>
              <a:tailEnd/>
            </a:ln>
          </p:spPr>
        </p:pic>
        <p:pic>
          <p:nvPicPr>
            <p:cNvPr id="73" name="Picture 63" descr="biotin-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082529" y="2722694"/>
              <a:ext cx="396181" cy="282027"/>
            </a:xfrm>
            <a:prstGeom prst="rect">
              <a:avLst/>
            </a:prstGeom>
            <a:noFill/>
            <a:ln w="9525">
              <a:noFill/>
              <a:miter lim="800000"/>
              <a:headEnd/>
              <a:tailEnd/>
            </a:ln>
          </p:spPr>
        </p:pic>
      </p:grpSp>
      <p:grpSp>
        <p:nvGrpSpPr>
          <p:cNvPr id="4" name="Group 86"/>
          <p:cNvGrpSpPr/>
          <p:nvPr/>
        </p:nvGrpSpPr>
        <p:grpSpPr>
          <a:xfrm>
            <a:off x="342423" y="4956693"/>
            <a:ext cx="2270149" cy="1265538"/>
            <a:chOff x="482865" y="4756978"/>
            <a:chExt cx="2496460" cy="1391700"/>
          </a:xfrm>
        </p:grpSpPr>
        <p:pic>
          <p:nvPicPr>
            <p:cNvPr id="65" name="Picture 38" descr="probe1-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515531" y="5261184"/>
              <a:ext cx="1107964" cy="268597"/>
            </a:xfrm>
            <a:prstGeom prst="rect">
              <a:avLst/>
            </a:prstGeom>
            <a:noFill/>
            <a:ln w="9525">
              <a:noFill/>
              <a:miter lim="800000"/>
              <a:headEnd/>
              <a:tailEnd/>
            </a:ln>
          </p:spPr>
        </p:pic>
        <p:pic>
          <p:nvPicPr>
            <p:cNvPr id="74" name="Picture 66" descr="probe1-b"/>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482865" y="4842752"/>
              <a:ext cx="1235548" cy="308887"/>
            </a:xfrm>
            <a:prstGeom prst="rect">
              <a:avLst/>
            </a:prstGeom>
            <a:noFill/>
            <a:ln w="9525">
              <a:noFill/>
              <a:miter lim="800000"/>
              <a:headEnd/>
              <a:tailEnd/>
            </a:ln>
          </p:spPr>
        </p:pic>
        <p:pic>
          <p:nvPicPr>
            <p:cNvPr id="75" name="Picture 68" descr="probe1-b"/>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586291" y="5310982"/>
              <a:ext cx="1235548" cy="308887"/>
            </a:xfrm>
            <a:prstGeom prst="rect">
              <a:avLst/>
            </a:prstGeom>
            <a:noFill/>
            <a:ln w="9525">
              <a:noFill/>
              <a:miter lim="800000"/>
              <a:headEnd/>
              <a:tailEnd/>
            </a:ln>
          </p:spPr>
        </p:pic>
        <p:pic>
          <p:nvPicPr>
            <p:cNvPr id="76" name="Picture 70" descr="probe1-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559069" y="5579003"/>
              <a:ext cx="1148254" cy="282028"/>
            </a:xfrm>
            <a:prstGeom prst="rect">
              <a:avLst/>
            </a:prstGeom>
            <a:noFill/>
            <a:ln w="9525">
              <a:noFill/>
              <a:miter lim="800000"/>
              <a:headEnd/>
              <a:tailEnd/>
            </a:ln>
          </p:spPr>
        </p:pic>
        <p:pic>
          <p:nvPicPr>
            <p:cNvPr id="77" name="Picture 71" descr="probe1-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831071" y="4756978"/>
              <a:ext cx="1148254" cy="282028"/>
            </a:xfrm>
            <a:prstGeom prst="rect">
              <a:avLst/>
            </a:prstGeom>
            <a:noFill/>
            <a:ln w="9525">
              <a:noFill/>
              <a:miter lim="800000"/>
              <a:headEnd/>
              <a:tailEnd/>
            </a:ln>
          </p:spPr>
        </p:pic>
        <p:pic>
          <p:nvPicPr>
            <p:cNvPr id="78" name="Picture 73" descr="probe1-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831071" y="5590337"/>
              <a:ext cx="1148254" cy="282028"/>
            </a:xfrm>
            <a:prstGeom prst="rect">
              <a:avLst/>
            </a:prstGeom>
            <a:noFill/>
            <a:ln w="9525">
              <a:noFill/>
              <a:miter lim="800000"/>
              <a:headEnd/>
              <a:tailEnd/>
            </a:ln>
          </p:spPr>
        </p:pic>
        <p:pic>
          <p:nvPicPr>
            <p:cNvPr id="79" name="Picture 38" descr="probe1-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624391" y="5094489"/>
              <a:ext cx="1107964" cy="268597"/>
            </a:xfrm>
            <a:prstGeom prst="rect">
              <a:avLst/>
            </a:prstGeom>
            <a:noFill/>
            <a:ln w="9525">
              <a:noFill/>
              <a:miter lim="800000"/>
              <a:headEnd/>
              <a:tailEnd/>
            </a:ln>
          </p:spPr>
        </p:pic>
        <p:pic>
          <p:nvPicPr>
            <p:cNvPr id="80" name="Picture 38" descr="probe1-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209056" y="5880081"/>
              <a:ext cx="1107964" cy="268597"/>
            </a:xfrm>
            <a:prstGeom prst="rect">
              <a:avLst/>
            </a:prstGeom>
            <a:noFill/>
            <a:ln w="9525">
              <a:noFill/>
              <a:miter lim="800000"/>
              <a:headEnd/>
              <a:tailEnd/>
            </a:ln>
          </p:spPr>
        </p:pic>
      </p:grpSp>
      <p:sp>
        <p:nvSpPr>
          <p:cNvPr id="101" name="Slide Number Placeholder 100"/>
          <p:cNvSpPr>
            <a:spLocks noGrp="1"/>
          </p:cNvSpPr>
          <p:nvPr>
            <p:ph type="sldNum" sz="quarter" idx="12"/>
          </p:nvPr>
        </p:nvSpPr>
        <p:spPr/>
        <p:txBody>
          <a:bodyPr/>
          <a:lstStyle/>
          <a:p>
            <a:fld id="{B6F15528-21DE-4FAA-801E-634DDDAF4B2B}" type="slidenum">
              <a:rPr lang="en-US" smtClean="0">
                <a:solidFill>
                  <a:srgbClr val="717073">
                    <a:lumMod val="75000"/>
                  </a:srgbClr>
                </a:solidFill>
              </a:rPr>
              <a:pPr/>
              <a:t>12</a:t>
            </a:fld>
            <a:endParaRPr lang="en-US">
              <a:solidFill>
                <a:srgbClr val="717073">
                  <a:lumMod val="75000"/>
                </a:srgbClr>
              </a:solidFill>
            </a:endParaRPr>
          </a:p>
        </p:txBody>
      </p:sp>
      <p:sp>
        <p:nvSpPr>
          <p:cNvPr id="102" name="Footer Placeholder 101"/>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Tree>
    <p:extLst>
      <p:ext uri="{BB962C8B-B14F-4D97-AF65-F5344CB8AC3E}">
        <p14:creationId xmlns:p14="http://schemas.microsoft.com/office/powerpoint/2010/main" val="3443555715"/>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Predefined panels-  Comprehensive gene sets  </a:t>
            </a:r>
            <a:endParaRPr lang="en-US" dirty="0"/>
          </a:p>
        </p:txBody>
      </p:sp>
      <p:pic>
        <p:nvPicPr>
          <p:cNvPr id="4" name="Picture 3" descr="img_GEx.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185" y="1571980"/>
            <a:ext cx="2400300" cy="1371600"/>
          </a:xfrm>
          <a:prstGeom prst="rect">
            <a:avLst/>
          </a:prstGeom>
        </p:spPr>
      </p:pic>
      <p:pic>
        <p:nvPicPr>
          <p:cNvPr id="5" name="Picture 4" descr="img_miRNA.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1185" y="4864499"/>
            <a:ext cx="2400300" cy="1371600"/>
          </a:xfrm>
          <a:prstGeom prst="rect">
            <a:avLst/>
          </a:prstGeom>
        </p:spPr>
      </p:pic>
      <p:sp>
        <p:nvSpPr>
          <p:cNvPr id="6" name="Content Placeholder 2"/>
          <p:cNvSpPr>
            <a:spLocks noGrp="1"/>
          </p:cNvSpPr>
          <p:nvPr>
            <p:ph idx="1"/>
          </p:nvPr>
        </p:nvSpPr>
        <p:spPr>
          <a:xfrm>
            <a:off x="2689898" y="1529645"/>
            <a:ext cx="3312212" cy="1504044"/>
          </a:xfrm>
        </p:spPr>
        <p:txBody>
          <a:bodyPr anchor="t" anchorCtr="0">
            <a:noAutofit/>
          </a:bodyPr>
          <a:lstStyle/>
          <a:p>
            <a:pPr marL="137160" indent="0">
              <a:spcBef>
                <a:spcPts val="0"/>
              </a:spcBef>
              <a:spcAft>
                <a:spcPts val="800"/>
              </a:spcAft>
              <a:buNone/>
            </a:pPr>
            <a:r>
              <a:rPr lang="en-US" sz="1600" b="1" dirty="0" smtClean="0">
                <a:solidFill>
                  <a:srgbClr val="8EC02F"/>
                </a:solidFill>
              </a:rPr>
              <a:t>Gene Expression Analysis</a:t>
            </a:r>
          </a:p>
          <a:p>
            <a:pPr marL="457200" indent="-320040">
              <a:spcBef>
                <a:spcPts val="0"/>
              </a:spcBef>
              <a:spcAft>
                <a:spcPts val="400"/>
              </a:spcAft>
            </a:pPr>
            <a:r>
              <a:rPr lang="en-US" sz="1600" dirty="0" smtClean="0"/>
              <a:t>Human Cancer Reference panel</a:t>
            </a:r>
          </a:p>
          <a:p>
            <a:pPr marL="457200" indent="-320040">
              <a:spcBef>
                <a:spcPts val="0"/>
              </a:spcBef>
              <a:spcAft>
                <a:spcPts val="400"/>
              </a:spcAft>
            </a:pPr>
            <a:r>
              <a:rPr lang="en-US" sz="1600" dirty="0" smtClean="0"/>
              <a:t>Human Inflammation panel</a:t>
            </a:r>
          </a:p>
          <a:p>
            <a:pPr marL="457200" indent="-320040">
              <a:spcBef>
                <a:spcPts val="0"/>
              </a:spcBef>
              <a:spcAft>
                <a:spcPts val="400"/>
              </a:spcAft>
            </a:pPr>
            <a:r>
              <a:rPr lang="en-US" sz="1600" dirty="0" smtClean="0"/>
              <a:t>Human Kinase panel</a:t>
            </a:r>
          </a:p>
        </p:txBody>
      </p:sp>
      <p:sp>
        <p:nvSpPr>
          <p:cNvPr id="7" name="Content Placeholder 2"/>
          <p:cNvSpPr txBox="1">
            <a:spLocks/>
          </p:cNvSpPr>
          <p:nvPr/>
        </p:nvSpPr>
        <p:spPr>
          <a:xfrm>
            <a:off x="2683931" y="4864499"/>
            <a:ext cx="6460069" cy="1504044"/>
          </a:xfrm>
          <a:prstGeom prst="rect">
            <a:avLst/>
          </a:prstGeom>
        </p:spPr>
        <p:txBody>
          <a:bodyPr vert="horz" lIns="91440" tIns="45720" rIns="91440" bIns="45720" rtlCol="0" anchor="t" anchorCtr="0">
            <a:noAutofit/>
          </a:bodyPr>
          <a:lstStyle/>
          <a:p>
            <a:pPr marL="137160" marR="0" lvl="0" indent="0" algn="l" defTabSz="457200" rtl="0" eaLnBrk="1" fontAlgn="auto" latinLnBrk="0" hangingPunct="1">
              <a:lnSpc>
                <a:spcPct val="100000"/>
              </a:lnSpc>
              <a:spcBef>
                <a:spcPts val="0"/>
              </a:spcBef>
              <a:spcAft>
                <a:spcPts val="800"/>
              </a:spcAft>
              <a:buClr>
                <a:srgbClr val="8EC02F"/>
              </a:buClr>
              <a:buSzPct val="85000"/>
              <a:buFontTx/>
              <a:buNone/>
              <a:tabLst/>
              <a:defRPr/>
            </a:pPr>
            <a:r>
              <a:rPr kumimoji="0" lang="en-US" sz="1600" b="1" i="0" u="none" strike="noStrike" kern="1200" cap="none" spc="0" normalizeH="0" baseline="0" noProof="0" dirty="0" err="1" smtClean="0">
                <a:ln>
                  <a:noFill/>
                </a:ln>
                <a:solidFill>
                  <a:srgbClr val="8EC02F"/>
                </a:solidFill>
                <a:effectLst/>
                <a:uLnTx/>
                <a:uFillTx/>
                <a:latin typeface="Arial Narrow"/>
                <a:ea typeface="+mn-ea"/>
                <a:cs typeface="Arial Narrow"/>
              </a:rPr>
              <a:t>miRNA</a:t>
            </a:r>
            <a:r>
              <a:rPr kumimoji="0" lang="en-US" sz="1600" b="1" i="0" u="none" strike="noStrike" kern="1200" cap="none" spc="0" normalizeH="0" baseline="0" noProof="0" dirty="0" smtClean="0">
                <a:ln>
                  <a:noFill/>
                </a:ln>
                <a:solidFill>
                  <a:srgbClr val="8EC02F"/>
                </a:solidFill>
                <a:effectLst/>
                <a:uLnTx/>
                <a:uFillTx/>
                <a:latin typeface="Arial Narrow"/>
                <a:ea typeface="+mn-ea"/>
                <a:cs typeface="Arial Narrow"/>
              </a:rPr>
              <a:t> Expression Analysis</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Human </a:t>
            </a:r>
            <a:r>
              <a:rPr kumimoji="0" lang="en-US" sz="1600" b="0" i="0" u="none" strike="noStrike" kern="1200" cap="none" spc="0" normalizeH="0" baseline="0" noProof="0" dirty="0" err="1" smtClean="0">
                <a:ln>
                  <a:noFill/>
                </a:ln>
                <a:solidFill>
                  <a:srgbClr val="313231"/>
                </a:solidFill>
                <a:effectLst/>
                <a:uLnTx/>
                <a:uFillTx/>
                <a:latin typeface="Arial Narrow"/>
                <a:ea typeface="+mn-ea"/>
                <a:cs typeface="Arial Narrow"/>
              </a:rPr>
              <a:t>miRNA</a:t>
            </a: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Mouse </a:t>
            </a:r>
            <a:r>
              <a:rPr kumimoji="0" lang="en-US" sz="1600" b="0" i="0" u="none" strike="noStrike" kern="1200" cap="none" spc="0" normalizeH="0" baseline="0" noProof="0" dirty="0" err="1" smtClean="0">
                <a:ln>
                  <a:noFill/>
                </a:ln>
                <a:solidFill>
                  <a:srgbClr val="313231"/>
                </a:solidFill>
                <a:effectLst/>
                <a:uLnTx/>
                <a:uFillTx/>
                <a:latin typeface="Arial Narrow"/>
                <a:ea typeface="+mn-ea"/>
                <a:cs typeface="Arial Narrow"/>
              </a:rPr>
              <a:t>miRNA</a:t>
            </a: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Rat </a:t>
            </a:r>
            <a:r>
              <a:rPr kumimoji="0" lang="en-US" sz="1600" b="0" i="0" u="none" strike="noStrike" kern="1200" cap="none" spc="0" normalizeH="0" baseline="0" noProof="0" dirty="0" err="1" smtClean="0">
                <a:ln>
                  <a:noFill/>
                </a:ln>
                <a:solidFill>
                  <a:srgbClr val="313231"/>
                </a:solidFill>
                <a:effectLst/>
                <a:uLnTx/>
                <a:uFillTx/>
                <a:latin typeface="Arial Narrow"/>
                <a:ea typeface="+mn-ea"/>
                <a:cs typeface="Arial Narrow"/>
              </a:rPr>
              <a:t>miRNA</a:t>
            </a: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Drosophila </a:t>
            </a:r>
            <a:r>
              <a:rPr kumimoji="0" lang="en-US" sz="1600" b="0" i="0" u="none" strike="noStrike" kern="1200" cap="none" spc="0" normalizeH="0" baseline="0" noProof="0" dirty="0" err="1" smtClean="0">
                <a:ln>
                  <a:noFill/>
                </a:ln>
                <a:solidFill>
                  <a:srgbClr val="313231"/>
                </a:solidFill>
                <a:effectLst/>
                <a:uLnTx/>
                <a:uFillTx/>
                <a:latin typeface="Arial Narrow"/>
                <a:ea typeface="+mn-ea"/>
                <a:cs typeface="Arial Narrow"/>
              </a:rPr>
              <a:t>miRNA</a:t>
            </a: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 panel</a:t>
            </a:r>
          </a:p>
        </p:txBody>
      </p:sp>
      <p:sp>
        <p:nvSpPr>
          <p:cNvPr id="8" name="Content Placeholder 2"/>
          <p:cNvSpPr txBox="1">
            <a:spLocks/>
          </p:cNvSpPr>
          <p:nvPr/>
        </p:nvSpPr>
        <p:spPr>
          <a:xfrm>
            <a:off x="5986775" y="1579625"/>
            <a:ext cx="3016390" cy="1504044"/>
          </a:xfrm>
          <a:prstGeom prst="rect">
            <a:avLst/>
          </a:prstGeom>
        </p:spPr>
        <p:txBody>
          <a:bodyPr vert="horz" lIns="91440" tIns="45720" rIns="91440" bIns="45720" rtlCol="0" anchor="t" anchorCtr="0">
            <a:noAutofit/>
          </a:bodyPr>
          <a:lstStyle/>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endParaRPr kumimoji="0" lang="en-US" sz="1600" b="0" i="0" u="none" strike="noStrike" kern="1200" cap="none" spc="0" normalizeH="0" baseline="0" noProof="0" smtClean="0">
              <a:ln>
                <a:noFill/>
              </a:ln>
              <a:solidFill>
                <a:srgbClr val="313231"/>
              </a:solidFill>
              <a:effectLst/>
              <a:uLnTx/>
              <a:uFillTx/>
              <a:latin typeface="Arial Narrow"/>
              <a:ea typeface="+mn-ea"/>
              <a:cs typeface="Arial Narrow"/>
            </a:endParaRP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smtClean="0">
                <a:ln>
                  <a:noFill/>
                </a:ln>
                <a:solidFill>
                  <a:srgbClr val="313231"/>
                </a:solidFill>
                <a:effectLst/>
                <a:uLnTx/>
                <a:uFillTx/>
                <a:latin typeface="Arial Narrow"/>
                <a:ea typeface="+mn-ea"/>
                <a:cs typeface="Arial Narrow"/>
              </a:rPr>
              <a:t>Human Immunology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smtClean="0">
                <a:ln>
                  <a:noFill/>
                </a:ln>
                <a:solidFill>
                  <a:srgbClr val="313231"/>
                </a:solidFill>
                <a:effectLst/>
                <a:uLnTx/>
                <a:uFillTx/>
                <a:latin typeface="Arial Narrow"/>
                <a:ea typeface="+mn-ea"/>
                <a:cs typeface="Arial Narrow"/>
              </a:rPr>
              <a:t>Mouse Inflammation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smtClean="0">
                <a:ln>
                  <a:noFill/>
                </a:ln>
                <a:solidFill>
                  <a:srgbClr val="313231"/>
                </a:solidFill>
                <a:effectLst/>
                <a:uLnTx/>
                <a:uFillTx/>
                <a:latin typeface="Arial Narrow"/>
                <a:ea typeface="+mn-ea"/>
                <a:cs typeface="Arial Narrow"/>
              </a:rPr>
              <a:t>Human Leukemia Fusion panel</a:t>
            </a:r>
            <a:endPar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endParaRPr>
          </a:p>
        </p:txBody>
      </p:sp>
      <p:sp>
        <p:nvSpPr>
          <p:cNvPr id="9" name="Content Placeholder 2"/>
          <p:cNvSpPr txBox="1">
            <a:spLocks/>
          </p:cNvSpPr>
          <p:nvPr/>
        </p:nvSpPr>
        <p:spPr>
          <a:xfrm>
            <a:off x="2689898" y="3209262"/>
            <a:ext cx="3312212" cy="1079293"/>
          </a:xfrm>
          <a:prstGeom prst="rect">
            <a:avLst/>
          </a:prstGeom>
        </p:spPr>
        <p:txBody>
          <a:bodyPr vert="horz" lIns="91440" tIns="45720" rIns="91440" bIns="45720" rtlCol="0" anchor="t" anchorCtr="0">
            <a:noAutofit/>
          </a:bodyPr>
          <a:lstStyle/>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Human Angiogenesis virtual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Human Apoptosis virtual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Human Breast Cancer virtual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Human Cell Cycle virtual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Human </a:t>
            </a:r>
            <a:r>
              <a:rPr kumimoji="0" lang="en-US" sz="1600" b="0" i="0" u="none" strike="noStrike" kern="1200" cap="none" spc="0" normalizeH="0" baseline="0" noProof="0" dirty="0" err="1" smtClean="0">
                <a:ln>
                  <a:noFill/>
                </a:ln>
                <a:solidFill>
                  <a:srgbClr val="313231"/>
                </a:solidFill>
                <a:effectLst/>
                <a:uLnTx/>
                <a:uFillTx/>
                <a:latin typeface="Arial Narrow"/>
                <a:ea typeface="+mn-ea"/>
                <a:cs typeface="Arial Narrow"/>
              </a:rPr>
              <a:t>Jak</a:t>
            </a: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-Stat virtual panel</a:t>
            </a:r>
          </a:p>
        </p:txBody>
      </p:sp>
      <p:sp>
        <p:nvSpPr>
          <p:cNvPr id="10" name="Content Placeholder 2"/>
          <p:cNvSpPr txBox="1">
            <a:spLocks/>
          </p:cNvSpPr>
          <p:nvPr/>
        </p:nvSpPr>
        <p:spPr>
          <a:xfrm>
            <a:off x="5998218" y="3209262"/>
            <a:ext cx="3312212" cy="1079293"/>
          </a:xfrm>
          <a:prstGeom prst="rect">
            <a:avLst/>
          </a:prstGeom>
        </p:spPr>
        <p:txBody>
          <a:bodyPr vert="horz" lIns="91440" tIns="45720" rIns="91440" bIns="45720" rtlCol="0" anchor="t" anchorCtr="0">
            <a:noAutofit/>
          </a:bodyPr>
          <a:lstStyle/>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Human p53 virtual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Human Stem Cell virtual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Human WNT virtual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Mouse Cancer virtual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r>
              <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rPr>
              <a:t>Mouse Stem Cell virtual panel</a:t>
            </a:r>
          </a:p>
          <a:p>
            <a:pPr marL="457200" marR="0" lvl="0" indent="-320040" algn="l" defTabSz="457200" rtl="0" eaLnBrk="1" fontAlgn="auto" latinLnBrk="0" hangingPunct="1">
              <a:lnSpc>
                <a:spcPct val="100000"/>
              </a:lnSpc>
              <a:spcBef>
                <a:spcPts val="0"/>
              </a:spcBef>
              <a:spcAft>
                <a:spcPts val="400"/>
              </a:spcAft>
              <a:buClr>
                <a:srgbClr val="8EC02F"/>
              </a:buClr>
              <a:buSzPct val="85000"/>
              <a:buFontTx/>
              <a:buBlip>
                <a:blip r:embed="rId5"/>
              </a:buBlip>
              <a:tabLst/>
              <a:defRPr/>
            </a:pPr>
            <a:endParaRPr kumimoji="0" lang="en-US" sz="1600" b="0" i="0" u="none" strike="noStrike" kern="1200" cap="none" spc="0" normalizeH="0" baseline="0" noProof="0" dirty="0" smtClean="0">
              <a:ln>
                <a:noFill/>
              </a:ln>
              <a:solidFill>
                <a:srgbClr val="313231"/>
              </a:solidFill>
              <a:effectLst/>
              <a:uLnTx/>
              <a:uFillTx/>
              <a:latin typeface="Arial Narrow"/>
              <a:ea typeface="+mn-ea"/>
              <a:cs typeface="Arial Narrow"/>
            </a:endParaRPr>
          </a:p>
        </p:txBody>
      </p:sp>
      <p:sp>
        <p:nvSpPr>
          <p:cNvPr id="11" name="Rectangle 10"/>
          <p:cNvSpPr/>
          <p:nvPr/>
        </p:nvSpPr>
        <p:spPr>
          <a:xfrm>
            <a:off x="5986775" y="4864499"/>
            <a:ext cx="4572000" cy="1292662"/>
          </a:xfrm>
          <a:prstGeom prst="rect">
            <a:avLst/>
          </a:prstGeom>
        </p:spPr>
        <p:txBody>
          <a:bodyPr>
            <a:spAutoFit/>
          </a:bodyPr>
          <a:lstStyle/>
          <a:p>
            <a:pPr marL="137160">
              <a:spcAft>
                <a:spcPts val="400"/>
              </a:spcAft>
              <a:buClr>
                <a:srgbClr val="8EC02F"/>
              </a:buClr>
              <a:buSzPct val="85000"/>
              <a:defRPr/>
            </a:pPr>
            <a:r>
              <a:rPr lang="en-US" b="1" dirty="0">
                <a:solidFill>
                  <a:srgbClr val="8EC02F"/>
                </a:solidFill>
              </a:rPr>
              <a:t>Copy Number </a:t>
            </a:r>
            <a:r>
              <a:rPr lang="en-US" b="1" dirty="0" smtClean="0">
                <a:solidFill>
                  <a:srgbClr val="8EC02F"/>
                </a:solidFill>
              </a:rPr>
              <a:t>Variation</a:t>
            </a:r>
            <a:endParaRPr lang="en-US" dirty="0" smtClean="0">
              <a:solidFill>
                <a:srgbClr val="313231"/>
              </a:solidFill>
              <a:latin typeface="Arial Narrow"/>
              <a:cs typeface="Arial Narrow"/>
            </a:endParaRPr>
          </a:p>
          <a:p>
            <a:pPr marL="457200" lvl="0" indent="-320040">
              <a:spcAft>
                <a:spcPts val="400"/>
              </a:spcAft>
              <a:buClr>
                <a:srgbClr val="8EC02F"/>
              </a:buClr>
              <a:buSzPct val="85000"/>
              <a:buBlip>
                <a:blip r:embed="rId5"/>
              </a:buBlip>
              <a:defRPr/>
            </a:pPr>
            <a:r>
              <a:rPr lang="en-US" sz="1600" dirty="0" smtClean="0">
                <a:solidFill>
                  <a:srgbClr val="313231"/>
                </a:solidFill>
                <a:latin typeface="Arial Narrow"/>
                <a:cs typeface="Arial Narrow"/>
              </a:rPr>
              <a:t>Human Cancer CN</a:t>
            </a:r>
          </a:p>
          <a:p>
            <a:pPr marL="457200" lvl="0" indent="-320040">
              <a:spcAft>
                <a:spcPts val="400"/>
              </a:spcAft>
              <a:buClr>
                <a:srgbClr val="8EC02F"/>
              </a:buClr>
              <a:buSzPct val="85000"/>
              <a:buBlip>
                <a:blip r:embed="rId5"/>
              </a:buBlip>
              <a:defRPr/>
            </a:pPr>
            <a:r>
              <a:rPr lang="en-US" sz="1600" dirty="0" smtClean="0">
                <a:solidFill>
                  <a:srgbClr val="313231"/>
                </a:solidFill>
                <a:latin typeface="Arial Narrow"/>
                <a:cs typeface="Arial Narrow"/>
              </a:rPr>
              <a:t>Human Karyotyping</a:t>
            </a:r>
            <a:endParaRPr lang="en-US" sz="1600" dirty="0">
              <a:solidFill>
                <a:srgbClr val="313231"/>
              </a:solidFill>
              <a:latin typeface="Arial Narrow"/>
              <a:cs typeface="Arial Narrow"/>
            </a:endParaRPr>
          </a:p>
          <a:p>
            <a:pPr marL="457200" lvl="0" indent="-320040">
              <a:spcAft>
                <a:spcPts val="400"/>
              </a:spcAft>
              <a:buClr>
                <a:srgbClr val="8EC02F"/>
              </a:buClr>
              <a:buSzPct val="85000"/>
              <a:buBlip>
                <a:blip r:embed="rId5"/>
              </a:buBlip>
              <a:defRPr/>
            </a:pPr>
            <a:endParaRPr lang="en-US" dirty="0">
              <a:solidFill>
                <a:srgbClr val="313231"/>
              </a:solidFill>
              <a:latin typeface="Arial Narrow"/>
              <a:cs typeface="Arial Narrow"/>
            </a:endParaRPr>
          </a:p>
        </p:txBody>
      </p:sp>
    </p:spTree>
    <p:extLst>
      <p:ext uri="{BB962C8B-B14F-4D97-AF65-F5344CB8AC3E}">
        <p14:creationId xmlns:p14="http://schemas.microsoft.com/office/powerpoint/2010/main" val="2101484298"/>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ight Arrow 89"/>
          <p:cNvSpPr>
            <a:spLocks noChangeArrowheads="1"/>
          </p:cNvSpPr>
          <p:nvPr/>
        </p:nvSpPr>
        <p:spPr bwMode="auto">
          <a:xfrm>
            <a:off x="6551613" y="1441450"/>
            <a:ext cx="2592387" cy="676275"/>
          </a:xfrm>
          <a:prstGeom prst="rightArrow">
            <a:avLst>
              <a:gd name="adj1" fmla="val 100000"/>
              <a:gd name="adj2" fmla="val 27774"/>
            </a:avLst>
          </a:prstGeom>
          <a:gradFill rotWithShape="1">
            <a:gsLst>
              <a:gs pos="0">
                <a:srgbClr val="FFFFFF"/>
              </a:gs>
              <a:gs pos="100000">
                <a:schemeClr val="accent1"/>
              </a:gs>
            </a:gsLst>
            <a:lin ang="0" scaled="1"/>
          </a:gradFill>
          <a:ln w="25400">
            <a:solidFill>
              <a:schemeClr val="bg1"/>
            </a:solidFill>
            <a:miter lim="800000"/>
            <a:headEnd/>
            <a:tailEnd/>
          </a:ln>
          <a:effectLst>
            <a:outerShdw blurRad="63500" dist="38100" dir="2700000" algn="tl" rotWithShape="0">
              <a:srgbClr val="000000">
                <a:alpha val="42999"/>
              </a:srgbClr>
            </a:outerShdw>
          </a:effectLst>
        </p:spPr>
        <p:txBody>
          <a:bodyPr lIns="594360" anchor="ctr">
            <a:prstTxWarp prst="textNoShape">
              <a:avLst/>
            </a:prstTxWarp>
          </a:bodyPr>
          <a:lstStyle/>
          <a:p>
            <a:pPr marL="287338" fontAlgn="auto">
              <a:lnSpc>
                <a:spcPct val="70000"/>
              </a:lnSpc>
              <a:spcBef>
                <a:spcPts val="0"/>
              </a:spcBef>
              <a:spcAft>
                <a:spcPts val="0"/>
              </a:spcAft>
              <a:defRPr/>
            </a:pPr>
            <a:r>
              <a:rPr lang="en-US" sz="1400" dirty="0">
                <a:solidFill>
                  <a:srgbClr val="4F4E50"/>
                </a:solidFill>
                <a:latin typeface="+mn-lt"/>
                <a:ea typeface="+mn-ea"/>
                <a:cs typeface="+mn-cs"/>
              </a:rPr>
              <a:t>  Day</a:t>
            </a:r>
            <a:r>
              <a:rPr lang="en-US" dirty="0">
                <a:solidFill>
                  <a:srgbClr val="4F4E50"/>
                </a:solidFill>
                <a:latin typeface="+mn-lt"/>
                <a:ea typeface="+mn-ea"/>
                <a:cs typeface="+mn-cs"/>
              </a:rPr>
              <a:t> </a:t>
            </a:r>
            <a:r>
              <a:rPr lang="en-US" sz="3200" b="1" dirty="0">
                <a:solidFill>
                  <a:srgbClr val="4F4E50"/>
                </a:solidFill>
                <a:latin typeface="+mn-lt"/>
                <a:ea typeface="+mn-ea"/>
                <a:cs typeface="+mn-cs"/>
              </a:rPr>
              <a:t>2</a:t>
            </a:r>
            <a:endParaRPr lang="en-US" b="1" dirty="0">
              <a:solidFill>
                <a:srgbClr val="4F4E50"/>
              </a:solidFill>
              <a:latin typeface="+mn-lt"/>
              <a:ea typeface="+mn-ea"/>
              <a:cs typeface="+mn-cs"/>
            </a:endParaRPr>
          </a:p>
          <a:p>
            <a:pPr marL="287338" fontAlgn="auto">
              <a:lnSpc>
                <a:spcPct val="70000"/>
              </a:lnSpc>
              <a:spcBef>
                <a:spcPts val="0"/>
              </a:spcBef>
              <a:spcAft>
                <a:spcPts val="0"/>
              </a:spcAft>
              <a:defRPr/>
            </a:pPr>
            <a:r>
              <a:rPr lang="en-US" sz="900" dirty="0">
                <a:solidFill>
                  <a:srgbClr val="4F4E50"/>
                </a:solidFill>
                <a:latin typeface="+mn-lt"/>
                <a:ea typeface="+mn-ea"/>
                <a:cs typeface="+mn-cs"/>
              </a:rPr>
              <a:t>AUTOMATED</a:t>
            </a:r>
          </a:p>
        </p:txBody>
      </p:sp>
      <p:sp>
        <p:nvSpPr>
          <p:cNvPr id="26628" name="Title 55"/>
          <p:cNvSpPr>
            <a:spLocks noGrp="1"/>
          </p:cNvSpPr>
          <p:nvPr>
            <p:ph type="title"/>
          </p:nvPr>
        </p:nvSpPr>
        <p:spPr/>
        <p:txBody>
          <a:bodyPr/>
          <a:lstStyle/>
          <a:p>
            <a:pPr eaLnBrk="1" hangingPunct="1"/>
            <a:r>
              <a:rPr lang="en-US" dirty="0" smtClean="0"/>
              <a:t>The </a:t>
            </a:r>
            <a:r>
              <a:rPr lang="en-US" dirty="0" err="1" smtClean="0"/>
              <a:t>nCounter</a:t>
            </a:r>
            <a:r>
              <a:rPr lang="en-US" dirty="0" smtClean="0"/>
              <a:t> Assay workflow:  Three Simple Steps</a:t>
            </a:r>
          </a:p>
        </p:txBody>
      </p:sp>
      <p:sp>
        <p:nvSpPr>
          <p:cNvPr id="57" name="Title 3"/>
          <p:cNvSpPr txBox="1">
            <a:spLocks/>
          </p:cNvSpPr>
          <p:nvPr/>
        </p:nvSpPr>
        <p:spPr>
          <a:xfrm>
            <a:off x="228600" y="152400"/>
            <a:ext cx="8686800" cy="762000"/>
          </a:xfrm>
          <a:prstGeom prst="rect">
            <a:avLst/>
          </a:prstGeom>
        </p:spPr>
        <p:txBody>
          <a:bodyPr anchor="b"/>
          <a:lstStyle/>
          <a:p>
            <a:pPr fontAlgn="auto">
              <a:spcAft>
                <a:spcPts val="0"/>
              </a:spcAft>
              <a:defRPr/>
            </a:pPr>
            <a:endParaRPr lang="en-US" sz="2800" b="1" dirty="0">
              <a:latin typeface="+mj-lt"/>
              <a:ea typeface="+mj-ea"/>
              <a:cs typeface="+mj-cs"/>
            </a:endParaRPr>
          </a:p>
        </p:txBody>
      </p:sp>
      <p:sp>
        <p:nvSpPr>
          <p:cNvPr id="59" name="Round Same Side Corner Rectangle 58"/>
          <p:cNvSpPr/>
          <p:nvPr/>
        </p:nvSpPr>
        <p:spPr>
          <a:xfrm rot="5400000">
            <a:off x="6465566" y="1272683"/>
            <a:ext cx="651353" cy="1014607"/>
          </a:xfrm>
          <a:prstGeom prst="round2SameRect">
            <a:avLst>
              <a:gd name="adj1" fmla="val 43589"/>
              <a:gd name="adj2" fmla="val 0"/>
            </a:avLst>
          </a:prstGeom>
          <a:solidFill>
            <a:schemeClr val="tx2"/>
          </a:solidFill>
          <a:ln>
            <a:noFill/>
          </a:ln>
          <a:effectLst>
            <a:outerShdw blurRad="50800" dist="38100" dir="1200000" algn="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45720" tIns="91440" rIns="45720" bIns="91440" anchor="ctr"/>
          <a:lstStyle/>
          <a:p>
            <a:pPr marL="174625" algn="ctr" fontAlgn="auto">
              <a:lnSpc>
                <a:spcPct val="60000"/>
              </a:lnSpc>
              <a:spcBef>
                <a:spcPts val="0"/>
              </a:spcBef>
              <a:spcAft>
                <a:spcPts val="0"/>
              </a:spcAft>
              <a:defRPr/>
            </a:pPr>
            <a:r>
              <a:rPr lang="en-US" sz="3200" b="1" dirty="0">
                <a:solidFill>
                  <a:srgbClr val="FFFFFF"/>
                </a:solidFill>
              </a:rPr>
              <a:t>5</a:t>
            </a:r>
            <a:r>
              <a:rPr lang="en-US" dirty="0">
                <a:solidFill>
                  <a:srgbClr val="FFFFFF"/>
                </a:solidFill>
              </a:rPr>
              <a:t> </a:t>
            </a:r>
            <a:r>
              <a:rPr lang="en-US" sz="1400" dirty="0">
                <a:solidFill>
                  <a:srgbClr val="FFFFFF"/>
                </a:solidFill>
              </a:rPr>
              <a:t>min</a:t>
            </a:r>
            <a:br>
              <a:rPr lang="en-US" sz="1400" dirty="0">
                <a:solidFill>
                  <a:srgbClr val="FFFFFF"/>
                </a:solidFill>
              </a:rPr>
            </a:br>
            <a:r>
              <a:rPr lang="en-US" sz="900" dirty="0">
                <a:solidFill>
                  <a:srgbClr val="FFFFFF"/>
                </a:solidFill>
              </a:rPr>
              <a:t>HANDS-ON</a:t>
            </a:r>
          </a:p>
        </p:txBody>
      </p:sp>
      <p:sp>
        <p:nvSpPr>
          <p:cNvPr id="60" name="Right Arrow 59"/>
          <p:cNvSpPr>
            <a:spLocks noChangeArrowheads="1"/>
          </p:cNvSpPr>
          <p:nvPr/>
        </p:nvSpPr>
        <p:spPr bwMode="auto">
          <a:xfrm>
            <a:off x="3362325" y="1441450"/>
            <a:ext cx="3146425" cy="676275"/>
          </a:xfrm>
          <a:prstGeom prst="rightArrow">
            <a:avLst>
              <a:gd name="adj1" fmla="val 100000"/>
              <a:gd name="adj2" fmla="val 27765"/>
            </a:avLst>
          </a:prstGeom>
          <a:gradFill rotWithShape="1">
            <a:gsLst>
              <a:gs pos="0">
                <a:srgbClr val="FFFFFF"/>
              </a:gs>
              <a:gs pos="100000">
                <a:schemeClr val="accent1"/>
              </a:gs>
            </a:gsLst>
            <a:lin ang="0" scaled="1"/>
          </a:gradFill>
          <a:ln w="25400">
            <a:solidFill>
              <a:schemeClr val="bg1"/>
            </a:solidFill>
            <a:miter lim="800000"/>
            <a:headEnd/>
            <a:tailEnd/>
          </a:ln>
          <a:effectLst>
            <a:outerShdw blurRad="63500" dist="38100" dir="2700000" algn="tl" rotWithShape="0">
              <a:srgbClr val="000000">
                <a:alpha val="42999"/>
              </a:srgbClr>
            </a:outerShdw>
          </a:effectLst>
        </p:spPr>
        <p:txBody>
          <a:bodyPr lIns="594360" anchor="ctr">
            <a:prstTxWarp prst="textNoShape">
              <a:avLst/>
            </a:prstTxWarp>
          </a:bodyPr>
          <a:lstStyle/>
          <a:p>
            <a:pPr marL="287338" fontAlgn="auto">
              <a:lnSpc>
                <a:spcPct val="70000"/>
              </a:lnSpc>
              <a:spcBef>
                <a:spcPts val="0"/>
              </a:spcBef>
              <a:spcAft>
                <a:spcPts val="0"/>
              </a:spcAft>
              <a:defRPr/>
            </a:pPr>
            <a:r>
              <a:rPr lang="en-US" sz="1400" dirty="0">
                <a:solidFill>
                  <a:srgbClr val="4F4E50"/>
                </a:solidFill>
                <a:latin typeface="+mn-lt"/>
                <a:ea typeface="+mn-ea"/>
                <a:cs typeface="+mn-cs"/>
              </a:rPr>
              <a:t>  Day</a:t>
            </a:r>
            <a:r>
              <a:rPr lang="en-US" dirty="0">
                <a:solidFill>
                  <a:srgbClr val="4F4E50"/>
                </a:solidFill>
                <a:latin typeface="+mn-lt"/>
                <a:ea typeface="+mn-ea"/>
                <a:cs typeface="+mn-cs"/>
              </a:rPr>
              <a:t> </a:t>
            </a:r>
            <a:r>
              <a:rPr lang="en-US" sz="3200" b="1" dirty="0">
                <a:solidFill>
                  <a:srgbClr val="4F4E50"/>
                </a:solidFill>
                <a:latin typeface="+mn-lt"/>
                <a:ea typeface="+mn-ea"/>
                <a:cs typeface="+mn-cs"/>
              </a:rPr>
              <a:t>2</a:t>
            </a:r>
            <a:endParaRPr lang="en-US" b="1" dirty="0">
              <a:solidFill>
                <a:srgbClr val="4F4E50"/>
              </a:solidFill>
              <a:latin typeface="+mn-lt"/>
              <a:ea typeface="+mn-ea"/>
              <a:cs typeface="+mn-cs"/>
            </a:endParaRPr>
          </a:p>
          <a:p>
            <a:pPr marL="287338" fontAlgn="auto">
              <a:lnSpc>
                <a:spcPct val="70000"/>
              </a:lnSpc>
              <a:spcBef>
                <a:spcPts val="0"/>
              </a:spcBef>
              <a:spcAft>
                <a:spcPts val="0"/>
              </a:spcAft>
              <a:defRPr/>
            </a:pPr>
            <a:r>
              <a:rPr lang="en-US" sz="900" dirty="0">
                <a:solidFill>
                  <a:srgbClr val="4F4E50"/>
                </a:solidFill>
                <a:latin typeface="+mn-lt"/>
                <a:ea typeface="+mn-ea"/>
                <a:cs typeface="+mn-cs"/>
              </a:rPr>
              <a:t>AUTOMATED</a:t>
            </a:r>
          </a:p>
        </p:txBody>
      </p:sp>
      <p:sp>
        <p:nvSpPr>
          <p:cNvPr id="61" name="Round Same Side Corner Rectangle 60"/>
          <p:cNvSpPr/>
          <p:nvPr/>
        </p:nvSpPr>
        <p:spPr>
          <a:xfrm rot="5400000">
            <a:off x="3318234" y="1272683"/>
            <a:ext cx="651353" cy="1014607"/>
          </a:xfrm>
          <a:prstGeom prst="round2SameRect">
            <a:avLst>
              <a:gd name="adj1" fmla="val 43589"/>
              <a:gd name="adj2" fmla="val 0"/>
            </a:avLst>
          </a:prstGeom>
          <a:solidFill>
            <a:schemeClr val="tx2"/>
          </a:solidFill>
          <a:ln>
            <a:noFill/>
          </a:ln>
          <a:effectLst>
            <a:outerShdw blurRad="50800" dist="38100" dir="1200000" algn="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45720" tIns="91440" rIns="45720" bIns="91440" anchor="ctr"/>
          <a:lstStyle/>
          <a:p>
            <a:pPr marL="174625" algn="ctr" fontAlgn="auto">
              <a:lnSpc>
                <a:spcPct val="60000"/>
              </a:lnSpc>
              <a:spcBef>
                <a:spcPts val="0"/>
              </a:spcBef>
              <a:spcAft>
                <a:spcPts val="0"/>
              </a:spcAft>
              <a:defRPr/>
            </a:pPr>
            <a:r>
              <a:rPr lang="en-US" sz="3200" b="1" dirty="0">
                <a:solidFill>
                  <a:srgbClr val="FFFFFF"/>
                </a:solidFill>
              </a:rPr>
              <a:t>5</a:t>
            </a:r>
            <a:r>
              <a:rPr lang="en-US" dirty="0">
                <a:solidFill>
                  <a:srgbClr val="FFFFFF"/>
                </a:solidFill>
              </a:rPr>
              <a:t> </a:t>
            </a:r>
            <a:r>
              <a:rPr lang="en-US" sz="1400" dirty="0">
                <a:solidFill>
                  <a:srgbClr val="FFFFFF"/>
                </a:solidFill>
              </a:rPr>
              <a:t>min</a:t>
            </a:r>
            <a:br>
              <a:rPr lang="en-US" sz="1400" dirty="0">
                <a:solidFill>
                  <a:srgbClr val="FFFFFF"/>
                </a:solidFill>
              </a:rPr>
            </a:br>
            <a:r>
              <a:rPr lang="en-US" sz="900" dirty="0">
                <a:solidFill>
                  <a:srgbClr val="FFFFFF"/>
                </a:solidFill>
              </a:rPr>
              <a:t>HANDS-ON</a:t>
            </a:r>
          </a:p>
        </p:txBody>
      </p:sp>
      <p:sp>
        <p:nvSpPr>
          <p:cNvPr id="62" name="Right Arrow 61"/>
          <p:cNvSpPr>
            <a:spLocks noChangeArrowheads="1"/>
          </p:cNvSpPr>
          <p:nvPr/>
        </p:nvSpPr>
        <p:spPr bwMode="auto">
          <a:xfrm>
            <a:off x="12700" y="1441450"/>
            <a:ext cx="3349625" cy="676275"/>
          </a:xfrm>
          <a:prstGeom prst="rightArrow">
            <a:avLst>
              <a:gd name="adj1" fmla="val 100000"/>
              <a:gd name="adj2" fmla="val 27792"/>
            </a:avLst>
          </a:prstGeom>
          <a:gradFill rotWithShape="1">
            <a:gsLst>
              <a:gs pos="0">
                <a:srgbClr val="FFFFFF"/>
              </a:gs>
              <a:gs pos="100000">
                <a:schemeClr val="accent1"/>
              </a:gs>
            </a:gsLst>
            <a:lin ang="0" scaled="1"/>
          </a:gradFill>
          <a:ln w="25400">
            <a:solidFill>
              <a:schemeClr val="bg1"/>
            </a:solidFill>
            <a:miter lim="800000"/>
            <a:headEnd/>
            <a:tailEnd/>
          </a:ln>
          <a:effectLst>
            <a:outerShdw blurRad="63500" dist="38100" dir="2700000" algn="tl" rotWithShape="0">
              <a:srgbClr val="000000">
                <a:alpha val="42999"/>
              </a:srgbClr>
            </a:outerShdw>
          </a:effectLst>
        </p:spPr>
        <p:txBody>
          <a:bodyPr lIns="594360" anchor="ctr">
            <a:prstTxWarp prst="textNoShape">
              <a:avLst/>
            </a:prstTxWarp>
          </a:bodyPr>
          <a:lstStyle/>
          <a:p>
            <a:pPr marL="287338">
              <a:lnSpc>
                <a:spcPct val="70000"/>
              </a:lnSpc>
              <a:defRPr/>
            </a:pPr>
            <a:r>
              <a:rPr lang="en-US" sz="1400">
                <a:solidFill>
                  <a:srgbClr val="4F4E50"/>
                </a:solidFill>
                <a:latin typeface="Arial Narrow" pitchFamily="-106" charset="0"/>
              </a:rPr>
              <a:t>Day</a:t>
            </a:r>
            <a:r>
              <a:rPr lang="en-US">
                <a:solidFill>
                  <a:srgbClr val="4F4E50"/>
                </a:solidFill>
                <a:latin typeface="Arial Narrow" pitchFamily="-106" charset="0"/>
              </a:rPr>
              <a:t> </a:t>
            </a:r>
            <a:r>
              <a:rPr lang="en-US" sz="3200" b="1">
                <a:solidFill>
                  <a:srgbClr val="4F4E50"/>
                </a:solidFill>
                <a:latin typeface="Arial Narrow" pitchFamily="-106" charset="0"/>
              </a:rPr>
              <a:t>1</a:t>
            </a:r>
          </a:p>
          <a:p>
            <a:pPr marL="287338">
              <a:lnSpc>
                <a:spcPct val="70000"/>
              </a:lnSpc>
              <a:defRPr/>
            </a:pPr>
            <a:endParaRPr lang="en-US" sz="900">
              <a:solidFill>
                <a:srgbClr val="4F4E50"/>
              </a:solidFill>
              <a:latin typeface="Arial Narrow" pitchFamily="-106" charset="0"/>
            </a:endParaRPr>
          </a:p>
        </p:txBody>
      </p:sp>
      <p:sp>
        <p:nvSpPr>
          <p:cNvPr id="63" name="Round Same Side Corner Rectangle 62"/>
          <p:cNvSpPr/>
          <p:nvPr/>
        </p:nvSpPr>
        <p:spPr>
          <a:xfrm rot="5400000">
            <a:off x="75156" y="1379153"/>
            <a:ext cx="651353" cy="801666"/>
          </a:xfrm>
          <a:prstGeom prst="round2SameRect">
            <a:avLst>
              <a:gd name="adj1" fmla="val 43589"/>
              <a:gd name="adj2" fmla="val 0"/>
            </a:avLst>
          </a:prstGeom>
          <a:solidFill>
            <a:schemeClr val="tx2"/>
          </a:solidFill>
          <a:ln>
            <a:noFill/>
          </a:ln>
          <a:effectLst>
            <a:outerShdw blurRad="50800" dist="38100" dir="1200000" algn="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45720" tIns="91440" rIns="45720" bIns="91440" anchor="ctr"/>
          <a:lstStyle/>
          <a:p>
            <a:pPr algn="ctr" fontAlgn="auto">
              <a:lnSpc>
                <a:spcPct val="60000"/>
              </a:lnSpc>
              <a:spcBef>
                <a:spcPts val="0"/>
              </a:spcBef>
              <a:spcAft>
                <a:spcPts val="0"/>
              </a:spcAft>
              <a:defRPr/>
            </a:pPr>
            <a:r>
              <a:rPr lang="en-US" sz="3200" b="1" dirty="0">
                <a:solidFill>
                  <a:srgbClr val="FFFFFF"/>
                </a:solidFill>
              </a:rPr>
              <a:t>5</a:t>
            </a:r>
            <a:r>
              <a:rPr lang="en-US" dirty="0">
                <a:solidFill>
                  <a:srgbClr val="FFFFFF"/>
                </a:solidFill>
              </a:rPr>
              <a:t> </a:t>
            </a:r>
            <a:r>
              <a:rPr lang="en-US" sz="1400" dirty="0">
                <a:solidFill>
                  <a:srgbClr val="FFFFFF"/>
                </a:solidFill>
              </a:rPr>
              <a:t>min</a:t>
            </a:r>
            <a:br>
              <a:rPr lang="en-US" sz="1400" dirty="0">
                <a:solidFill>
                  <a:srgbClr val="FFFFFF"/>
                </a:solidFill>
              </a:rPr>
            </a:br>
            <a:r>
              <a:rPr lang="en-US" sz="900" dirty="0">
                <a:solidFill>
                  <a:srgbClr val="FFFFFF"/>
                </a:solidFill>
              </a:rPr>
              <a:t>HANDS-ON</a:t>
            </a:r>
          </a:p>
        </p:txBody>
      </p:sp>
      <p:pic>
        <p:nvPicPr>
          <p:cNvPr id="68"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53400" y="2447571"/>
            <a:ext cx="1619696" cy="1619694"/>
          </a:xfrm>
          <a:prstGeom prst="ellipse">
            <a:avLst/>
          </a:prstGeom>
          <a:noFill/>
          <a:ln w="28575">
            <a:solidFill>
              <a:schemeClr val="accent1"/>
            </a:solidFill>
            <a:miter lim="800000"/>
            <a:headEnd/>
            <a:tailEnd/>
          </a:ln>
        </p:spPr>
      </p:pic>
      <p:grpSp>
        <p:nvGrpSpPr>
          <p:cNvPr id="2" name="Group 30"/>
          <p:cNvGrpSpPr/>
          <p:nvPr/>
        </p:nvGrpSpPr>
        <p:grpSpPr>
          <a:xfrm>
            <a:off x="3708400" y="4127500"/>
            <a:ext cx="2390060" cy="457200"/>
            <a:chOff x="3708400" y="4127500"/>
            <a:chExt cx="2390060" cy="457200"/>
          </a:xfrm>
        </p:grpSpPr>
        <p:sp>
          <p:nvSpPr>
            <p:cNvPr id="70" name="Round Same Side Corner Rectangle 69"/>
            <p:cNvSpPr/>
            <p:nvPr/>
          </p:nvSpPr>
          <p:spPr>
            <a:xfrm rot="5400000">
              <a:off x="4847866" y="3333384"/>
              <a:ext cx="350612" cy="2150576"/>
            </a:xfrm>
            <a:prstGeom prst="round2SameRect">
              <a:avLst>
                <a:gd name="adj1" fmla="val 43589"/>
                <a:gd name="adj2" fmla="val 0"/>
              </a:avLst>
            </a:prstGeom>
            <a:solidFill>
              <a:schemeClr val="tx2"/>
            </a:solidFill>
            <a:ln>
              <a:noFill/>
            </a:ln>
            <a:effectLst>
              <a:outerShdw blurRad="50800" dist="38100" dir="1200000" algn="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marL="225425" indent="-3175" fontAlgn="auto">
                <a:spcBef>
                  <a:spcPts val="0"/>
                </a:spcBef>
                <a:spcAft>
                  <a:spcPts val="0"/>
                </a:spcAft>
                <a:defRPr/>
              </a:pPr>
              <a:r>
                <a:rPr lang="en-US" sz="1400" b="1" dirty="0">
                  <a:solidFill>
                    <a:srgbClr val="FFFFFF"/>
                  </a:solidFill>
                </a:rPr>
                <a:t>Purify</a:t>
              </a:r>
            </a:p>
          </p:txBody>
        </p:sp>
        <p:sp>
          <p:nvSpPr>
            <p:cNvPr id="71" name="Oval 16"/>
            <p:cNvSpPr>
              <a:spLocks noChangeArrowheads="1"/>
            </p:cNvSpPr>
            <p:nvPr/>
          </p:nvSpPr>
          <p:spPr bwMode="auto">
            <a:xfrm>
              <a:off x="3708400" y="4127500"/>
              <a:ext cx="457200" cy="457200"/>
            </a:xfrm>
            <a:prstGeom prst="ellipse">
              <a:avLst/>
            </a:prstGeom>
            <a:solidFill>
              <a:srgbClr val="FFFFFF"/>
            </a:solidFill>
            <a:ln w="28575">
              <a:solidFill>
                <a:srgbClr val="717073"/>
              </a:solidFill>
              <a:round/>
              <a:headEnd/>
              <a:tailEnd/>
            </a:ln>
            <a:effectLst/>
          </p:spPr>
          <p:txBody>
            <a:bodyPr wrap="none" anchor="ctr"/>
            <a:lstStyle/>
            <a:p>
              <a:pPr algn="ctr" fontAlgn="auto">
                <a:spcBef>
                  <a:spcPts val="0"/>
                </a:spcBef>
                <a:spcAft>
                  <a:spcPts val="0"/>
                </a:spcAft>
                <a:defRPr/>
              </a:pPr>
              <a:r>
                <a:rPr lang="en-US" b="1" kern="0" dirty="0">
                  <a:solidFill>
                    <a:srgbClr val="717073"/>
                  </a:solidFill>
                  <a:latin typeface="+mn-lt"/>
                  <a:ea typeface="+mn-ea"/>
                  <a:cs typeface="+mn-cs"/>
                </a:rPr>
                <a:t>2</a:t>
              </a:r>
            </a:p>
          </p:txBody>
        </p:sp>
      </p:grpSp>
      <p:pic>
        <p:nvPicPr>
          <p:cNvPr id="26642" name="Picture 5" descr="\\Staserver\storage\Projects\nanoString OPEN\10-001 Q1 Marketing Activities\04 - Digital Media for Booth Display\!source\system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75088" y="2578100"/>
            <a:ext cx="2063750" cy="1444625"/>
          </a:xfrm>
          <a:prstGeom prst="rect">
            <a:avLst/>
          </a:prstGeom>
          <a:noFill/>
          <a:ln w="9525">
            <a:noFill/>
            <a:miter lim="800000"/>
            <a:headEnd/>
            <a:tailEnd/>
          </a:ln>
        </p:spPr>
      </p:pic>
      <p:pic>
        <p:nvPicPr>
          <p:cNvPr id="26643" name="Picture 6" descr="\\Staserver\storage\Projects\nanoString OPEN\10-001 Q1 Marketing Activities\04 - Digital Media for Booth Display\!source\system2.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37350" y="3041650"/>
            <a:ext cx="2101850" cy="966788"/>
          </a:xfrm>
          <a:prstGeom prst="rect">
            <a:avLst/>
          </a:prstGeom>
          <a:noFill/>
          <a:ln w="9525">
            <a:noFill/>
            <a:miter lim="800000"/>
            <a:headEnd/>
            <a:tailEnd/>
          </a:ln>
        </p:spPr>
      </p:pic>
      <p:sp>
        <p:nvSpPr>
          <p:cNvPr id="26644" name="Slide Number Placeholder 41"/>
          <p:cNvSpPr>
            <a:spLocks noGrp="1"/>
          </p:cNvSpPr>
          <p:nvPr>
            <p:ph type="sldNum" sz="quarter" idx="12"/>
          </p:nvPr>
        </p:nvSpPr>
        <p:spPr bwMode="auto">
          <a:noFill/>
          <a:ln>
            <a:miter lim="800000"/>
            <a:headEnd/>
            <a:tailEnd/>
          </a:ln>
        </p:spPr>
        <p:txBody>
          <a:bodyPr/>
          <a:lstStyle/>
          <a:p>
            <a:fld id="{895BEFD3-442C-E44A-B938-9A3DBA8B6FC2}" type="slidenum">
              <a:rPr lang="en-US"/>
              <a:pPr/>
              <a:t>14</a:t>
            </a:fld>
            <a:endParaRPr lang="en-US"/>
          </a:p>
        </p:txBody>
      </p:sp>
      <p:sp>
        <p:nvSpPr>
          <p:cNvPr id="14357" name="Footer Placeholder 42"/>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en-US">
                <a:solidFill>
                  <a:srgbClr val="555456"/>
                </a:solidFill>
              </a:rPr>
              <a:t>NanoString Confidential.</a:t>
            </a:r>
          </a:p>
        </p:txBody>
      </p:sp>
      <p:sp>
        <p:nvSpPr>
          <p:cNvPr id="26647" name="Content Placeholder 12"/>
          <p:cNvSpPr txBox="1">
            <a:spLocks/>
          </p:cNvSpPr>
          <p:nvPr/>
        </p:nvSpPr>
        <p:spPr bwMode="auto">
          <a:xfrm>
            <a:off x="2895600" y="2190750"/>
            <a:ext cx="3725863" cy="373063"/>
          </a:xfrm>
          <a:prstGeom prst="rect">
            <a:avLst/>
          </a:prstGeom>
          <a:noFill/>
          <a:ln w="9525">
            <a:noFill/>
            <a:miter lim="800000"/>
            <a:headEnd/>
            <a:tailEnd/>
          </a:ln>
        </p:spPr>
        <p:txBody>
          <a:bodyPr>
            <a:prstTxWarp prst="textNoShape">
              <a:avLst/>
            </a:prstTxWarp>
          </a:bodyPr>
          <a:lstStyle/>
          <a:p>
            <a:pPr algn="ctr">
              <a:spcBef>
                <a:spcPts val="1200"/>
              </a:spcBef>
              <a:buClr>
                <a:schemeClr val="accent1"/>
              </a:buClr>
              <a:buSzPct val="90000"/>
            </a:pPr>
            <a:r>
              <a:rPr lang="en-US" sz="1600" b="1" i="1">
                <a:latin typeface="Arial Narrow" pitchFamily="-106" charset="0"/>
              </a:rPr>
              <a:t>nCounter Prep Station</a:t>
            </a:r>
            <a:endParaRPr lang="en-US" sz="1600" i="1">
              <a:latin typeface="Arial Narrow" pitchFamily="-106" charset="0"/>
            </a:endParaRPr>
          </a:p>
        </p:txBody>
      </p:sp>
      <p:sp>
        <p:nvSpPr>
          <p:cNvPr id="26648" name="Content Placeholder 12"/>
          <p:cNvSpPr txBox="1">
            <a:spLocks/>
          </p:cNvSpPr>
          <p:nvPr/>
        </p:nvSpPr>
        <p:spPr bwMode="auto">
          <a:xfrm>
            <a:off x="5907088" y="2563813"/>
            <a:ext cx="3721100" cy="360362"/>
          </a:xfrm>
          <a:prstGeom prst="rect">
            <a:avLst/>
          </a:prstGeom>
          <a:noFill/>
          <a:ln w="9525">
            <a:noFill/>
            <a:miter lim="800000"/>
            <a:headEnd/>
            <a:tailEnd/>
          </a:ln>
        </p:spPr>
        <p:txBody>
          <a:bodyPr>
            <a:prstTxWarp prst="textNoShape">
              <a:avLst/>
            </a:prstTxWarp>
          </a:bodyPr>
          <a:lstStyle/>
          <a:p>
            <a:pPr algn="ctr">
              <a:spcBef>
                <a:spcPts val="1200"/>
              </a:spcBef>
              <a:buClr>
                <a:schemeClr val="accent1"/>
              </a:buClr>
              <a:buSzPct val="90000"/>
            </a:pPr>
            <a:r>
              <a:rPr lang="en-US" sz="1600" b="1" i="1">
                <a:latin typeface="Arial Narrow" pitchFamily="-106" charset="0"/>
              </a:rPr>
              <a:t>nCounter Digital Analyzer</a:t>
            </a:r>
            <a:endParaRPr lang="en-US" sz="1600" i="1">
              <a:latin typeface="Arial Narrow" pitchFamily="-106" charset="0"/>
            </a:endParaRPr>
          </a:p>
        </p:txBody>
      </p:sp>
      <p:grpSp>
        <p:nvGrpSpPr>
          <p:cNvPr id="3" name="Group 29"/>
          <p:cNvGrpSpPr/>
          <p:nvPr/>
        </p:nvGrpSpPr>
        <p:grpSpPr>
          <a:xfrm>
            <a:off x="753360" y="4127500"/>
            <a:ext cx="2744085" cy="2122071"/>
            <a:chOff x="753360" y="4127500"/>
            <a:chExt cx="2744085" cy="2122071"/>
          </a:xfrm>
        </p:grpSpPr>
        <p:sp>
          <p:nvSpPr>
            <p:cNvPr id="73" name="Round Same Side Corner Rectangle 72"/>
            <p:cNvSpPr/>
            <p:nvPr/>
          </p:nvSpPr>
          <p:spPr>
            <a:xfrm rot="5400000">
              <a:off x="2057992" y="3279898"/>
              <a:ext cx="350613" cy="2257548"/>
            </a:xfrm>
            <a:prstGeom prst="round2SameRect">
              <a:avLst>
                <a:gd name="adj1" fmla="val 43589"/>
                <a:gd name="adj2" fmla="val 0"/>
              </a:avLst>
            </a:prstGeom>
            <a:solidFill>
              <a:schemeClr val="tx2"/>
            </a:solidFill>
            <a:ln>
              <a:noFill/>
            </a:ln>
            <a:effectLst>
              <a:outerShdw blurRad="50800" dist="38100" dir="1200000" algn="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marL="225425" indent="-3175" fontAlgn="auto">
                <a:spcBef>
                  <a:spcPts val="0"/>
                </a:spcBef>
                <a:spcAft>
                  <a:spcPts val="0"/>
                </a:spcAft>
                <a:defRPr/>
              </a:pPr>
              <a:r>
                <a:rPr lang="en-US" sz="1400" b="1" dirty="0">
                  <a:solidFill>
                    <a:srgbClr val="FFFFFF"/>
                  </a:solidFill>
                </a:rPr>
                <a:t>Hybridize</a:t>
              </a:r>
            </a:p>
          </p:txBody>
        </p:sp>
        <p:sp>
          <p:nvSpPr>
            <p:cNvPr id="74" name="Oval 16"/>
            <p:cNvSpPr>
              <a:spLocks noChangeArrowheads="1"/>
            </p:cNvSpPr>
            <p:nvPr/>
          </p:nvSpPr>
          <p:spPr bwMode="auto">
            <a:xfrm>
              <a:off x="865188" y="4127500"/>
              <a:ext cx="457200" cy="457200"/>
            </a:xfrm>
            <a:prstGeom prst="ellipse">
              <a:avLst/>
            </a:prstGeom>
            <a:solidFill>
              <a:srgbClr val="FFFFFF"/>
            </a:solidFill>
            <a:ln w="28575">
              <a:solidFill>
                <a:srgbClr val="717073"/>
              </a:solidFill>
              <a:round/>
              <a:headEnd/>
              <a:tailEnd/>
            </a:ln>
            <a:effectLst/>
          </p:spPr>
          <p:txBody>
            <a:bodyPr wrap="none" anchor="ctr"/>
            <a:lstStyle/>
            <a:p>
              <a:pPr algn="ctr" fontAlgn="auto">
                <a:spcBef>
                  <a:spcPts val="0"/>
                </a:spcBef>
                <a:spcAft>
                  <a:spcPts val="0"/>
                </a:spcAft>
                <a:defRPr/>
              </a:pPr>
              <a:r>
                <a:rPr lang="en-US" b="1" kern="0" dirty="0">
                  <a:solidFill>
                    <a:srgbClr val="717073"/>
                  </a:solidFill>
                  <a:latin typeface="+mn-lt"/>
                  <a:ea typeface="+mn-ea"/>
                  <a:cs typeface="+mn-cs"/>
                </a:rPr>
                <a:t>1</a:t>
              </a:r>
            </a:p>
          </p:txBody>
        </p:sp>
        <p:sp>
          <p:nvSpPr>
            <p:cNvPr id="32" name="Rounded Rectangular Callout 31"/>
            <p:cNvSpPr/>
            <p:nvPr/>
          </p:nvSpPr>
          <p:spPr>
            <a:xfrm>
              <a:off x="753360" y="4801017"/>
              <a:ext cx="2676273" cy="1322387"/>
            </a:xfrm>
            <a:prstGeom prst="wedgeRoundRectCallout">
              <a:avLst>
                <a:gd name="adj1" fmla="val -14464"/>
                <a:gd name="adj2" fmla="val -65083"/>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b="1" i="1" dirty="0">
                <a:solidFill>
                  <a:schemeClr val="tx1"/>
                </a:solidFill>
              </a:endParaRPr>
            </a:p>
          </p:txBody>
        </p:sp>
        <p:sp>
          <p:nvSpPr>
            <p:cNvPr id="26649" name="Content Placeholder 12"/>
            <p:cNvSpPr txBox="1">
              <a:spLocks/>
            </p:cNvSpPr>
            <p:nvPr/>
          </p:nvSpPr>
          <p:spPr bwMode="auto">
            <a:xfrm>
              <a:off x="857338" y="4825584"/>
              <a:ext cx="2640107" cy="1423987"/>
            </a:xfrm>
            <a:prstGeom prst="rect">
              <a:avLst/>
            </a:prstGeom>
            <a:noFill/>
            <a:ln w="9525">
              <a:noFill/>
              <a:miter lim="800000"/>
              <a:headEnd/>
              <a:tailEnd/>
            </a:ln>
          </p:spPr>
          <p:txBody>
            <a:bodyPr>
              <a:prstTxWarp prst="textNoShape">
                <a:avLst/>
              </a:prstTxWarp>
            </a:bodyPr>
            <a:lstStyle/>
            <a:p>
              <a:pPr marL="231775" indent="-231775">
                <a:spcBef>
                  <a:spcPts val="500"/>
                </a:spcBef>
                <a:buClr>
                  <a:schemeClr val="accent1"/>
                </a:buClr>
                <a:buSzPct val="90000"/>
                <a:buFontTx/>
                <a:buBlip>
                  <a:blip r:embed="rId6"/>
                </a:buBlip>
              </a:pPr>
              <a:r>
                <a:rPr lang="en-US" sz="1600" b="1" i="1" dirty="0" smtClean="0">
                  <a:latin typeface="Arial Narrow" pitchFamily="-106" charset="0"/>
                </a:rPr>
                <a:t>Only 4 </a:t>
              </a:r>
              <a:r>
                <a:rPr lang="en-US" sz="1600" b="1" i="1" dirty="0">
                  <a:latin typeface="Arial Narrow" pitchFamily="-106" charset="0"/>
                </a:rPr>
                <a:t>pipetting steps</a:t>
              </a:r>
            </a:p>
            <a:p>
              <a:pPr marL="231775" indent="-231775">
                <a:spcBef>
                  <a:spcPts val="500"/>
                </a:spcBef>
                <a:buClr>
                  <a:schemeClr val="accent1"/>
                </a:buClr>
                <a:buSzPct val="90000"/>
                <a:buBlip>
                  <a:blip r:embed="rId6"/>
                </a:buBlip>
              </a:pPr>
              <a:r>
                <a:rPr lang="en-US" sz="1600" b="1" i="1" dirty="0" smtClean="0">
                  <a:latin typeface="Arial Narrow" pitchFamily="-106" charset="0"/>
                </a:rPr>
                <a:t>No amplification</a:t>
              </a:r>
            </a:p>
            <a:p>
              <a:pPr marL="231775" indent="-231775">
                <a:spcBef>
                  <a:spcPts val="500"/>
                </a:spcBef>
                <a:buClr>
                  <a:schemeClr val="accent1"/>
                </a:buClr>
                <a:buSzPct val="90000"/>
                <a:buFontTx/>
                <a:buBlip>
                  <a:blip r:embed="rId6"/>
                </a:buBlip>
              </a:pPr>
              <a:r>
                <a:rPr lang="en-US" sz="1600" b="1" i="1" dirty="0" smtClean="0">
                  <a:latin typeface="Arial Narrow" pitchFamily="-106" charset="0"/>
                </a:rPr>
                <a:t>800 genes in single tube</a:t>
              </a:r>
              <a:endParaRPr lang="en-US" sz="1600" b="1" i="1" dirty="0">
                <a:latin typeface="Arial Narrow" pitchFamily="-106" charset="0"/>
              </a:endParaRPr>
            </a:p>
          </p:txBody>
        </p:sp>
      </p:grpSp>
      <p:grpSp>
        <p:nvGrpSpPr>
          <p:cNvPr id="4" name="Group 34"/>
          <p:cNvGrpSpPr/>
          <p:nvPr/>
        </p:nvGrpSpPr>
        <p:grpSpPr>
          <a:xfrm>
            <a:off x="6551613" y="4113213"/>
            <a:ext cx="2513364" cy="2010191"/>
            <a:chOff x="6551613" y="4113213"/>
            <a:chExt cx="2513364" cy="2010191"/>
          </a:xfrm>
        </p:grpSpPr>
        <p:sp>
          <p:nvSpPr>
            <p:cNvPr id="76" name="Round Same Side Corner Rectangle 75"/>
            <p:cNvSpPr/>
            <p:nvPr/>
          </p:nvSpPr>
          <p:spPr>
            <a:xfrm rot="5400000">
              <a:off x="7695956" y="3328652"/>
              <a:ext cx="314729" cy="2124157"/>
            </a:xfrm>
            <a:prstGeom prst="round2SameRect">
              <a:avLst>
                <a:gd name="adj1" fmla="val 43589"/>
                <a:gd name="adj2" fmla="val 0"/>
              </a:avLst>
            </a:prstGeom>
            <a:solidFill>
              <a:schemeClr val="tx2"/>
            </a:solidFill>
            <a:ln>
              <a:noFill/>
            </a:ln>
            <a:effectLst>
              <a:outerShdw blurRad="50800" dist="38100" dir="1200000" algn="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marL="225425" indent="-3175" fontAlgn="auto">
                <a:spcBef>
                  <a:spcPts val="0"/>
                </a:spcBef>
                <a:spcAft>
                  <a:spcPts val="0"/>
                </a:spcAft>
                <a:defRPr/>
              </a:pPr>
              <a:r>
                <a:rPr lang="en-US" sz="1400" b="1" dirty="0">
                  <a:solidFill>
                    <a:srgbClr val="FFFFFF"/>
                  </a:solidFill>
                </a:rPr>
                <a:t>Count</a:t>
              </a:r>
            </a:p>
          </p:txBody>
        </p:sp>
        <p:sp>
          <p:nvSpPr>
            <p:cNvPr id="77" name="Oval 16"/>
            <p:cNvSpPr>
              <a:spLocks noChangeArrowheads="1"/>
            </p:cNvSpPr>
            <p:nvPr/>
          </p:nvSpPr>
          <p:spPr bwMode="auto">
            <a:xfrm>
              <a:off x="6551613" y="4113213"/>
              <a:ext cx="457200" cy="455612"/>
            </a:xfrm>
            <a:prstGeom prst="ellipse">
              <a:avLst/>
            </a:prstGeom>
            <a:solidFill>
              <a:srgbClr val="FFFFFF"/>
            </a:solidFill>
            <a:ln w="28575">
              <a:solidFill>
                <a:srgbClr val="717073"/>
              </a:solidFill>
              <a:round/>
              <a:headEnd/>
              <a:tailEnd/>
            </a:ln>
            <a:effectLst/>
          </p:spPr>
          <p:txBody>
            <a:bodyPr wrap="none" anchor="ctr"/>
            <a:lstStyle/>
            <a:p>
              <a:pPr algn="ctr" fontAlgn="auto">
                <a:spcBef>
                  <a:spcPts val="0"/>
                </a:spcBef>
                <a:spcAft>
                  <a:spcPts val="0"/>
                </a:spcAft>
                <a:defRPr/>
              </a:pPr>
              <a:r>
                <a:rPr lang="en-US" b="1" kern="0" dirty="0">
                  <a:solidFill>
                    <a:srgbClr val="717073"/>
                  </a:solidFill>
                  <a:latin typeface="+mn-lt"/>
                  <a:ea typeface="+mn-ea"/>
                  <a:cs typeface="+mn-cs"/>
                </a:rPr>
                <a:t>3</a:t>
              </a:r>
            </a:p>
          </p:txBody>
        </p:sp>
        <p:sp>
          <p:nvSpPr>
            <p:cNvPr id="33" name="Rounded Rectangular Callout 32"/>
            <p:cNvSpPr/>
            <p:nvPr/>
          </p:nvSpPr>
          <p:spPr>
            <a:xfrm>
              <a:off x="6583816" y="4801017"/>
              <a:ext cx="2481161" cy="1322387"/>
            </a:xfrm>
            <a:prstGeom prst="wedgeRoundRectCallout">
              <a:avLst>
                <a:gd name="adj1" fmla="val -27157"/>
                <a:gd name="adj2" fmla="val -65083"/>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solidFill>
                  <a:schemeClr val="tx1"/>
                </a:solidFill>
              </a:endParaRPr>
            </a:p>
          </p:txBody>
        </p:sp>
        <p:sp>
          <p:nvSpPr>
            <p:cNvPr id="26646" name="Content Placeholder 12"/>
            <p:cNvSpPr txBox="1">
              <a:spLocks/>
            </p:cNvSpPr>
            <p:nvPr/>
          </p:nvSpPr>
          <p:spPr bwMode="auto">
            <a:xfrm>
              <a:off x="6598167" y="4825584"/>
              <a:ext cx="1925638" cy="1162050"/>
            </a:xfrm>
            <a:prstGeom prst="rect">
              <a:avLst/>
            </a:prstGeom>
            <a:noFill/>
            <a:ln w="9525">
              <a:noFill/>
              <a:miter lim="800000"/>
              <a:headEnd/>
              <a:tailEnd/>
            </a:ln>
          </p:spPr>
          <p:txBody>
            <a:bodyPr>
              <a:prstTxWarp prst="textNoShape">
                <a:avLst/>
              </a:prstTxWarp>
            </a:bodyPr>
            <a:lstStyle/>
            <a:p>
              <a:pPr marL="231775" indent="-231775">
                <a:spcBef>
                  <a:spcPts val="500"/>
                </a:spcBef>
                <a:buClr>
                  <a:schemeClr val="accent1"/>
                </a:buClr>
                <a:buSzPct val="90000"/>
                <a:buFontTx/>
                <a:buBlip>
                  <a:blip r:embed="rId6"/>
                </a:buBlip>
              </a:pPr>
              <a:r>
                <a:rPr lang="en-US" sz="1600" b="1" i="1" dirty="0">
                  <a:latin typeface="Arial Narrow" pitchFamily="-106" charset="0"/>
                </a:rPr>
                <a:t>Sensitive</a:t>
              </a:r>
            </a:p>
            <a:p>
              <a:pPr marL="231775" indent="-231775">
                <a:spcBef>
                  <a:spcPts val="500"/>
                </a:spcBef>
                <a:buClr>
                  <a:schemeClr val="accent1"/>
                </a:buClr>
                <a:buSzPct val="90000"/>
                <a:buFontTx/>
                <a:buBlip>
                  <a:blip r:embed="rId6"/>
                </a:buBlip>
              </a:pPr>
              <a:r>
                <a:rPr lang="en-US" sz="1600" b="1" i="1" dirty="0">
                  <a:latin typeface="Arial Narrow" pitchFamily="-106" charset="0"/>
                </a:rPr>
                <a:t>Precise</a:t>
              </a:r>
            </a:p>
            <a:p>
              <a:pPr marL="231775" indent="-231775">
                <a:spcBef>
                  <a:spcPts val="500"/>
                </a:spcBef>
                <a:buClr>
                  <a:schemeClr val="accent1"/>
                </a:buClr>
                <a:buSzPct val="90000"/>
                <a:buFontTx/>
                <a:buBlip>
                  <a:blip r:embed="rId6"/>
                </a:buBlip>
              </a:pPr>
              <a:r>
                <a:rPr lang="en-US" sz="1600" b="1" i="1" dirty="0" smtClean="0">
                  <a:latin typeface="Arial Narrow" pitchFamily="-106" charset="0"/>
                </a:rPr>
                <a:t>Quantitative</a:t>
              </a:r>
            </a:p>
            <a:p>
              <a:pPr marL="231775" indent="-231775">
                <a:spcBef>
                  <a:spcPts val="500"/>
                </a:spcBef>
                <a:buClr>
                  <a:schemeClr val="accent1"/>
                </a:buClr>
                <a:buSzPct val="90000"/>
                <a:buFontTx/>
                <a:buBlip>
                  <a:blip r:embed="rId6"/>
                </a:buBlip>
              </a:pPr>
              <a:r>
                <a:rPr lang="en-US" sz="1600" b="1" i="1" dirty="0" smtClean="0">
                  <a:latin typeface="Arial Narrow" pitchFamily="-106" charset="0"/>
                </a:rPr>
                <a:t>Simple</a:t>
              </a:r>
              <a:endParaRPr lang="en-US" sz="1600" b="1" i="1" dirty="0">
                <a:latin typeface="Arial Narrow" pitchFamily="-106" charset="0"/>
              </a:endParaRPr>
            </a:p>
          </p:txBody>
        </p:sp>
      </p:grpSp>
    </p:spTree>
    <p:extLst>
      <p:ext uri="{BB962C8B-B14F-4D97-AF65-F5344CB8AC3E}">
        <p14:creationId xmlns:p14="http://schemas.microsoft.com/office/powerpoint/2010/main" val="4018698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ounded Rectangle 115"/>
          <p:cNvSpPr/>
          <p:nvPr/>
        </p:nvSpPr>
        <p:spPr>
          <a:xfrm>
            <a:off x="185066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Remove</a:t>
            </a:r>
          </a:p>
          <a:p>
            <a:pPr>
              <a:defRPr/>
            </a:pPr>
            <a:r>
              <a:rPr lang="en-US" sz="1600" dirty="0">
                <a:solidFill>
                  <a:schemeClr val="bg1"/>
                </a:solidFill>
              </a:rPr>
              <a:t>excess</a:t>
            </a:r>
          </a:p>
          <a:p>
            <a:pPr>
              <a:defRPr/>
            </a:pPr>
            <a:r>
              <a:rPr lang="en-US" sz="1600" dirty="0">
                <a:solidFill>
                  <a:schemeClr val="bg1"/>
                </a:solidFill>
              </a:rPr>
              <a:t>reporters</a:t>
            </a:r>
          </a:p>
        </p:txBody>
      </p:sp>
      <p:sp>
        <p:nvSpPr>
          <p:cNvPr id="118" name="Rounded Rectangle 117"/>
          <p:cNvSpPr/>
          <p:nvPr/>
        </p:nvSpPr>
        <p:spPr>
          <a:xfrm>
            <a:off x="3313706" y="2293748"/>
            <a:ext cx="1053548" cy="925702"/>
          </a:xfrm>
          <a:prstGeom prst="roundRect">
            <a:avLst>
              <a:gd name="adj" fmla="val 10949"/>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Bind</a:t>
            </a:r>
          </a:p>
          <a:p>
            <a:pPr>
              <a:defRPr/>
            </a:pPr>
            <a:r>
              <a:rPr lang="en-US" sz="1600" dirty="0">
                <a:solidFill>
                  <a:schemeClr val="bg1"/>
                </a:solidFill>
              </a:rPr>
              <a:t>reporter</a:t>
            </a:r>
          </a:p>
          <a:p>
            <a:pPr>
              <a:defRPr/>
            </a:pPr>
            <a:r>
              <a:rPr lang="en-US" sz="1600" dirty="0">
                <a:solidFill>
                  <a:schemeClr val="bg1"/>
                </a:solidFill>
              </a:rPr>
              <a:t>to surface</a:t>
            </a:r>
          </a:p>
        </p:txBody>
      </p:sp>
      <p:sp>
        <p:nvSpPr>
          <p:cNvPr id="119" name="Rounded Rectangle 118"/>
          <p:cNvSpPr/>
          <p:nvPr/>
        </p:nvSpPr>
        <p:spPr>
          <a:xfrm>
            <a:off x="477674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Immobilize and align reporter</a:t>
            </a:r>
          </a:p>
        </p:txBody>
      </p:sp>
      <p:sp>
        <p:nvSpPr>
          <p:cNvPr id="120" name="Rounded Rectangle 119"/>
          <p:cNvSpPr/>
          <p:nvPr/>
        </p:nvSpPr>
        <p:spPr>
          <a:xfrm>
            <a:off x="623978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Image surface</a:t>
            </a:r>
          </a:p>
        </p:txBody>
      </p:sp>
      <p:sp>
        <p:nvSpPr>
          <p:cNvPr id="106" name="Rounded Rectangle 105"/>
          <p:cNvSpPr/>
          <p:nvPr/>
        </p:nvSpPr>
        <p:spPr>
          <a:xfrm>
            <a:off x="387626" y="2293748"/>
            <a:ext cx="1053548" cy="925702"/>
          </a:xfrm>
          <a:prstGeom prst="roundRect">
            <a:avLst>
              <a:gd name="adj" fmla="val 13236"/>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smtClean="0">
                <a:solidFill>
                  <a:schemeClr val="bg1"/>
                </a:solidFill>
              </a:rPr>
              <a:t>Hybridize</a:t>
            </a:r>
          </a:p>
          <a:p>
            <a:pPr>
              <a:defRPr/>
            </a:pPr>
            <a:r>
              <a:rPr lang="en-US" sz="1600" dirty="0" smtClean="0">
                <a:solidFill>
                  <a:schemeClr val="bg1"/>
                </a:solidFill>
              </a:rPr>
              <a:t>CodeSet to RNA</a:t>
            </a:r>
          </a:p>
        </p:txBody>
      </p:sp>
      <p:sp>
        <p:nvSpPr>
          <p:cNvPr id="121" name="Rounded Rectangle 120"/>
          <p:cNvSpPr/>
          <p:nvPr/>
        </p:nvSpPr>
        <p:spPr>
          <a:xfrm>
            <a:off x="77028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Count codes</a:t>
            </a:r>
          </a:p>
        </p:txBody>
      </p:sp>
      <p:sp>
        <p:nvSpPr>
          <p:cNvPr id="19458" name="Rectangle 2"/>
          <p:cNvSpPr>
            <a:spLocks noGrp="1" noChangeArrowheads="1"/>
          </p:cNvSpPr>
          <p:nvPr>
            <p:ph type="title"/>
          </p:nvPr>
        </p:nvSpPr>
        <p:spPr/>
        <p:txBody>
          <a:bodyPr/>
          <a:lstStyle/>
          <a:p>
            <a:r>
              <a:rPr lang="en-US" dirty="0" err="1" smtClean="0"/>
              <a:t>nCounter</a:t>
            </a:r>
            <a:r>
              <a:rPr lang="en-US" dirty="0" smtClean="0"/>
              <a:t> Assay- Hybridize</a:t>
            </a:r>
          </a:p>
        </p:txBody>
      </p:sp>
      <p:sp>
        <p:nvSpPr>
          <p:cNvPr id="19466" name="Text Box 101"/>
          <p:cNvSpPr txBox="1">
            <a:spLocks noChangeArrowheads="1"/>
          </p:cNvSpPr>
          <p:nvPr/>
        </p:nvSpPr>
        <p:spPr bwMode="auto">
          <a:xfrm>
            <a:off x="720020" y="5667375"/>
            <a:ext cx="3315061" cy="366713"/>
          </a:xfrm>
          <a:prstGeom prst="rect">
            <a:avLst/>
          </a:prstGeom>
          <a:noFill/>
          <a:ln w="9525">
            <a:noFill/>
            <a:miter lim="800000"/>
            <a:headEnd/>
            <a:tailEnd/>
          </a:ln>
        </p:spPr>
        <p:txBody>
          <a:bodyPr wrap="square">
            <a:spAutoFit/>
          </a:bodyPr>
          <a:lstStyle/>
          <a:p>
            <a:pPr algn="ctr">
              <a:spcBef>
                <a:spcPct val="50000"/>
              </a:spcBef>
            </a:pPr>
            <a:r>
              <a:rPr lang="en-US" dirty="0"/>
              <a:t>mRNA</a:t>
            </a:r>
          </a:p>
        </p:txBody>
      </p:sp>
      <p:sp>
        <p:nvSpPr>
          <p:cNvPr id="19467" name="Text Box 102"/>
          <p:cNvSpPr txBox="1">
            <a:spLocks noChangeArrowheads="1"/>
          </p:cNvSpPr>
          <p:nvPr/>
        </p:nvSpPr>
        <p:spPr bwMode="auto">
          <a:xfrm>
            <a:off x="4504768" y="5667374"/>
            <a:ext cx="3970813" cy="366713"/>
          </a:xfrm>
          <a:prstGeom prst="rect">
            <a:avLst/>
          </a:prstGeom>
          <a:noFill/>
          <a:ln w="9525">
            <a:noFill/>
            <a:miter lim="800000"/>
            <a:headEnd/>
            <a:tailEnd/>
          </a:ln>
        </p:spPr>
        <p:txBody>
          <a:bodyPr wrap="square">
            <a:spAutoFit/>
          </a:bodyPr>
          <a:lstStyle/>
          <a:p>
            <a:pPr algn="ctr">
              <a:spcBef>
                <a:spcPct val="50000"/>
              </a:spcBef>
            </a:pPr>
            <a:r>
              <a:rPr lang="en-US" dirty="0"/>
              <a:t>Capture &amp; Reporter Probes </a:t>
            </a:r>
          </a:p>
        </p:txBody>
      </p:sp>
      <p:pic>
        <p:nvPicPr>
          <p:cNvPr id="19489" name="Picture 33" descr="RNA-g"/>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2078010" y="3526643"/>
            <a:ext cx="2006942" cy="841179"/>
          </a:xfrm>
          <a:prstGeom prst="rect">
            <a:avLst/>
          </a:prstGeom>
          <a:noFill/>
          <a:ln w="9525">
            <a:noFill/>
            <a:miter lim="800000"/>
            <a:headEnd/>
            <a:tailEnd/>
          </a:ln>
        </p:spPr>
      </p:pic>
      <p:pic>
        <p:nvPicPr>
          <p:cNvPr id="19490" name="Picture 34" descr="RNA-r"/>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1502730" y="3719988"/>
            <a:ext cx="1935320" cy="841179"/>
          </a:xfrm>
          <a:prstGeom prst="rect">
            <a:avLst/>
          </a:prstGeom>
          <a:noFill/>
          <a:ln w="9525">
            <a:noFill/>
            <a:miter lim="800000"/>
            <a:headEnd/>
            <a:tailEnd/>
          </a:ln>
        </p:spPr>
      </p:pic>
      <p:pic>
        <p:nvPicPr>
          <p:cNvPr id="19491" name="Picture 35" descr="RNA-r"/>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888203" y="3874155"/>
            <a:ext cx="1935320" cy="841179"/>
          </a:xfrm>
          <a:prstGeom prst="rect">
            <a:avLst/>
          </a:prstGeom>
          <a:noFill/>
          <a:ln w="9525">
            <a:noFill/>
            <a:miter lim="800000"/>
            <a:headEnd/>
            <a:tailEnd/>
          </a:ln>
        </p:spPr>
      </p:pic>
      <p:pic>
        <p:nvPicPr>
          <p:cNvPr id="19492" name="Picture 36" descr="RNA-r"/>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1703760" y="5062424"/>
            <a:ext cx="1935320" cy="841179"/>
          </a:xfrm>
          <a:prstGeom prst="rect">
            <a:avLst/>
          </a:prstGeom>
          <a:noFill/>
          <a:ln w="9525">
            <a:noFill/>
            <a:miter lim="800000"/>
            <a:headEnd/>
            <a:tailEnd/>
          </a:ln>
        </p:spPr>
      </p:pic>
      <p:pic>
        <p:nvPicPr>
          <p:cNvPr id="19493" name="Picture 37" descr="RNA-b"/>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2177364" y="4712256"/>
            <a:ext cx="1987132" cy="841179"/>
          </a:xfrm>
          <a:prstGeom prst="rect">
            <a:avLst/>
          </a:prstGeom>
          <a:noFill/>
          <a:ln w="9525">
            <a:noFill/>
            <a:miter lim="800000"/>
            <a:headEnd/>
            <a:tailEnd/>
          </a:ln>
        </p:spPr>
      </p:pic>
      <p:pic>
        <p:nvPicPr>
          <p:cNvPr id="19494" name="Picture 38" descr="RNA-b"/>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509164" y="4367822"/>
            <a:ext cx="1987132" cy="841179"/>
          </a:xfrm>
          <a:prstGeom prst="rect">
            <a:avLst/>
          </a:prstGeom>
          <a:noFill/>
          <a:ln w="9525">
            <a:noFill/>
            <a:miter lim="800000"/>
            <a:headEnd/>
            <a:tailEnd/>
          </a:ln>
        </p:spPr>
      </p:pic>
      <p:pic>
        <p:nvPicPr>
          <p:cNvPr id="19495" name="Picture 39" descr="probe1-b"/>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4977838" y="3466102"/>
            <a:ext cx="1197765" cy="412970"/>
          </a:xfrm>
          <a:prstGeom prst="rect">
            <a:avLst/>
          </a:prstGeom>
          <a:noFill/>
          <a:ln w="9525">
            <a:noFill/>
            <a:miter lim="800000"/>
            <a:headEnd/>
            <a:tailEnd/>
          </a:ln>
        </p:spPr>
      </p:pic>
      <p:pic>
        <p:nvPicPr>
          <p:cNvPr id="19496" name="Picture 40" descr="probe1-b"/>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6058763" y="3816023"/>
            <a:ext cx="1197765" cy="412970"/>
          </a:xfrm>
          <a:prstGeom prst="rect">
            <a:avLst/>
          </a:prstGeom>
          <a:noFill/>
          <a:ln w="9525">
            <a:noFill/>
            <a:miter lim="800000"/>
            <a:headEnd/>
            <a:tailEnd/>
          </a:ln>
        </p:spPr>
      </p:pic>
      <p:pic>
        <p:nvPicPr>
          <p:cNvPr id="19497" name="Picture 41" descr="probe1-b"/>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5956419" y="5106239"/>
            <a:ext cx="1197765" cy="412970"/>
          </a:xfrm>
          <a:prstGeom prst="rect">
            <a:avLst/>
          </a:prstGeom>
          <a:noFill/>
          <a:ln w="9525">
            <a:noFill/>
            <a:miter lim="800000"/>
            <a:headEnd/>
            <a:tailEnd/>
          </a:ln>
        </p:spPr>
      </p:pic>
      <p:pic>
        <p:nvPicPr>
          <p:cNvPr id="19498" name="Picture 42" descr="probe1-g"/>
          <p:cNvPicPr>
            <a:picLocks noChangeAspect="1" noChangeArrowheads="1"/>
          </p:cNvPicPr>
          <p:nvPr/>
        </p:nvPicPr>
        <p:blipFill>
          <a:blip r:embed="rId7" cstate="email">
            <a:extLst>
              <a:ext uri="{28A0092B-C50C-407E-A947-70E740481C1C}">
                <a14:useLocalDpi xmlns:a14="http://schemas.microsoft.com/office/drawing/2010/main"/>
              </a:ext>
            </a:extLst>
          </a:blip>
          <a:stretch>
            <a:fillRect/>
          </a:stretch>
        </p:blipFill>
        <p:spPr bwMode="auto">
          <a:xfrm>
            <a:off x="7243705" y="3509651"/>
            <a:ext cx="1252625" cy="412970"/>
          </a:xfrm>
          <a:prstGeom prst="rect">
            <a:avLst/>
          </a:prstGeom>
          <a:noFill/>
          <a:ln w="9525">
            <a:noFill/>
            <a:miter lim="800000"/>
            <a:headEnd/>
            <a:tailEnd/>
          </a:ln>
        </p:spPr>
      </p:pic>
      <p:pic>
        <p:nvPicPr>
          <p:cNvPr id="19499" name="Picture 43" descr="probe1-g"/>
          <p:cNvPicPr>
            <a:picLocks noChangeAspect="1" noChangeArrowheads="1"/>
          </p:cNvPicPr>
          <p:nvPr/>
        </p:nvPicPr>
        <p:blipFill>
          <a:blip r:embed="rId7" cstate="email">
            <a:extLst>
              <a:ext uri="{28A0092B-C50C-407E-A947-70E740481C1C}">
                <a14:useLocalDpi xmlns:a14="http://schemas.microsoft.com/office/drawing/2010/main"/>
              </a:ext>
            </a:extLst>
          </a:blip>
          <a:stretch>
            <a:fillRect/>
          </a:stretch>
        </p:blipFill>
        <p:spPr bwMode="auto">
          <a:xfrm>
            <a:off x="6271909" y="4238102"/>
            <a:ext cx="1252625" cy="412970"/>
          </a:xfrm>
          <a:prstGeom prst="rect">
            <a:avLst/>
          </a:prstGeom>
          <a:noFill/>
          <a:ln w="9525">
            <a:noFill/>
            <a:miter lim="800000"/>
            <a:headEnd/>
            <a:tailEnd/>
          </a:ln>
        </p:spPr>
      </p:pic>
      <p:pic>
        <p:nvPicPr>
          <p:cNvPr id="19500" name="Picture 44" descr="probe1-g"/>
          <p:cNvPicPr>
            <a:picLocks noChangeAspect="1" noChangeArrowheads="1"/>
          </p:cNvPicPr>
          <p:nvPr/>
        </p:nvPicPr>
        <p:blipFill>
          <a:blip r:embed="rId7" cstate="email">
            <a:extLst>
              <a:ext uri="{28A0092B-C50C-407E-A947-70E740481C1C}">
                <a14:useLocalDpi xmlns:a14="http://schemas.microsoft.com/office/drawing/2010/main"/>
              </a:ext>
            </a:extLst>
          </a:blip>
          <a:stretch>
            <a:fillRect/>
          </a:stretch>
        </p:blipFill>
        <p:spPr bwMode="auto">
          <a:xfrm>
            <a:off x="5571200" y="4670120"/>
            <a:ext cx="1252625" cy="412970"/>
          </a:xfrm>
          <a:prstGeom prst="rect">
            <a:avLst/>
          </a:prstGeom>
          <a:noFill/>
          <a:ln w="9525">
            <a:noFill/>
            <a:miter lim="800000"/>
            <a:headEnd/>
            <a:tailEnd/>
          </a:ln>
        </p:spPr>
      </p:pic>
      <p:pic>
        <p:nvPicPr>
          <p:cNvPr id="19501" name="Picture 45" descr="probe1-r"/>
          <p:cNvPicPr>
            <a:picLocks noChangeAspect="1" noChangeArrowheads="1"/>
          </p:cNvPicPr>
          <p:nvPr/>
        </p:nvPicPr>
        <p:blipFill>
          <a:blip r:embed="rId8" cstate="email">
            <a:extLst>
              <a:ext uri="{28A0092B-C50C-407E-A947-70E740481C1C}">
                <a14:useLocalDpi xmlns:a14="http://schemas.microsoft.com/office/drawing/2010/main"/>
              </a:ext>
            </a:extLst>
          </a:blip>
          <a:stretch>
            <a:fillRect/>
          </a:stretch>
        </p:blipFill>
        <p:spPr bwMode="auto">
          <a:xfrm>
            <a:off x="7402320" y="4815232"/>
            <a:ext cx="1235862" cy="412970"/>
          </a:xfrm>
          <a:prstGeom prst="rect">
            <a:avLst/>
          </a:prstGeom>
          <a:noFill/>
          <a:ln w="9525">
            <a:noFill/>
            <a:miter lim="800000"/>
            <a:headEnd/>
            <a:tailEnd/>
          </a:ln>
        </p:spPr>
      </p:pic>
      <p:pic>
        <p:nvPicPr>
          <p:cNvPr id="19502" name="Picture 46" descr="probe1-r"/>
          <p:cNvPicPr>
            <a:picLocks noChangeAspect="1" noChangeArrowheads="1"/>
          </p:cNvPicPr>
          <p:nvPr/>
        </p:nvPicPr>
        <p:blipFill>
          <a:blip r:embed="rId8" cstate="email">
            <a:extLst>
              <a:ext uri="{28A0092B-C50C-407E-A947-70E740481C1C}">
                <a14:useLocalDpi xmlns:a14="http://schemas.microsoft.com/office/drawing/2010/main"/>
              </a:ext>
            </a:extLst>
          </a:blip>
          <a:stretch>
            <a:fillRect/>
          </a:stretch>
        </p:blipFill>
        <p:spPr bwMode="auto">
          <a:xfrm>
            <a:off x="4720557" y="5009219"/>
            <a:ext cx="1235862" cy="412970"/>
          </a:xfrm>
          <a:prstGeom prst="rect">
            <a:avLst/>
          </a:prstGeom>
          <a:noFill/>
          <a:ln w="9525">
            <a:noFill/>
            <a:miter lim="800000"/>
            <a:headEnd/>
            <a:tailEnd/>
          </a:ln>
        </p:spPr>
      </p:pic>
      <p:pic>
        <p:nvPicPr>
          <p:cNvPr id="19503" name="Picture 47" descr="probe1-r"/>
          <p:cNvPicPr>
            <a:picLocks noChangeAspect="1" noChangeArrowheads="1"/>
          </p:cNvPicPr>
          <p:nvPr/>
        </p:nvPicPr>
        <p:blipFill>
          <a:blip r:embed="rId8" cstate="email">
            <a:extLst>
              <a:ext uri="{28A0092B-C50C-407E-A947-70E740481C1C}">
                <a14:useLocalDpi xmlns:a14="http://schemas.microsoft.com/office/drawing/2010/main"/>
              </a:ext>
            </a:extLst>
          </a:blip>
          <a:stretch>
            <a:fillRect/>
          </a:stretch>
        </p:blipFill>
        <p:spPr bwMode="auto">
          <a:xfrm>
            <a:off x="4794073" y="4325595"/>
            <a:ext cx="1235862" cy="412970"/>
          </a:xfrm>
          <a:prstGeom prst="rect">
            <a:avLst/>
          </a:prstGeom>
          <a:noFill/>
          <a:ln w="9525">
            <a:noFill/>
            <a:miter lim="800000"/>
            <a:headEnd/>
            <a:tailEnd/>
          </a:ln>
        </p:spPr>
      </p:pic>
      <p:pic>
        <p:nvPicPr>
          <p:cNvPr id="19504" name="Picture 48" descr="biotin-r"/>
          <p:cNvPicPr>
            <a:picLocks noChangeAspect="1" noChangeArrowheads="1"/>
          </p:cNvPicPr>
          <p:nvPr/>
        </p:nvPicPr>
        <p:blipFill>
          <a:blip r:embed="rId9" cstate="email">
            <a:extLst>
              <a:ext uri="{28A0092B-C50C-407E-A947-70E740481C1C}">
                <a14:useLocalDpi xmlns:a14="http://schemas.microsoft.com/office/drawing/2010/main"/>
              </a:ext>
            </a:extLst>
          </a:blip>
          <a:stretch>
            <a:fillRect/>
          </a:stretch>
        </p:blipFill>
        <p:spPr bwMode="auto">
          <a:xfrm>
            <a:off x="7818240" y="5263710"/>
            <a:ext cx="451067" cy="451067"/>
          </a:xfrm>
          <a:prstGeom prst="rect">
            <a:avLst/>
          </a:prstGeom>
          <a:noFill/>
          <a:ln w="9525">
            <a:noFill/>
            <a:miter lim="800000"/>
            <a:headEnd/>
            <a:tailEnd/>
          </a:ln>
        </p:spPr>
      </p:pic>
      <p:pic>
        <p:nvPicPr>
          <p:cNvPr id="19505" name="Picture 49" descr="biotin-r"/>
          <p:cNvPicPr>
            <a:picLocks noChangeAspect="1" noChangeArrowheads="1"/>
          </p:cNvPicPr>
          <p:nvPr/>
        </p:nvPicPr>
        <p:blipFill>
          <a:blip r:embed="rId9" cstate="email">
            <a:extLst>
              <a:ext uri="{28A0092B-C50C-407E-A947-70E740481C1C}">
                <a14:useLocalDpi xmlns:a14="http://schemas.microsoft.com/office/drawing/2010/main"/>
              </a:ext>
            </a:extLst>
          </a:blip>
          <a:stretch>
            <a:fillRect/>
          </a:stretch>
        </p:blipFill>
        <p:spPr bwMode="auto">
          <a:xfrm>
            <a:off x="7477292" y="4425538"/>
            <a:ext cx="451067" cy="451067"/>
          </a:xfrm>
          <a:prstGeom prst="rect">
            <a:avLst/>
          </a:prstGeom>
          <a:noFill/>
          <a:ln w="9525">
            <a:noFill/>
            <a:miter lim="800000"/>
            <a:headEnd/>
            <a:tailEnd/>
          </a:ln>
        </p:spPr>
      </p:pic>
      <p:pic>
        <p:nvPicPr>
          <p:cNvPr id="19506" name="Picture 50" descr="biotin-r"/>
          <p:cNvPicPr>
            <a:picLocks noChangeAspect="1" noChangeArrowheads="1"/>
          </p:cNvPicPr>
          <p:nvPr/>
        </p:nvPicPr>
        <p:blipFill>
          <a:blip r:embed="rId9" cstate="email">
            <a:extLst>
              <a:ext uri="{28A0092B-C50C-407E-A947-70E740481C1C}">
                <a14:useLocalDpi xmlns:a14="http://schemas.microsoft.com/office/drawing/2010/main"/>
              </a:ext>
            </a:extLst>
          </a:blip>
          <a:stretch>
            <a:fillRect/>
          </a:stretch>
        </p:blipFill>
        <p:spPr bwMode="auto">
          <a:xfrm>
            <a:off x="6914118" y="4567713"/>
            <a:ext cx="451067" cy="451067"/>
          </a:xfrm>
          <a:prstGeom prst="rect">
            <a:avLst/>
          </a:prstGeom>
          <a:noFill/>
          <a:ln w="9525">
            <a:noFill/>
            <a:miter lim="800000"/>
            <a:headEnd/>
            <a:tailEnd/>
          </a:ln>
        </p:spPr>
      </p:pic>
      <p:pic>
        <p:nvPicPr>
          <p:cNvPr id="19507" name="Picture 51" descr="biotin-b"/>
          <p:cNvPicPr>
            <a:picLocks noChangeAspect="1" noChangeArrowheads="1"/>
          </p:cNvPicPr>
          <p:nvPr/>
        </p:nvPicPr>
        <p:blipFill>
          <a:blip r:embed="rId10" cstate="email">
            <a:extLst>
              <a:ext uri="{28A0092B-C50C-407E-A947-70E740481C1C}">
                <a14:useLocalDpi xmlns:a14="http://schemas.microsoft.com/office/drawing/2010/main"/>
              </a:ext>
            </a:extLst>
          </a:blip>
          <a:stretch>
            <a:fillRect/>
          </a:stretch>
        </p:blipFill>
        <p:spPr bwMode="auto">
          <a:xfrm>
            <a:off x="7154184" y="5228202"/>
            <a:ext cx="451067" cy="451067"/>
          </a:xfrm>
          <a:prstGeom prst="rect">
            <a:avLst/>
          </a:prstGeom>
          <a:noFill/>
          <a:ln w="9525">
            <a:noFill/>
            <a:miter lim="800000"/>
            <a:headEnd/>
            <a:tailEnd/>
          </a:ln>
        </p:spPr>
      </p:pic>
      <p:pic>
        <p:nvPicPr>
          <p:cNvPr id="19508" name="Picture 52" descr="biotin-b"/>
          <p:cNvPicPr>
            <a:picLocks noChangeAspect="1" noChangeArrowheads="1"/>
          </p:cNvPicPr>
          <p:nvPr/>
        </p:nvPicPr>
        <p:blipFill>
          <a:blip r:embed="rId10" cstate="email">
            <a:extLst>
              <a:ext uri="{28A0092B-C50C-407E-A947-70E740481C1C}">
                <a14:useLocalDpi xmlns:a14="http://schemas.microsoft.com/office/drawing/2010/main"/>
              </a:ext>
            </a:extLst>
          </a:blip>
          <a:stretch>
            <a:fillRect/>
          </a:stretch>
        </p:blipFill>
        <p:spPr bwMode="auto">
          <a:xfrm>
            <a:off x="7521165" y="3852257"/>
            <a:ext cx="451067" cy="451067"/>
          </a:xfrm>
          <a:prstGeom prst="rect">
            <a:avLst/>
          </a:prstGeom>
          <a:noFill/>
          <a:ln w="9525">
            <a:noFill/>
            <a:miter lim="800000"/>
            <a:headEnd/>
            <a:tailEnd/>
          </a:ln>
        </p:spPr>
      </p:pic>
      <p:pic>
        <p:nvPicPr>
          <p:cNvPr id="19509" name="Picture 53" descr="biotin-b"/>
          <p:cNvPicPr>
            <a:picLocks noChangeAspect="1" noChangeArrowheads="1"/>
          </p:cNvPicPr>
          <p:nvPr/>
        </p:nvPicPr>
        <p:blipFill>
          <a:blip r:embed="rId10" cstate="email">
            <a:extLst>
              <a:ext uri="{28A0092B-C50C-407E-A947-70E740481C1C}">
                <a14:useLocalDpi xmlns:a14="http://schemas.microsoft.com/office/drawing/2010/main"/>
              </a:ext>
            </a:extLst>
          </a:blip>
          <a:stretch>
            <a:fillRect/>
          </a:stretch>
        </p:blipFill>
        <p:spPr bwMode="auto">
          <a:xfrm>
            <a:off x="7848403" y="4103049"/>
            <a:ext cx="451067" cy="451067"/>
          </a:xfrm>
          <a:prstGeom prst="rect">
            <a:avLst/>
          </a:prstGeom>
          <a:noFill/>
          <a:ln w="9525">
            <a:noFill/>
            <a:miter lim="800000"/>
            <a:headEnd/>
            <a:tailEnd/>
          </a:ln>
        </p:spPr>
      </p:pic>
      <p:pic>
        <p:nvPicPr>
          <p:cNvPr id="19510" name="Picture 54" descr="biotin-g"/>
          <p:cNvPicPr>
            <a:picLocks noChangeAspect="1" noChangeArrowheads="1"/>
          </p:cNvPicPr>
          <p:nvPr/>
        </p:nvPicPr>
        <p:blipFill>
          <a:blip r:embed="rId11" cstate="email">
            <a:extLst>
              <a:ext uri="{28A0092B-C50C-407E-A947-70E740481C1C}">
                <a14:useLocalDpi xmlns:a14="http://schemas.microsoft.com/office/drawing/2010/main"/>
              </a:ext>
            </a:extLst>
          </a:blip>
          <a:stretch>
            <a:fillRect/>
          </a:stretch>
        </p:blipFill>
        <p:spPr bwMode="auto">
          <a:xfrm>
            <a:off x="4720557" y="5327901"/>
            <a:ext cx="451067" cy="451067"/>
          </a:xfrm>
          <a:prstGeom prst="rect">
            <a:avLst/>
          </a:prstGeom>
          <a:noFill/>
          <a:ln w="9525">
            <a:noFill/>
            <a:miter lim="800000"/>
            <a:headEnd/>
            <a:tailEnd/>
          </a:ln>
        </p:spPr>
      </p:pic>
      <p:pic>
        <p:nvPicPr>
          <p:cNvPr id="19511" name="Picture 55" descr="biotin-g"/>
          <p:cNvPicPr>
            <a:picLocks noChangeAspect="1" noChangeArrowheads="1"/>
          </p:cNvPicPr>
          <p:nvPr/>
        </p:nvPicPr>
        <p:blipFill>
          <a:blip r:embed="rId11" cstate="email">
            <a:extLst>
              <a:ext uri="{28A0092B-C50C-407E-A947-70E740481C1C}">
                <a14:useLocalDpi xmlns:a14="http://schemas.microsoft.com/office/drawing/2010/main"/>
              </a:ext>
            </a:extLst>
          </a:blip>
          <a:stretch>
            <a:fillRect/>
          </a:stretch>
        </p:blipFill>
        <p:spPr bwMode="auto">
          <a:xfrm>
            <a:off x="4592392" y="3954169"/>
            <a:ext cx="451067" cy="451067"/>
          </a:xfrm>
          <a:prstGeom prst="rect">
            <a:avLst/>
          </a:prstGeom>
          <a:noFill/>
          <a:ln w="9525">
            <a:noFill/>
            <a:miter lim="800000"/>
            <a:headEnd/>
            <a:tailEnd/>
          </a:ln>
        </p:spPr>
      </p:pic>
      <p:pic>
        <p:nvPicPr>
          <p:cNvPr id="19512" name="Picture 56" descr="biotin-g"/>
          <p:cNvPicPr>
            <a:picLocks noChangeAspect="1" noChangeArrowheads="1"/>
          </p:cNvPicPr>
          <p:nvPr/>
        </p:nvPicPr>
        <p:blipFill>
          <a:blip r:embed="rId11" cstate="email">
            <a:extLst>
              <a:ext uri="{28A0092B-C50C-407E-A947-70E740481C1C}">
                <a14:useLocalDpi xmlns:a14="http://schemas.microsoft.com/office/drawing/2010/main"/>
              </a:ext>
            </a:extLst>
          </a:blip>
          <a:stretch>
            <a:fillRect/>
          </a:stretch>
        </p:blipFill>
        <p:spPr bwMode="auto">
          <a:xfrm>
            <a:off x="5297160" y="3835449"/>
            <a:ext cx="451067" cy="451067"/>
          </a:xfrm>
          <a:prstGeom prst="rect">
            <a:avLst/>
          </a:prstGeom>
          <a:noFill/>
          <a:ln w="9525">
            <a:noFill/>
            <a:miter lim="800000"/>
            <a:headEnd/>
            <a:tailEnd/>
          </a:ln>
        </p:spPr>
      </p:pic>
      <p:pic>
        <p:nvPicPr>
          <p:cNvPr id="50" name="Picture 3"/>
          <p:cNvPicPr>
            <a:picLocks noChangeAspect="1" noChangeArrowheads="1"/>
          </p:cNvPicPr>
          <p:nvPr/>
        </p:nvPicPr>
        <p:blipFill>
          <a:blip r:embed="rId12" cstate="email">
            <a:lum contrast="20000"/>
            <a:extLst>
              <a:ext uri="{28A0092B-C50C-407E-A947-70E740481C1C}">
                <a14:useLocalDpi xmlns:a14="http://schemas.microsoft.com/office/drawing/2010/main"/>
              </a:ext>
            </a:extLst>
          </a:blip>
          <a:srcRect/>
          <a:stretch>
            <a:fillRect/>
          </a:stretch>
        </p:blipFill>
        <p:spPr bwMode="auto">
          <a:xfrm>
            <a:off x="589692" y="1467128"/>
            <a:ext cx="649417" cy="649416"/>
          </a:xfrm>
          <a:prstGeom prst="ellipse">
            <a:avLst/>
          </a:prstGeom>
          <a:noFill/>
          <a:ln w="19050">
            <a:solidFill>
              <a:schemeClr val="tx2"/>
            </a:solidFill>
            <a:miter lim="800000"/>
            <a:headEnd/>
            <a:tailEnd/>
          </a:ln>
        </p:spPr>
      </p:pic>
      <p:sp>
        <p:nvSpPr>
          <p:cNvPr id="64" name="Chevron 63"/>
          <p:cNvSpPr/>
          <p:nvPr/>
        </p:nvSpPr>
        <p:spPr>
          <a:xfrm>
            <a:off x="158807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5" name="Chevron 64"/>
          <p:cNvSpPr/>
          <p:nvPr/>
        </p:nvSpPr>
        <p:spPr>
          <a:xfrm>
            <a:off x="305111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6" name="Chevron 65"/>
          <p:cNvSpPr/>
          <p:nvPr/>
        </p:nvSpPr>
        <p:spPr>
          <a:xfrm>
            <a:off x="4514158"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7" name="Chevron 66"/>
          <p:cNvSpPr/>
          <p:nvPr/>
        </p:nvSpPr>
        <p:spPr>
          <a:xfrm>
            <a:off x="5977197"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8" name="Chevron 67"/>
          <p:cNvSpPr/>
          <p:nvPr/>
        </p:nvSpPr>
        <p:spPr>
          <a:xfrm>
            <a:off x="7440236"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6" name="Slide Number Placeholder 75"/>
          <p:cNvSpPr>
            <a:spLocks noGrp="1"/>
          </p:cNvSpPr>
          <p:nvPr>
            <p:ph type="sldNum" sz="quarter" idx="12"/>
          </p:nvPr>
        </p:nvSpPr>
        <p:spPr/>
        <p:txBody>
          <a:bodyPr/>
          <a:lstStyle/>
          <a:p>
            <a:fld id="{B6F15528-21DE-4FAA-801E-634DDDAF4B2B}" type="slidenum">
              <a:rPr lang="en-US" smtClean="0">
                <a:solidFill>
                  <a:srgbClr val="717073">
                    <a:lumMod val="75000"/>
                  </a:srgbClr>
                </a:solidFill>
              </a:rPr>
              <a:pPr/>
              <a:t>15</a:t>
            </a:fld>
            <a:endParaRPr lang="en-US">
              <a:solidFill>
                <a:srgbClr val="717073">
                  <a:lumMod val="75000"/>
                </a:srgbClr>
              </a:solidFill>
            </a:endParaRPr>
          </a:p>
        </p:txBody>
      </p:sp>
      <p:sp>
        <p:nvSpPr>
          <p:cNvPr id="77" name="Footer Placeholder 76"/>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Rounded Rectangle 53"/>
          <p:cNvSpPr/>
          <p:nvPr/>
        </p:nvSpPr>
        <p:spPr>
          <a:xfrm>
            <a:off x="1850666" y="2293748"/>
            <a:ext cx="1053548" cy="925702"/>
          </a:xfrm>
          <a:prstGeom prst="roundRect">
            <a:avLst>
              <a:gd name="adj" fmla="val 12093"/>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smtClean="0">
                <a:solidFill>
                  <a:schemeClr val="bg1"/>
                </a:solidFill>
              </a:rPr>
              <a:t>Remove</a:t>
            </a:r>
          </a:p>
          <a:p>
            <a:pPr>
              <a:defRPr/>
            </a:pPr>
            <a:r>
              <a:rPr lang="en-US" sz="1600" dirty="0" smtClean="0">
                <a:solidFill>
                  <a:schemeClr val="bg1"/>
                </a:solidFill>
              </a:rPr>
              <a:t>excess</a:t>
            </a:r>
          </a:p>
          <a:p>
            <a:pPr>
              <a:defRPr/>
            </a:pPr>
            <a:r>
              <a:rPr lang="en-US" sz="1600" dirty="0" smtClean="0">
                <a:solidFill>
                  <a:schemeClr val="bg1"/>
                </a:solidFill>
              </a:rPr>
              <a:t>reporters</a:t>
            </a:r>
          </a:p>
        </p:txBody>
      </p:sp>
      <p:sp>
        <p:nvSpPr>
          <p:cNvPr id="55" name="Rounded Rectangle 54"/>
          <p:cNvSpPr/>
          <p:nvPr/>
        </p:nvSpPr>
        <p:spPr>
          <a:xfrm>
            <a:off x="3313706" y="2293748"/>
            <a:ext cx="1053548" cy="925702"/>
          </a:xfrm>
          <a:prstGeom prst="roundRect">
            <a:avLst>
              <a:gd name="adj" fmla="val 10949"/>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Bind</a:t>
            </a:r>
          </a:p>
          <a:p>
            <a:pPr>
              <a:defRPr/>
            </a:pPr>
            <a:r>
              <a:rPr lang="en-US" sz="1600" dirty="0">
                <a:solidFill>
                  <a:schemeClr val="bg1"/>
                </a:solidFill>
              </a:rPr>
              <a:t>reporter</a:t>
            </a:r>
          </a:p>
          <a:p>
            <a:pPr>
              <a:defRPr/>
            </a:pPr>
            <a:r>
              <a:rPr lang="en-US" sz="1600" dirty="0">
                <a:solidFill>
                  <a:schemeClr val="bg1"/>
                </a:solidFill>
              </a:rPr>
              <a:t>to surface</a:t>
            </a:r>
          </a:p>
        </p:txBody>
      </p:sp>
      <p:sp>
        <p:nvSpPr>
          <p:cNvPr id="56" name="Rounded Rectangle 55"/>
          <p:cNvSpPr/>
          <p:nvPr/>
        </p:nvSpPr>
        <p:spPr>
          <a:xfrm>
            <a:off x="477674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Immobilize and align reporter</a:t>
            </a:r>
          </a:p>
        </p:txBody>
      </p:sp>
      <p:sp>
        <p:nvSpPr>
          <p:cNvPr id="57" name="Rounded Rectangle 56"/>
          <p:cNvSpPr/>
          <p:nvPr/>
        </p:nvSpPr>
        <p:spPr>
          <a:xfrm>
            <a:off x="623978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Image surface</a:t>
            </a:r>
          </a:p>
        </p:txBody>
      </p:sp>
      <p:sp>
        <p:nvSpPr>
          <p:cNvPr id="58" name="Rounded Rectangle 57"/>
          <p:cNvSpPr/>
          <p:nvPr/>
        </p:nvSpPr>
        <p:spPr>
          <a:xfrm>
            <a:off x="3876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Hybridize</a:t>
            </a:r>
          </a:p>
          <a:p>
            <a:pPr>
              <a:defRPr/>
            </a:pPr>
            <a:r>
              <a:rPr lang="en-US" sz="1600" dirty="0">
                <a:solidFill>
                  <a:schemeClr val="bg1"/>
                </a:solidFill>
              </a:rPr>
              <a:t>CodeSet to RNA</a:t>
            </a:r>
          </a:p>
        </p:txBody>
      </p:sp>
      <p:sp>
        <p:nvSpPr>
          <p:cNvPr id="59" name="Rounded Rectangle 58"/>
          <p:cNvSpPr/>
          <p:nvPr/>
        </p:nvSpPr>
        <p:spPr>
          <a:xfrm>
            <a:off x="77028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Count codes</a:t>
            </a:r>
          </a:p>
        </p:txBody>
      </p:sp>
      <p:sp>
        <p:nvSpPr>
          <p:cNvPr id="20482" name="Rectangle 2"/>
          <p:cNvSpPr>
            <a:spLocks noGrp="1" noChangeArrowheads="1"/>
          </p:cNvSpPr>
          <p:nvPr>
            <p:ph type="title"/>
          </p:nvPr>
        </p:nvSpPr>
        <p:spPr/>
        <p:txBody>
          <a:bodyPr/>
          <a:lstStyle/>
          <a:p>
            <a:r>
              <a:rPr lang="en-US" dirty="0" err="1" smtClean="0"/>
              <a:t>nCounter</a:t>
            </a:r>
            <a:r>
              <a:rPr lang="en-US" dirty="0" smtClean="0"/>
              <a:t> Assay- Purify</a:t>
            </a:r>
          </a:p>
        </p:txBody>
      </p:sp>
      <p:pic>
        <p:nvPicPr>
          <p:cNvPr id="156706" name="Picture 34" descr="bioti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V="1">
            <a:off x="6635750" y="3530655"/>
            <a:ext cx="438150" cy="312737"/>
          </a:xfrm>
          <a:prstGeom prst="rect">
            <a:avLst/>
          </a:prstGeom>
          <a:noFill/>
          <a:ln w="9525">
            <a:noFill/>
            <a:miter lim="800000"/>
            <a:headEnd/>
            <a:tailEnd/>
          </a:ln>
        </p:spPr>
      </p:pic>
      <p:pic>
        <p:nvPicPr>
          <p:cNvPr id="156707" name="Picture 35" descr="bioti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V="1">
            <a:off x="8025124" y="4498515"/>
            <a:ext cx="438150" cy="312737"/>
          </a:xfrm>
          <a:prstGeom prst="rect">
            <a:avLst/>
          </a:prstGeom>
          <a:noFill/>
          <a:ln w="9525">
            <a:noFill/>
            <a:miter lim="800000"/>
            <a:headEnd/>
            <a:tailEnd/>
          </a:ln>
        </p:spPr>
      </p:pic>
      <p:pic>
        <p:nvPicPr>
          <p:cNvPr id="156708" name="Picture 36" descr="biotin-b"/>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V="1">
            <a:off x="7900988" y="3905305"/>
            <a:ext cx="438150" cy="325437"/>
          </a:xfrm>
          <a:prstGeom prst="rect">
            <a:avLst/>
          </a:prstGeom>
          <a:noFill/>
          <a:ln w="9525">
            <a:noFill/>
            <a:miter lim="800000"/>
            <a:headEnd/>
            <a:tailEnd/>
          </a:ln>
        </p:spPr>
      </p:pic>
      <p:pic>
        <p:nvPicPr>
          <p:cNvPr id="156709" name="Picture 37" descr="probe1-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V="1">
            <a:off x="7293334" y="3530655"/>
            <a:ext cx="1289050" cy="312737"/>
          </a:xfrm>
          <a:prstGeom prst="rect">
            <a:avLst/>
          </a:prstGeom>
          <a:noFill/>
          <a:ln w="9525">
            <a:noFill/>
            <a:miter lim="800000"/>
            <a:headEnd/>
            <a:tailEnd/>
          </a:ln>
        </p:spPr>
      </p:pic>
      <p:pic>
        <p:nvPicPr>
          <p:cNvPr id="156710" name="Picture 38" descr="probe1-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V="1">
            <a:off x="5876925" y="3922288"/>
            <a:ext cx="1289050" cy="322262"/>
          </a:xfrm>
          <a:prstGeom prst="rect">
            <a:avLst/>
          </a:prstGeom>
          <a:noFill/>
          <a:ln w="9525">
            <a:noFill/>
            <a:miter lim="800000"/>
            <a:headEnd/>
            <a:tailEnd/>
          </a:ln>
        </p:spPr>
      </p:pic>
      <p:pic>
        <p:nvPicPr>
          <p:cNvPr id="156711" name="Picture 39" descr="probe1-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V="1">
            <a:off x="6648876" y="4311681"/>
            <a:ext cx="1289050" cy="312737"/>
          </a:xfrm>
          <a:prstGeom prst="rect">
            <a:avLst/>
          </a:prstGeom>
          <a:noFill/>
          <a:ln w="9525">
            <a:noFill/>
            <a:miter lim="800000"/>
            <a:headEnd/>
            <a:tailEnd/>
          </a:ln>
        </p:spPr>
      </p:pic>
      <p:pic>
        <p:nvPicPr>
          <p:cNvPr id="156712" name="Picture 40" descr="probe1-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V="1">
            <a:off x="5953387" y="5330954"/>
            <a:ext cx="1289050" cy="312737"/>
          </a:xfrm>
          <a:prstGeom prst="rect">
            <a:avLst/>
          </a:prstGeom>
          <a:noFill/>
          <a:ln w="9525">
            <a:noFill/>
            <a:miter lim="800000"/>
            <a:headEnd/>
            <a:tailEnd/>
          </a:ln>
        </p:spPr>
      </p:pic>
      <p:pic>
        <p:nvPicPr>
          <p:cNvPr id="156713" name="Picture 41" descr="probe1-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V="1">
            <a:off x="5726096" y="4700029"/>
            <a:ext cx="1289050" cy="322263"/>
          </a:xfrm>
          <a:prstGeom prst="rect">
            <a:avLst/>
          </a:prstGeom>
          <a:noFill/>
          <a:ln w="9525">
            <a:noFill/>
            <a:miter lim="800000"/>
            <a:headEnd/>
            <a:tailEnd/>
          </a:ln>
        </p:spPr>
      </p:pic>
      <p:pic>
        <p:nvPicPr>
          <p:cNvPr id="156714" name="Picture 42" descr="probe1-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V="1">
            <a:off x="7200213" y="4969201"/>
            <a:ext cx="1289050" cy="312737"/>
          </a:xfrm>
          <a:prstGeom prst="rect">
            <a:avLst/>
          </a:prstGeom>
          <a:noFill/>
          <a:ln w="9525">
            <a:noFill/>
            <a:miter lim="800000"/>
            <a:headEnd/>
            <a:tailEnd/>
          </a:ln>
        </p:spPr>
      </p:pic>
      <p:pic>
        <p:nvPicPr>
          <p:cNvPr id="20523" name="Picture 43" descr="probe3-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flipV="1">
            <a:off x="1864807" y="3413493"/>
            <a:ext cx="2376488" cy="758825"/>
          </a:xfrm>
          <a:prstGeom prst="rect">
            <a:avLst/>
          </a:prstGeom>
          <a:noFill/>
          <a:ln w="9525">
            <a:noFill/>
            <a:miter lim="800000"/>
            <a:headEnd/>
            <a:tailEnd/>
          </a:ln>
        </p:spPr>
      </p:pic>
      <p:pic>
        <p:nvPicPr>
          <p:cNvPr id="20524" name="Picture 44" descr="probe3-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flipV="1">
            <a:off x="386482" y="3816588"/>
            <a:ext cx="2376487" cy="657225"/>
          </a:xfrm>
          <a:prstGeom prst="rect">
            <a:avLst/>
          </a:prstGeom>
          <a:noFill/>
          <a:ln w="9525">
            <a:noFill/>
            <a:miter lim="800000"/>
            <a:headEnd/>
            <a:tailEnd/>
          </a:ln>
        </p:spPr>
      </p:pic>
      <p:pic>
        <p:nvPicPr>
          <p:cNvPr id="20525" name="Picture 45" descr="probe3-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flipV="1">
            <a:off x="2898072" y="4196540"/>
            <a:ext cx="2376487" cy="657225"/>
          </a:xfrm>
          <a:prstGeom prst="rect">
            <a:avLst/>
          </a:prstGeom>
          <a:noFill/>
          <a:ln w="9525">
            <a:noFill/>
            <a:miter lim="800000"/>
            <a:headEnd/>
            <a:tailEnd/>
          </a:ln>
        </p:spPr>
      </p:pic>
      <p:pic>
        <p:nvPicPr>
          <p:cNvPr id="20526" name="Picture 46" descr="probe3-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flipV="1">
            <a:off x="1113656" y="4969799"/>
            <a:ext cx="2376487" cy="657225"/>
          </a:xfrm>
          <a:prstGeom prst="rect">
            <a:avLst/>
          </a:prstGeom>
          <a:noFill/>
          <a:ln w="9525">
            <a:noFill/>
            <a:miter lim="800000"/>
            <a:headEnd/>
            <a:tailEnd/>
          </a:ln>
        </p:spPr>
      </p:pic>
      <p:pic>
        <p:nvPicPr>
          <p:cNvPr id="20527" name="Picture 47" descr="probe3-b"/>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flipV="1">
            <a:off x="522124" y="4358612"/>
            <a:ext cx="2376487" cy="712787"/>
          </a:xfrm>
          <a:prstGeom prst="rect">
            <a:avLst/>
          </a:prstGeom>
          <a:noFill/>
          <a:ln w="9525">
            <a:noFill/>
            <a:miter lim="800000"/>
            <a:headEnd/>
            <a:tailEnd/>
          </a:ln>
        </p:spPr>
      </p:pic>
      <p:pic>
        <p:nvPicPr>
          <p:cNvPr id="20528" name="Picture 48" descr="probe3-b"/>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flipV="1">
            <a:off x="3041437" y="4766846"/>
            <a:ext cx="2376487" cy="712787"/>
          </a:xfrm>
          <a:prstGeom prst="rect">
            <a:avLst/>
          </a:prstGeom>
          <a:noFill/>
          <a:ln w="9525">
            <a:noFill/>
            <a:miter lim="800000"/>
            <a:headEnd/>
            <a:tailEnd/>
          </a:ln>
        </p:spPr>
      </p:pic>
      <p:sp>
        <p:nvSpPr>
          <p:cNvPr id="20529" name="Text Box 101"/>
          <p:cNvSpPr txBox="1">
            <a:spLocks noChangeArrowheads="1"/>
          </p:cNvSpPr>
          <p:nvPr/>
        </p:nvSpPr>
        <p:spPr bwMode="auto">
          <a:xfrm>
            <a:off x="387627" y="5664789"/>
            <a:ext cx="5030298" cy="366713"/>
          </a:xfrm>
          <a:prstGeom prst="rect">
            <a:avLst/>
          </a:prstGeom>
          <a:noFill/>
          <a:ln w="9525">
            <a:noFill/>
            <a:miter lim="800000"/>
            <a:headEnd/>
            <a:tailEnd/>
          </a:ln>
        </p:spPr>
        <p:txBody>
          <a:bodyPr wrap="square">
            <a:spAutoFit/>
          </a:bodyPr>
          <a:lstStyle/>
          <a:p>
            <a:pPr algn="ctr">
              <a:spcBef>
                <a:spcPct val="50000"/>
              </a:spcBef>
            </a:pPr>
            <a:r>
              <a:rPr lang="en-US" dirty="0"/>
              <a:t>Hybridized mRNA</a:t>
            </a:r>
          </a:p>
        </p:txBody>
      </p:sp>
      <p:pic>
        <p:nvPicPr>
          <p:cNvPr id="40" name="Picture 39" descr="\\Staserver\storage\Projects\nanoString OPEN\10-001 Q1 Marketing Activities\04 - Digital Media for Booth Display\!source\system1.pn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963565" y="1502124"/>
            <a:ext cx="827750" cy="579425"/>
          </a:xfrm>
          <a:prstGeom prst="rect">
            <a:avLst/>
          </a:prstGeom>
          <a:noFill/>
        </p:spPr>
      </p:pic>
      <p:sp>
        <p:nvSpPr>
          <p:cNvPr id="49" name="Chevron 48"/>
          <p:cNvSpPr/>
          <p:nvPr/>
        </p:nvSpPr>
        <p:spPr>
          <a:xfrm>
            <a:off x="1588079" y="2622421"/>
            <a:ext cx="115681" cy="268356"/>
          </a:xfrm>
          <a:prstGeom prst="chevron">
            <a:avLst>
              <a:gd name="adj" fmla="val 5715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0" name="Chevron 49"/>
          <p:cNvSpPr/>
          <p:nvPr/>
        </p:nvSpPr>
        <p:spPr>
          <a:xfrm>
            <a:off x="305111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1" name="Chevron 50"/>
          <p:cNvSpPr/>
          <p:nvPr/>
        </p:nvSpPr>
        <p:spPr>
          <a:xfrm>
            <a:off x="4514158"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2" name="Chevron 51"/>
          <p:cNvSpPr/>
          <p:nvPr/>
        </p:nvSpPr>
        <p:spPr>
          <a:xfrm>
            <a:off x="5977197"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3" name="Chevron 52"/>
          <p:cNvSpPr/>
          <p:nvPr/>
        </p:nvSpPr>
        <p:spPr>
          <a:xfrm>
            <a:off x="7440236"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530" name="Text Box 102"/>
          <p:cNvSpPr txBox="1">
            <a:spLocks noChangeArrowheads="1"/>
          </p:cNvSpPr>
          <p:nvPr/>
        </p:nvSpPr>
        <p:spPr bwMode="auto">
          <a:xfrm>
            <a:off x="5726096" y="5664789"/>
            <a:ext cx="3030277" cy="366713"/>
          </a:xfrm>
          <a:prstGeom prst="rect">
            <a:avLst/>
          </a:prstGeom>
          <a:noFill/>
          <a:ln w="9525">
            <a:noFill/>
            <a:miter lim="800000"/>
            <a:headEnd/>
            <a:tailEnd/>
          </a:ln>
        </p:spPr>
        <p:txBody>
          <a:bodyPr wrap="square">
            <a:spAutoFit/>
          </a:bodyPr>
          <a:lstStyle/>
          <a:p>
            <a:pPr algn="ctr">
              <a:spcBef>
                <a:spcPct val="50000"/>
              </a:spcBef>
            </a:pPr>
            <a:r>
              <a:rPr lang="en-US" dirty="0"/>
              <a:t>Excess Reporters</a:t>
            </a:r>
          </a:p>
        </p:txBody>
      </p:sp>
      <p:sp>
        <p:nvSpPr>
          <p:cNvPr id="63" name="Slide Number Placeholder 62"/>
          <p:cNvSpPr>
            <a:spLocks noGrp="1"/>
          </p:cNvSpPr>
          <p:nvPr>
            <p:ph type="sldNum" sz="quarter" idx="12"/>
          </p:nvPr>
        </p:nvSpPr>
        <p:spPr/>
        <p:txBody>
          <a:bodyPr/>
          <a:lstStyle/>
          <a:p>
            <a:fld id="{B6F15528-21DE-4FAA-801E-634DDDAF4B2B}" type="slidenum">
              <a:rPr lang="en-US" smtClean="0">
                <a:solidFill>
                  <a:srgbClr val="717073">
                    <a:lumMod val="75000"/>
                  </a:srgbClr>
                </a:solidFill>
              </a:rPr>
              <a:pPr/>
              <a:t>16</a:t>
            </a:fld>
            <a:endParaRPr lang="en-US">
              <a:solidFill>
                <a:srgbClr val="717073">
                  <a:lumMod val="75000"/>
                </a:srgbClr>
              </a:solidFill>
            </a:endParaRPr>
          </a:p>
        </p:txBody>
      </p:sp>
      <p:sp>
        <p:nvSpPr>
          <p:cNvPr id="64" name="Footer Placeholder 63"/>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Tree>
    <p:extLst>
      <p:ext uri="{BB962C8B-B14F-4D97-AF65-F5344CB8AC3E}">
        <p14:creationId xmlns:p14="http://schemas.microsoft.com/office/powerpoint/2010/main" val="22550320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156709"/>
                                        </p:tgtEl>
                                      </p:cBhvr>
                                    </p:animEffect>
                                    <p:anim calcmode="lin" valueType="num">
                                      <p:cBhvr>
                                        <p:cTn id="7" dur="1000"/>
                                        <p:tgtEl>
                                          <p:spTgt spid="156709"/>
                                        </p:tgtEl>
                                        <p:attrNameLst>
                                          <p:attrName>ppt_x</p:attrName>
                                        </p:attrNameLst>
                                      </p:cBhvr>
                                      <p:tavLst>
                                        <p:tav tm="0">
                                          <p:val>
                                            <p:strVal val="ppt_x"/>
                                          </p:val>
                                        </p:tav>
                                        <p:tav tm="100000">
                                          <p:val>
                                            <p:strVal val="ppt_x"/>
                                          </p:val>
                                        </p:tav>
                                      </p:tavLst>
                                    </p:anim>
                                    <p:anim calcmode="lin" valueType="num">
                                      <p:cBhvr>
                                        <p:cTn id="8" dur="1000"/>
                                        <p:tgtEl>
                                          <p:spTgt spid="156709"/>
                                        </p:tgtEl>
                                        <p:attrNameLst>
                                          <p:attrName>ppt_y</p:attrName>
                                        </p:attrNameLst>
                                      </p:cBhvr>
                                      <p:tavLst>
                                        <p:tav tm="0">
                                          <p:val>
                                            <p:strVal val="ppt_y"/>
                                          </p:val>
                                        </p:tav>
                                        <p:tav tm="100000">
                                          <p:val>
                                            <p:strVal val="ppt_y+.1"/>
                                          </p:val>
                                        </p:tav>
                                      </p:tavLst>
                                    </p:anim>
                                    <p:set>
                                      <p:cBhvr>
                                        <p:cTn id="9" dur="1" fill="hold">
                                          <p:stCondLst>
                                            <p:cond delay="999"/>
                                          </p:stCondLst>
                                        </p:cTn>
                                        <p:tgtEl>
                                          <p:spTgt spid="156709"/>
                                        </p:tgtEl>
                                        <p:attrNameLst>
                                          <p:attrName>style.visibility</p:attrName>
                                        </p:attrNameLst>
                                      </p:cBhvr>
                                      <p:to>
                                        <p:strVal val="hidden"/>
                                      </p:to>
                                    </p:set>
                                  </p:childTnLst>
                                </p:cTn>
                              </p:par>
                              <p:par>
                                <p:cTn id="10" presetID="42" presetClass="exit" presetSubtype="0" fill="hold" nodeType="withEffect">
                                  <p:stCondLst>
                                    <p:cond delay="0"/>
                                  </p:stCondLst>
                                  <p:childTnLst>
                                    <p:animEffect transition="out" filter="fade">
                                      <p:cBhvr>
                                        <p:cTn id="11" dur="1000"/>
                                        <p:tgtEl>
                                          <p:spTgt spid="156706"/>
                                        </p:tgtEl>
                                      </p:cBhvr>
                                    </p:animEffect>
                                    <p:anim calcmode="lin" valueType="num">
                                      <p:cBhvr>
                                        <p:cTn id="12" dur="1000"/>
                                        <p:tgtEl>
                                          <p:spTgt spid="156706"/>
                                        </p:tgtEl>
                                        <p:attrNameLst>
                                          <p:attrName>ppt_x</p:attrName>
                                        </p:attrNameLst>
                                      </p:cBhvr>
                                      <p:tavLst>
                                        <p:tav tm="0">
                                          <p:val>
                                            <p:strVal val="ppt_x"/>
                                          </p:val>
                                        </p:tav>
                                        <p:tav tm="100000">
                                          <p:val>
                                            <p:strVal val="ppt_x"/>
                                          </p:val>
                                        </p:tav>
                                      </p:tavLst>
                                    </p:anim>
                                    <p:anim calcmode="lin" valueType="num">
                                      <p:cBhvr>
                                        <p:cTn id="13" dur="1000"/>
                                        <p:tgtEl>
                                          <p:spTgt spid="156706"/>
                                        </p:tgtEl>
                                        <p:attrNameLst>
                                          <p:attrName>ppt_y</p:attrName>
                                        </p:attrNameLst>
                                      </p:cBhvr>
                                      <p:tavLst>
                                        <p:tav tm="0">
                                          <p:val>
                                            <p:strVal val="ppt_y"/>
                                          </p:val>
                                        </p:tav>
                                        <p:tav tm="100000">
                                          <p:val>
                                            <p:strVal val="ppt_y+.1"/>
                                          </p:val>
                                        </p:tav>
                                      </p:tavLst>
                                    </p:anim>
                                    <p:set>
                                      <p:cBhvr>
                                        <p:cTn id="14" dur="1" fill="hold">
                                          <p:stCondLst>
                                            <p:cond delay="999"/>
                                          </p:stCondLst>
                                        </p:cTn>
                                        <p:tgtEl>
                                          <p:spTgt spid="156706"/>
                                        </p:tgtEl>
                                        <p:attrNameLst>
                                          <p:attrName>style.visibility</p:attrName>
                                        </p:attrNameLst>
                                      </p:cBhvr>
                                      <p:to>
                                        <p:strVal val="hidden"/>
                                      </p:to>
                                    </p:set>
                                  </p:childTnLst>
                                </p:cTn>
                              </p:par>
                              <p:par>
                                <p:cTn id="15" presetID="42" presetClass="exit" presetSubtype="0" fill="hold" nodeType="withEffect">
                                  <p:stCondLst>
                                    <p:cond delay="0"/>
                                  </p:stCondLst>
                                  <p:childTnLst>
                                    <p:animEffect transition="out" filter="fade">
                                      <p:cBhvr>
                                        <p:cTn id="16" dur="1000"/>
                                        <p:tgtEl>
                                          <p:spTgt spid="156710"/>
                                        </p:tgtEl>
                                      </p:cBhvr>
                                    </p:animEffect>
                                    <p:anim calcmode="lin" valueType="num">
                                      <p:cBhvr>
                                        <p:cTn id="17" dur="1000"/>
                                        <p:tgtEl>
                                          <p:spTgt spid="156710"/>
                                        </p:tgtEl>
                                        <p:attrNameLst>
                                          <p:attrName>ppt_x</p:attrName>
                                        </p:attrNameLst>
                                      </p:cBhvr>
                                      <p:tavLst>
                                        <p:tav tm="0">
                                          <p:val>
                                            <p:strVal val="ppt_x"/>
                                          </p:val>
                                        </p:tav>
                                        <p:tav tm="100000">
                                          <p:val>
                                            <p:strVal val="ppt_x"/>
                                          </p:val>
                                        </p:tav>
                                      </p:tavLst>
                                    </p:anim>
                                    <p:anim calcmode="lin" valueType="num">
                                      <p:cBhvr>
                                        <p:cTn id="18" dur="1000"/>
                                        <p:tgtEl>
                                          <p:spTgt spid="156710"/>
                                        </p:tgtEl>
                                        <p:attrNameLst>
                                          <p:attrName>ppt_y</p:attrName>
                                        </p:attrNameLst>
                                      </p:cBhvr>
                                      <p:tavLst>
                                        <p:tav tm="0">
                                          <p:val>
                                            <p:strVal val="ppt_y"/>
                                          </p:val>
                                        </p:tav>
                                        <p:tav tm="100000">
                                          <p:val>
                                            <p:strVal val="ppt_y+.1"/>
                                          </p:val>
                                        </p:tav>
                                      </p:tavLst>
                                    </p:anim>
                                    <p:set>
                                      <p:cBhvr>
                                        <p:cTn id="19" dur="1" fill="hold">
                                          <p:stCondLst>
                                            <p:cond delay="999"/>
                                          </p:stCondLst>
                                        </p:cTn>
                                        <p:tgtEl>
                                          <p:spTgt spid="156710"/>
                                        </p:tgtEl>
                                        <p:attrNameLst>
                                          <p:attrName>style.visibility</p:attrName>
                                        </p:attrNameLst>
                                      </p:cBhvr>
                                      <p:to>
                                        <p:strVal val="hidden"/>
                                      </p:to>
                                    </p:set>
                                  </p:childTnLst>
                                </p:cTn>
                              </p:par>
                              <p:par>
                                <p:cTn id="20" presetID="42" presetClass="exit" presetSubtype="0" fill="hold" nodeType="withEffect">
                                  <p:stCondLst>
                                    <p:cond delay="0"/>
                                  </p:stCondLst>
                                  <p:childTnLst>
                                    <p:animEffect transition="out" filter="fade">
                                      <p:cBhvr>
                                        <p:cTn id="21" dur="1000"/>
                                        <p:tgtEl>
                                          <p:spTgt spid="156708"/>
                                        </p:tgtEl>
                                      </p:cBhvr>
                                    </p:animEffect>
                                    <p:anim calcmode="lin" valueType="num">
                                      <p:cBhvr>
                                        <p:cTn id="22" dur="1000"/>
                                        <p:tgtEl>
                                          <p:spTgt spid="156708"/>
                                        </p:tgtEl>
                                        <p:attrNameLst>
                                          <p:attrName>ppt_x</p:attrName>
                                        </p:attrNameLst>
                                      </p:cBhvr>
                                      <p:tavLst>
                                        <p:tav tm="0">
                                          <p:val>
                                            <p:strVal val="ppt_x"/>
                                          </p:val>
                                        </p:tav>
                                        <p:tav tm="100000">
                                          <p:val>
                                            <p:strVal val="ppt_x"/>
                                          </p:val>
                                        </p:tav>
                                      </p:tavLst>
                                    </p:anim>
                                    <p:anim calcmode="lin" valueType="num">
                                      <p:cBhvr>
                                        <p:cTn id="23" dur="1000"/>
                                        <p:tgtEl>
                                          <p:spTgt spid="156708"/>
                                        </p:tgtEl>
                                        <p:attrNameLst>
                                          <p:attrName>ppt_y</p:attrName>
                                        </p:attrNameLst>
                                      </p:cBhvr>
                                      <p:tavLst>
                                        <p:tav tm="0">
                                          <p:val>
                                            <p:strVal val="ppt_y"/>
                                          </p:val>
                                        </p:tav>
                                        <p:tav tm="100000">
                                          <p:val>
                                            <p:strVal val="ppt_y+.1"/>
                                          </p:val>
                                        </p:tav>
                                      </p:tavLst>
                                    </p:anim>
                                    <p:set>
                                      <p:cBhvr>
                                        <p:cTn id="24" dur="1" fill="hold">
                                          <p:stCondLst>
                                            <p:cond delay="999"/>
                                          </p:stCondLst>
                                        </p:cTn>
                                        <p:tgtEl>
                                          <p:spTgt spid="156708"/>
                                        </p:tgtEl>
                                        <p:attrNameLst>
                                          <p:attrName>style.visibility</p:attrName>
                                        </p:attrNameLst>
                                      </p:cBhvr>
                                      <p:to>
                                        <p:strVal val="hidden"/>
                                      </p:to>
                                    </p:set>
                                  </p:childTnLst>
                                </p:cTn>
                              </p:par>
                              <p:par>
                                <p:cTn id="25" presetID="42" presetClass="exit" presetSubtype="0" fill="hold" nodeType="withEffect">
                                  <p:stCondLst>
                                    <p:cond delay="0"/>
                                  </p:stCondLst>
                                  <p:childTnLst>
                                    <p:animEffect transition="out" filter="fade">
                                      <p:cBhvr>
                                        <p:cTn id="26" dur="1000"/>
                                        <p:tgtEl>
                                          <p:spTgt spid="156711"/>
                                        </p:tgtEl>
                                      </p:cBhvr>
                                    </p:animEffect>
                                    <p:anim calcmode="lin" valueType="num">
                                      <p:cBhvr>
                                        <p:cTn id="27" dur="1000"/>
                                        <p:tgtEl>
                                          <p:spTgt spid="156711"/>
                                        </p:tgtEl>
                                        <p:attrNameLst>
                                          <p:attrName>ppt_x</p:attrName>
                                        </p:attrNameLst>
                                      </p:cBhvr>
                                      <p:tavLst>
                                        <p:tav tm="0">
                                          <p:val>
                                            <p:strVal val="ppt_x"/>
                                          </p:val>
                                        </p:tav>
                                        <p:tav tm="100000">
                                          <p:val>
                                            <p:strVal val="ppt_x"/>
                                          </p:val>
                                        </p:tav>
                                      </p:tavLst>
                                    </p:anim>
                                    <p:anim calcmode="lin" valueType="num">
                                      <p:cBhvr>
                                        <p:cTn id="28" dur="1000"/>
                                        <p:tgtEl>
                                          <p:spTgt spid="156711"/>
                                        </p:tgtEl>
                                        <p:attrNameLst>
                                          <p:attrName>ppt_y</p:attrName>
                                        </p:attrNameLst>
                                      </p:cBhvr>
                                      <p:tavLst>
                                        <p:tav tm="0">
                                          <p:val>
                                            <p:strVal val="ppt_y"/>
                                          </p:val>
                                        </p:tav>
                                        <p:tav tm="100000">
                                          <p:val>
                                            <p:strVal val="ppt_y+.1"/>
                                          </p:val>
                                        </p:tav>
                                      </p:tavLst>
                                    </p:anim>
                                    <p:set>
                                      <p:cBhvr>
                                        <p:cTn id="29" dur="1" fill="hold">
                                          <p:stCondLst>
                                            <p:cond delay="999"/>
                                          </p:stCondLst>
                                        </p:cTn>
                                        <p:tgtEl>
                                          <p:spTgt spid="156711"/>
                                        </p:tgtEl>
                                        <p:attrNameLst>
                                          <p:attrName>style.visibility</p:attrName>
                                        </p:attrNameLst>
                                      </p:cBhvr>
                                      <p:to>
                                        <p:strVal val="hidden"/>
                                      </p:to>
                                    </p:set>
                                  </p:childTnLst>
                                </p:cTn>
                              </p:par>
                              <p:par>
                                <p:cTn id="30" presetID="42" presetClass="exit" presetSubtype="0" fill="hold" nodeType="withEffect">
                                  <p:stCondLst>
                                    <p:cond delay="0"/>
                                  </p:stCondLst>
                                  <p:childTnLst>
                                    <p:animEffect transition="out" filter="fade">
                                      <p:cBhvr>
                                        <p:cTn id="31" dur="1000"/>
                                        <p:tgtEl>
                                          <p:spTgt spid="156707"/>
                                        </p:tgtEl>
                                      </p:cBhvr>
                                    </p:animEffect>
                                    <p:anim calcmode="lin" valueType="num">
                                      <p:cBhvr>
                                        <p:cTn id="32" dur="1000"/>
                                        <p:tgtEl>
                                          <p:spTgt spid="156707"/>
                                        </p:tgtEl>
                                        <p:attrNameLst>
                                          <p:attrName>ppt_x</p:attrName>
                                        </p:attrNameLst>
                                      </p:cBhvr>
                                      <p:tavLst>
                                        <p:tav tm="0">
                                          <p:val>
                                            <p:strVal val="ppt_x"/>
                                          </p:val>
                                        </p:tav>
                                        <p:tav tm="100000">
                                          <p:val>
                                            <p:strVal val="ppt_x"/>
                                          </p:val>
                                        </p:tav>
                                      </p:tavLst>
                                    </p:anim>
                                    <p:anim calcmode="lin" valueType="num">
                                      <p:cBhvr>
                                        <p:cTn id="33" dur="1000"/>
                                        <p:tgtEl>
                                          <p:spTgt spid="156707"/>
                                        </p:tgtEl>
                                        <p:attrNameLst>
                                          <p:attrName>ppt_y</p:attrName>
                                        </p:attrNameLst>
                                      </p:cBhvr>
                                      <p:tavLst>
                                        <p:tav tm="0">
                                          <p:val>
                                            <p:strVal val="ppt_y"/>
                                          </p:val>
                                        </p:tav>
                                        <p:tav tm="100000">
                                          <p:val>
                                            <p:strVal val="ppt_y+.1"/>
                                          </p:val>
                                        </p:tav>
                                      </p:tavLst>
                                    </p:anim>
                                    <p:set>
                                      <p:cBhvr>
                                        <p:cTn id="34" dur="1" fill="hold">
                                          <p:stCondLst>
                                            <p:cond delay="999"/>
                                          </p:stCondLst>
                                        </p:cTn>
                                        <p:tgtEl>
                                          <p:spTgt spid="156707"/>
                                        </p:tgtEl>
                                        <p:attrNameLst>
                                          <p:attrName>style.visibility</p:attrName>
                                        </p:attrNameLst>
                                      </p:cBhvr>
                                      <p:to>
                                        <p:strVal val="hidden"/>
                                      </p:to>
                                    </p:set>
                                  </p:childTnLst>
                                </p:cTn>
                              </p:par>
                              <p:par>
                                <p:cTn id="35" presetID="42" presetClass="exit" presetSubtype="0" fill="hold" nodeType="withEffect">
                                  <p:stCondLst>
                                    <p:cond delay="0"/>
                                  </p:stCondLst>
                                  <p:childTnLst>
                                    <p:animEffect transition="out" filter="fade">
                                      <p:cBhvr>
                                        <p:cTn id="36" dur="1000"/>
                                        <p:tgtEl>
                                          <p:spTgt spid="156713"/>
                                        </p:tgtEl>
                                      </p:cBhvr>
                                    </p:animEffect>
                                    <p:anim calcmode="lin" valueType="num">
                                      <p:cBhvr>
                                        <p:cTn id="37" dur="1000"/>
                                        <p:tgtEl>
                                          <p:spTgt spid="156713"/>
                                        </p:tgtEl>
                                        <p:attrNameLst>
                                          <p:attrName>ppt_x</p:attrName>
                                        </p:attrNameLst>
                                      </p:cBhvr>
                                      <p:tavLst>
                                        <p:tav tm="0">
                                          <p:val>
                                            <p:strVal val="ppt_x"/>
                                          </p:val>
                                        </p:tav>
                                        <p:tav tm="100000">
                                          <p:val>
                                            <p:strVal val="ppt_x"/>
                                          </p:val>
                                        </p:tav>
                                      </p:tavLst>
                                    </p:anim>
                                    <p:anim calcmode="lin" valueType="num">
                                      <p:cBhvr>
                                        <p:cTn id="38" dur="1000"/>
                                        <p:tgtEl>
                                          <p:spTgt spid="156713"/>
                                        </p:tgtEl>
                                        <p:attrNameLst>
                                          <p:attrName>ppt_y</p:attrName>
                                        </p:attrNameLst>
                                      </p:cBhvr>
                                      <p:tavLst>
                                        <p:tav tm="0">
                                          <p:val>
                                            <p:strVal val="ppt_y"/>
                                          </p:val>
                                        </p:tav>
                                        <p:tav tm="100000">
                                          <p:val>
                                            <p:strVal val="ppt_y+.1"/>
                                          </p:val>
                                        </p:tav>
                                      </p:tavLst>
                                    </p:anim>
                                    <p:set>
                                      <p:cBhvr>
                                        <p:cTn id="39" dur="1" fill="hold">
                                          <p:stCondLst>
                                            <p:cond delay="999"/>
                                          </p:stCondLst>
                                        </p:cTn>
                                        <p:tgtEl>
                                          <p:spTgt spid="156713"/>
                                        </p:tgtEl>
                                        <p:attrNameLst>
                                          <p:attrName>style.visibility</p:attrName>
                                        </p:attrNameLst>
                                      </p:cBhvr>
                                      <p:to>
                                        <p:strVal val="hidden"/>
                                      </p:to>
                                    </p:set>
                                  </p:childTnLst>
                                </p:cTn>
                              </p:par>
                              <p:par>
                                <p:cTn id="40" presetID="42" presetClass="exit" presetSubtype="0" fill="hold" nodeType="withEffect">
                                  <p:stCondLst>
                                    <p:cond delay="0"/>
                                  </p:stCondLst>
                                  <p:childTnLst>
                                    <p:animEffect transition="out" filter="fade">
                                      <p:cBhvr>
                                        <p:cTn id="41" dur="1000"/>
                                        <p:tgtEl>
                                          <p:spTgt spid="156714"/>
                                        </p:tgtEl>
                                      </p:cBhvr>
                                    </p:animEffect>
                                    <p:anim calcmode="lin" valueType="num">
                                      <p:cBhvr>
                                        <p:cTn id="42" dur="1000"/>
                                        <p:tgtEl>
                                          <p:spTgt spid="156714"/>
                                        </p:tgtEl>
                                        <p:attrNameLst>
                                          <p:attrName>ppt_x</p:attrName>
                                        </p:attrNameLst>
                                      </p:cBhvr>
                                      <p:tavLst>
                                        <p:tav tm="0">
                                          <p:val>
                                            <p:strVal val="ppt_x"/>
                                          </p:val>
                                        </p:tav>
                                        <p:tav tm="100000">
                                          <p:val>
                                            <p:strVal val="ppt_x"/>
                                          </p:val>
                                        </p:tav>
                                      </p:tavLst>
                                    </p:anim>
                                    <p:anim calcmode="lin" valueType="num">
                                      <p:cBhvr>
                                        <p:cTn id="43" dur="1000"/>
                                        <p:tgtEl>
                                          <p:spTgt spid="156714"/>
                                        </p:tgtEl>
                                        <p:attrNameLst>
                                          <p:attrName>ppt_y</p:attrName>
                                        </p:attrNameLst>
                                      </p:cBhvr>
                                      <p:tavLst>
                                        <p:tav tm="0">
                                          <p:val>
                                            <p:strVal val="ppt_y"/>
                                          </p:val>
                                        </p:tav>
                                        <p:tav tm="100000">
                                          <p:val>
                                            <p:strVal val="ppt_y+.1"/>
                                          </p:val>
                                        </p:tav>
                                      </p:tavLst>
                                    </p:anim>
                                    <p:set>
                                      <p:cBhvr>
                                        <p:cTn id="44" dur="1" fill="hold">
                                          <p:stCondLst>
                                            <p:cond delay="999"/>
                                          </p:stCondLst>
                                        </p:cTn>
                                        <p:tgtEl>
                                          <p:spTgt spid="156714"/>
                                        </p:tgtEl>
                                        <p:attrNameLst>
                                          <p:attrName>style.visibility</p:attrName>
                                        </p:attrNameLst>
                                      </p:cBhvr>
                                      <p:to>
                                        <p:strVal val="hidden"/>
                                      </p:to>
                                    </p:set>
                                  </p:childTnLst>
                                </p:cTn>
                              </p:par>
                              <p:par>
                                <p:cTn id="45" presetID="42" presetClass="exit" presetSubtype="0" fill="hold" nodeType="withEffect">
                                  <p:stCondLst>
                                    <p:cond delay="0"/>
                                  </p:stCondLst>
                                  <p:childTnLst>
                                    <p:animEffect transition="out" filter="fade">
                                      <p:cBhvr>
                                        <p:cTn id="46" dur="1000"/>
                                        <p:tgtEl>
                                          <p:spTgt spid="156712"/>
                                        </p:tgtEl>
                                      </p:cBhvr>
                                    </p:animEffect>
                                    <p:anim calcmode="lin" valueType="num">
                                      <p:cBhvr>
                                        <p:cTn id="47" dur="1000"/>
                                        <p:tgtEl>
                                          <p:spTgt spid="156712"/>
                                        </p:tgtEl>
                                        <p:attrNameLst>
                                          <p:attrName>ppt_x</p:attrName>
                                        </p:attrNameLst>
                                      </p:cBhvr>
                                      <p:tavLst>
                                        <p:tav tm="0">
                                          <p:val>
                                            <p:strVal val="ppt_x"/>
                                          </p:val>
                                        </p:tav>
                                        <p:tav tm="100000">
                                          <p:val>
                                            <p:strVal val="ppt_x"/>
                                          </p:val>
                                        </p:tav>
                                      </p:tavLst>
                                    </p:anim>
                                    <p:anim calcmode="lin" valueType="num">
                                      <p:cBhvr>
                                        <p:cTn id="48" dur="1000"/>
                                        <p:tgtEl>
                                          <p:spTgt spid="156712"/>
                                        </p:tgtEl>
                                        <p:attrNameLst>
                                          <p:attrName>ppt_y</p:attrName>
                                        </p:attrNameLst>
                                      </p:cBhvr>
                                      <p:tavLst>
                                        <p:tav tm="0">
                                          <p:val>
                                            <p:strVal val="ppt_y"/>
                                          </p:val>
                                        </p:tav>
                                        <p:tav tm="100000">
                                          <p:val>
                                            <p:strVal val="ppt_y+.1"/>
                                          </p:val>
                                        </p:tav>
                                      </p:tavLst>
                                    </p:anim>
                                    <p:set>
                                      <p:cBhvr>
                                        <p:cTn id="49" dur="1" fill="hold">
                                          <p:stCondLst>
                                            <p:cond delay="999"/>
                                          </p:stCondLst>
                                        </p:cTn>
                                        <p:tgtEl>
                                          <p:spTgt spid="1567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p:cNvGrpSpPr/>
          <p:nvPr/>
        </p:nvGrpSpPr>
        <p:grpSpPr>
          <a:xfrm>
            <a:off x="2368550" y="3373400"/>
            <a:ext cx="4406899" cy="2273573"/>
            <a:chOff x="2368550" y="3373400"/>
            <a:chExt cx="4406899" cy="2273573"/>
          </a:xfrm>
        </p:grpSpPr>
        <p:pic>
          <p:nvPicPr>
            <p:cNvPr id="21506" name="Picture 2" descr="grove"/>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2368626" y="3373400"/>
              <a:ext cx="4406748" cy="2273573"/>
            </a:xfrm>
            <a:prstGeom prst="rect">
              <a:avLst/>
            </a:prstGeom>
            <a:noFill/>
            <a:ln w="9525">
              <a:noFill/>
              <a:miter lim="800000"/>
              <a:headEnd/>
              <a:tailEnd/>
            </a:ln>
          </p:spPr>
        </p:pic>
        <p:grpSp>
          <p:nvGrpSpPr>
            <p:cNvPr id="26" name="Group 25"/>
            <p:cNvGrpSpPr/>
            <p:nvPr/>
          </p:nvGrpSpPr>
          <p:grpSpPr>
            <a:xfrm>
              <a:off x="2368550" y="4914900"/>
              <a:ext cx="4406899" cy="725508"/>
              <a:chOff x="2368550" y="5019675"/>
              <a:chExt cx="4406899" cy="725508"/>
            </a:xfrm>
          </p:grpSpPr>
          <p:sp>
            <p:nvSpPr>
              <p:cNvPr id="23" name="Freeform 22"/>
              <p:cNvSpPr/>
              <p:nvPr/>
            </p:nvSpPr>
            <p:spPr>
              <a:xfrm>
                <a:off x="2368550" y="5019675"/>
                <a:ext cx="222249" cy="725508"/>
              </a:xfrm>
              <a:custGeom>
                <a:avLst/>
                <a:gdLst>
                  <a:gd name="connsiteX0" fmla="*/ 55084 w 341523"/>
                  <a:gd name="connsiteY0" fmla="*/ 826265 h 826265"/>
                  <a:gd name="connsiteX1" fmla="*/ 341523 w 341523"/>
                  <a:gd name="connsiteY1" fmla="*/ 0 h 826265"/>
                  <a:gd name="connsiteX2" fmla="*/ 0 w 341523"/>
                  <a:gd name="connsiteY2" fmla="*/ 0 h 826265"/>
                  <a:gd name="connsiteX3" fmla="*/ 55084 w 341523"/>
                  <a:gd name="connsiteY3" fmla="*/ 826265 h 826265"/>
                  <a:gd name="connsiteX0" fmla="*/ 0 w 286439"/>
                  <a:gd name="connsiteY0" fmla="*/ 826265 h 826265"/>
                  <a:gd name="connsiteX1" fmla="*/ 286439 w 286439"/>
                  <a:gd name="connsiteY1" fmla="*/ 0 h 826265"/>
                  <a:gd name="connsiteX2" fmla="*/ 11018 w 286439"/>
                  <a:gd name="connsiteY2" fmla="*/ 0 h 826265"/>
                  <a:gd name="connsiteX3" fmla="*/ 0 w 286439"/>
                  <a:gd name="connsiteY3" fmla="*/ 826265 h 826265"/>
                  <a:gd name="connsiteX0" fmla="*/ 0 w 286439"/>
                  <a:gd name="connsiteY0" fmla="*/ 826265 h 826265"/>
                  <a:gd name="connsiteX1" fmla="*/ 286439 w 286439"/>
                  <a:gd name="connsiteY1" fmla="*/ 0 h 826265"/>
                  <a:gd name="connsiteX2" fmla="*/ 99153 w 286439"/>
                  <a:gd name="connsiteY2" fmla="*/ 22033 h 826265"/>
                  <a:gd name="connsiteX3" fmla="*/ 0 w 286439"/>
                  <a:gd name="connsiteY3" fmla="*/ 826265 h 826265"/>
                  <a:gd name="connsiteX0" fmla="*/ 0 w 286439"/>
                  <a:gd name="connsiteY0" fmla="*/ 826265 h 826265"/>
                  <a:gd name="connsiteX1" fmla="*/ 286439 w 286439"/>
                  <a:gd name="connsiteY1" fmla="*/ 0 h 826265"/>
                  <a:gd name="connsiteX2" fmla="*/ 1 w 286439"/>
                  <a:gd name="connsiteY2" fmla="*/ 11017 h 826265"/>
                  <a:gd name="connsiteX3" fmla="*/ 0 w 286439"/>
                  <a:gd name="connsiteY3" fmla="*/ 826265 h 826265"/>
                  <a:gd name="connsiteX0" fmla="*/ 0 w 267389"/>
                  <a:gd name="connsiteY0" fmla="*/ 815248 h 815248"/>
                  <a:gd name="connsiteX1" fmla="*/ 267389 w 267389"/>
                  <a:gd name="connsiteY1" fmla="*/ 1683 h 815248"/>
                  <a:gd name="connsiteX2" fmla="*/ 1 w 267389"/>
                  <a:gd name="connsiteY2" fmla="*/ 0 h 815248"/>
                  <a:gd name="connsiteX3" fmla="*/ 0 w 267389"/>
                  <a:gd name="connsiteY3" fmla="*/ 815248 h 815248"/>
                </a:gdLst>
                <a:ahLst/>
                <a:cxnLst>
                  <a:cxn ang="0">
                    <a:pos x="connsiteX0" y="connsiteY0"/>
                  </a:cxn>
                  <a:cxn ang="0">
                    <a:pos x="connsiteX1" y="connsiteY1"/>
                  </a:cxn>
                  <a:cxn ang="0">
                    <a:pos x="connsiteX2" y="connsiteY2"/>
                  </a:cxn>
                  <a:cxn ang="0">
                    <a:pos x="connsiteX3" y="connsiteY3"/>
                  </a:cxn>
                </a:cxnLst>
                <a:rect l="l" t="t" r="r" b="b"/>
                <a:pathLst>
                  <a:path w="267389" h="815248">
                    <a:moveTo>
                      <a:pt x="0" y="815248"/>
                    </a:moveTo>
                    <a:lnTo>
                      <a:pt x="267389" y="1683"/>
                    </a:lnTo>
                    <a:lnTo>
                      <a:pt x="1" y="0"/>
                    </a:lnTo>
                    <a:cubicBezTo>
                      <a:pt x="1" y="271749"/>
                      <a:pt x="0" y="543499"/>
                      <a:pt x="0" y="81524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flipH="1">
                <a:off x="6553200" y="5019675"/>
                <a:ext cx="222249" cy="725508"/>
              </a:xfrm>
              <a:custGeom>
                <a:avLst/>
                <a:gdLst>
                  <a:gd name="connsiteX0" fmla="*/ 55084 w 341523"/>
                  <a:gd name="connsiteY0" fmla="*/ 826265 h 826265"/>
                  <a:gd name="connsiteX1" fmla="*/ 341523 w 341523"/>
                  <a:gd name="connsiteY1" fmla="*/ 0 h 826265"/>
                  <a:gd name="connsiteX2" fmla="*/ 0 w 341523"/>
                  <a:gd name="connsiteY2" fmla="*/ 0 h 826265"/>
                  <a:gd name="connsiteX3" fmla="*/ 55084 w 341523"/>
                  <a:gd name="connsiteY3" fmla="*/ 826265 h 826265"/>
                  <a:gd name="connsiteX0" fmla="*/ 0 w 286439"/>
                  <a:gd name="connsiteY0" fmla="*/ 826265 h 826265"/>
                  <a:gd name="connsiteX1" fmla="*/ 286439 w 286439"/>
                  <a:gd name="connsiteY1" fmla="*/ 0 h 826265"/>
                  <a:gd name="connsiteX2" fmla="*/ 11018 w 286439"/>
                  <a:gd name="connsiteY2" fmla="*/ 0 h 826265"/>
                  <a:gd name="connsiteX3" fmla="*/ 0 w 286439"/>
                  <a:gd name="connsiteY3" fmla="*/ 826265 h 826265"/>
                  <a:gd name="connsiteX0" fmla="*/ 0 w 286439"/>
                  <a:gd name="connsiteY0" fmla="*/ 826265 h 826265"/>
                  <a:gd name="connsiteX1" fmla="*/ 286439 w 286439"/>
                  <a:gd name="connsiteY1" fmla="*/ 0 h 826265"/>
                  <a:gd name="connsiteX2" fmla="*/ 99153 w 286439"/>
                  <a:gd name="connsiteY2" fmla="*/ 22033 h 826265"/>
                  <a:gd name="connsiteX3" fmla="*/ 0 w 286439"/>
                  <a:gd name="connsiteY3" fmla="*/ 826265 h 826265"/>
                  <a:gd name="connsiteX0" fmla="*/ 0 w 286439"/>
                  <a:gd name="connsiteY0" fmla="*/ 826265 h 826265"/>
                  <a:gd name="connsiteX1" fmla="*/ 286439 w 286439"/>
                  <a:gd name="connsiteY1" fmla="*/ 0 h 826265"/>
                  <a:gd name="connsiteX2" fmla="*/ 1 w 286439"/>
                  <a:gd name="connsiteY2" fmla="*/ 11017 h 826265"/>
                  <a:gd name="connsiteX3" fmla="*/ 0 w 286439"/>
                  <a:gd name="connsiteY3" fmla="*/ 826265 h 826265"/>
                  <a:gd name="connsiteX0" fmla="*/ 0 w 267389"/>
                  <a:gd name="connsiteY0" fmla="*/ 815248 h 815248"/>
                  <a:gd name="connsiteX1" fmla="*/ 267389 w 267389"/>
                  <a:gd name="connsiteY1" fmla="*/ 1683 h 815248"/>
                  <a:gd name="connsiteX2" fmla="*/ 1 w 267389"/>
                  <a:gd name="connsiteY2" fmla="*/ 0 h 815248"/>
                  <a:gd name="connsiteX3" fmla="*/ 0 w 267389"/>
                  <a:gd name="connsiteY3" fmla="*/ 815248 h 815248"/>
                </a:gdLst>
                <a:ahLst/>
                <a:cxnLst>
                  <a:cxn ang="0">
                    <a:pos x="connsiteX0" y="connsiteY0"/>
                  </a:cxn>
                  <a:cxn ang="0">
                    <a:pos x="connsiteX1" y="connsiteY1"/>
                  </a:cxn>
                  <a:cxn ang="0">
                    <a:pos x="connsiteX2" y="connsiteY2"/>
                  </a:cxn>
                  <a:cxn ang="0">
                    <a:pos x="connsiteX3" y="connsiteY3"/>
                  </a:cxn>
                </a:cxnLst>
                <a:rect l="l" t="t" r="r" b="b"/>
                <a:pathLst>
                  <a:path w="267389" h="815248">
                    <a:moveTo>
                      <a:pt x="0" y="815248"/>
                    </a:moveTo>
                    <a:lnTo>
                      <a:pt x="267389" y="1683"/>
                    </a:lnTo>
                    <a:lnTo>
                      <a:pt x="1" y="0"/>
                    </a:lnTo>
                    <a:cubicBezTo>
                      <a:pt x="1" y="271749"/>
                      <a:pt x="0" y="543499"/>
                      <a:pt x="0" y="81524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42" name="Rounded Rectangle 41"/>
          <p:cNvSpPr/>
          <p:nvPr/>
        </p:nvSpPr>
        <p:spPr>
          <a:xfrm>
            <a:off x="185066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Remove</a:t>
            </a:r>
          </a:p>
          <a:p>
            <a:pPr>
              <a:defRPr/>
            </a:pPr>
            <a:r>
              <a:rPr lang="en-US" sz="1600" dirty="0">
                <a:solidFill>
                  <a:schemeClr val="bg1"/>
                </a:solidFill>
              </a:rPr>
              <a:t>excess</a:t>
            </a:r>
          </a:p>
          <a:p>
            <a:pPr>
              <a:defRPr/>
            </a:pPr>
            <a:r>
              <a:rPr lang="en-US" sz="1600" dirty="0">
                <a:solidFill>
                  <a:schemeClr val="bg1"/>
                </a:solidFill>
              </a:rPr>
              <a:t>reporters</a:t>
            </a:r>
          </a:p>
        </p:txBody>
      </p:sp>
      <p:sp>
        <p:nvSpPr>
          <p:cNvPr id="43" name="Rounded Rectangle 42"/>
          <p:cNvSpPr/>
          <p:nvPr/>
        </p:nvSpPr>
        <p:spPr>
          <a:xfrm>
            <a:off x="3313706" y="2293748"/>
            <a:ext cx="1053548" cy="925702"/>
          </a:xfrm>
          <a:prstGeom prst="roundRect">
            <a:avLst>
              <a:gd name="adj" fmla="val 10949"/>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smtClean="0">
                <a:solidFill>
                  <a:schemeClr val="bg1"/>
                </a:solidFill>
              </a:rPr>
              <a:t>Bind</a:t>
            </a:r>
          </a:p>
          <a:p>
            <a:pPr>
              <a:defRPr/>
            </a:pPr>
            <a:r>
              <a:rPr lang="en-US" sz="1600" dirty="0" smtClean="0">
                <a:solidFill>
                  <a:schemeClr val="bg1"/>
                </a:solidFill>
              </a:rPr>
              <a:t>reporter</a:t>
            </a:r>
          </a:p>
          <a:p>
            <a:pPr>
              <a:defRPr/>
            </a:pPr>
            <a:r>
              <a:rPr lang="en-US" sz="1600" dirty="0" smtClean="0">
                <a:solidFill>
                  <a:schemeClr val="bg1"/>
                </a:solidFill>
              </a:rPr>
              <a:t>to surface</a:t>
            </a:r>
          </a:p>
        </p:txBody>
      </p:sp>
      <p:sp>
        <p:nvSpPr>
          <p:cNvPr id="44" name="Rounded Rectangle 43"/>
          <p:cNvSpPr/>
          <p:nvPr/>
        </p:nvSpPr>
        <p:spPr>
          <a:xfrm>
            <a:off x="477674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Immobilize and align reporter</a:t>
            </a:r>
          </a:p>
        </p:txBody>
      </p:sp>
      <p:sp>
        <p:nvSpPr>
          <p:cNvPr id="45" name="Rounded Rectangle 44"/>
          <p:cNvSpPr/>
          <p:nvPr/>
        </p:nvSpPr>
        <p:spPr>
          <a:xfrm>
            <a:off x="623978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Image surface</a:t>
            </a:r>
          </a:p>
        </p:txBody>
      </p:sp>
      <p:sp>
        <p:nvSpPr>
          <p:cNvPr id="46" name="Rounded Rectangle 45"/>
          <p:cNvSpPr/>
          <p:nvPr/>
        </p:nvSpPr>
        <p:spPr>
          <a:xfrm>
            <a:off x="3876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Hybridize</a:t>
            </a:r>
          </a:p>
          <a:p>
            <a:pPr>
              <a:defRPr/>
            </a:pPr>
            <a:r>
              <a:rPr lang="en-US" sz="1600" dirty="0">
                <a:solidFill>
                  <a:schemeClr val="bg1"/>
                </a:solidFill>
              </a:rPr>
              <a:t>CodeSet to RNA</a:t>
            </a:r>
          </a:p>
        </p:txBody>
      </p:sp>
      <p:sp>
        <p:nvSpPr>
          <p:cNvPr id="47" name="Rounded Rectangle 46"/>
          <p:cNvSpPr/>
          <p:nvPr/>
        </p:nvSpPr>
        <p:spPr>
          <a:xfrm>
            <a:off x="77028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Count codes</a:t>
            </a:r>
          </a:p>
        </p:txBody>
      </p:sp>
      <p:sp>
        <p:nvSpPr>
          <p:cNvPr id="21507" name="Rectangle 6"/>
          <p:cNvSpPr>
            <a:spLocks noGrp="1" noChangeArrowheads="1"/>
          </p:cNvSpPr>
          <p:nvPr>
            <p:ph type="title"/>
          </p:nvPr>
        </p:nvSpPr>
        <p:spPr/>
        <p:txBody>
          <a:bodyPr/>
          <a:lstStyle/>
          <a:p>
            <a:r>
              <a:rPr lang="en-US" dirty="0" err="1" smtClean="0"/>
              <a:t>nCounter</a:t>
            </a:r>
            <a:r>
              <a:rPr lang="en-US" dirty="0" smtClean="0"/>
              <a:t> Assay-Bind</a:t>
            </a:r>
          </a:p>
        </p:txBody>
      </p:sp>
      <p:sp>
        <p:nvSpPr>
          <p:cNvPr id="21539" name="Text Box 87"/>
          <p:cNvSpPr txBox="1">
            <a:spLocks noChangeArrowheads="1"/>
          </p:cNvSpPr>
          <p:nvPr/>
        </p:nvSpPr>
        <p:spPr bwMode="auto">
          <a:xfrm>
            <a:off x="2012950" y="5664789"/>
            <a:ext cx="5118100" cy="400110"/>
          </a:xfrm>
          <a:prstGeom prst="rect">
            <a:avLst/>
          </a:prstGeom>
          <a:noFill/>
          <a:ln w="9525">
            <a:noFill/>
            <a:miter lim="800000"/>
            <a:headEnd/>
            <a:tailEnd/>
          </a:ln>
        </p:spPr>
        <p:txBody>
          <a:bodyPr>
            <a:spAutoFit/>
          </a:bodyPr>
          <a:lstStyle/>
          <a:p>
            <a:pPr algn="ctr">
              <a:spcBef>
                <a:spcPct val="50000"/>
              </a:spcBef>
            </a:pPr>
            <a:r>
              <a:rPr lang="en-US" sz="2000"/>
              <a:t>Hybridized Probes Bind to Cartridge</a:t>
            </a:r>
          </a:p>
        </p:txBody>
      </p:sp>
      <p:sp>
        <p:nvSpPr>
          <p:cNvPr id="21540" name="TextBox 243"/>
          <p:cNvSpPr txBox="1">
            <a:spLocks noChangeArrowheads="1"/>
          </p:cNvSpPr>
          <p:nvPr/>
        </p:nvSpPr>
        <p:spPr bwMode="auto">
          <a:xfrm>
            <a:off x="7293334" y="4738310"/>
            <a:ext cx="1411664" cy="738664"/>
          </a:xfrm>
          <a:prstGeom prst="rect">
            <a:avLst/>
          </a:prstGeom>
          <a:noFill/>
          <a:ln w="9525">
            <a:noFill/>
            <a:miter lim="800000"/>
            <a:headEnd/>
            <a:tailEnd/>
          </a:ln>
        </p:spPr>
        <p:txBody>
          <a:bodyPr wrap="square">
            <a:spAutoFit/>
          </a:bodyPr>
          <a:lstStyle/>
          <a:p>
            <a:pPr algn="l"/>
            <a:r>
              <a:rPr lang="en-US" sz="1400" dirty="0"/>
              <a:t>Surface </a:t>
            </a:r>
            <a:r>
              <a:rPr lang="en-US" sz="1400" dirty="0" smtClean="0"/>
              <a:t>of cartridge </a:t>
            </a:r>
            <a:r>
              <a:rPr lang="en-US" sz="1400" dirty="0"/>
              <a:t>is </a:t>
            </a:r>
            <a:r>
              <a:rPr lang="en-US" sz="1400" dirty="0" smtClean="0"/>
              <a:t>coated with </a:t>
            </a:r>
            <a:r>
              <a:rPr lang="en-US" sz="1400" dirty="0" err="1"/>
              <a:t>streptavidin</a:t>
            </a:r>
            <a:endParaRPr lang="en-US" sz="1400" dirty="0"/>
          </a:p>
        </p:txBody>
      </p:sp>
      <p:sp>
        <p:nvSpPr>
          <p:cNvPr id="36" name="Chevron 35"/>
          <p:cNvSpPr/>
          <p:nvPr/>
        </p:nvSpPr>
        <p:spPr>
          <a:xfrm>
            <a:off x="158807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7" name="Chevron 36"/>
          <p:cNvSpPr/>
          <p:nvPr/>
        </p:nvSpPr>
        <p:spPr>
          <a:xfrm>
            <a:off x="3051119" y="2622421"/>
            <a:ext cx="115681" cy="268356"/>
          </a:xfrm>
          <a:prstGeom prst="chevron">
            <a:avLst>
              <a:gd name="adj" fmla="val 5715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8" name="Chevron 37"/>
          <p:cNvSpPr/>
          <p:nvPr/>
        </p:nvSpPr>
        <p:spPr>
          <a:xfrm>
            <a:off x="4514158"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9" name="Chevron 38"/>
          <p:cNvSpPr/>
          <p:nvPr/>
        </p:nvSpPr>
        <p:spPr>
          <a:xfrm>
            <a:off x="5977197"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0" name="Chevron 39"/>
          <p:cNvSpPr/>
          <p:nvPr/>
        </p:nvSpPr>
        <p:spPr>
          <a:xfrm>
            <a:off x="7440236"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41" name="Picture 40" descr="\\Staserver\storage\Projects\nanoString OPEN\10-001 Q1 Marketing Activities\04 - Digital Media for Booth Display\!source\system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26604" y="1502124"/>
            <a:ext cx="827750" cy="579425"/>
          </a:xfrm>
          <a:prstGeom prst="rect">
            <a:avLst/>
          </a:prstGeom>
          <a:noFill/>
        </p:spPr>
      </p:pic>
      <p:pic>
        <p:nvPicPr>
          <p:cNvPr id="53" name="Picture 52" descr="cartridge contrasted-3.pn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06447" y="4292402"/>
            <a:ext cx="1696978" cy="1351870"/>
          </a:xfrm>
          <a:prstGeom prst="rect">
            <a:avLst/>
          </a:prstGeom>
        </p:spPr>
      </p:pic>
      <p:sp>
        <p:nvSpPr>
          <p:cNvPr id="55" name="Slide Number Placeholder 54"/>
          <p:cNvSpPr>
            <a:spLocks noGrp="1"/>
          </p:cNvSpPr>
          <p:nvPr>
            <p:ph type="sldNum" sz="quarter" idx="12"/>
          </p:nvPr>
        </p:nvSpPr>
        <p:spPr/>
        <p:txBody>
          <a:bodyPr/>
          <a:lstStyle/>
          <a:p>
            <a:fld id="{B6F15528-21DE-4FAA-801E-634DDDAF4B2B}" type="slidenum">
              <a:rPr lang="en-US" smtClean="0">
                <a:solidFill>
                  <a:srgbClr val="717073">
                    <a:lumMod val="75000"/>
                  </a:srgbClr>
                </a:solidFill>
              </a:rPr>
              <a:pPr/>
              <a:t>17</a:t>
            </a:fld>
            <a:endParaRPr lang="en-US">
              <a:solidFill>
                <a:srgbClr val="717073">
                  <a:lumMod val="75000"/>
                </a:srgbClr>
              </a:solidFill>
            </a:endParaRPr>
          </a:p>
        </p:txBody>
      </p:sp>
      <p:sp>
        <p:nvSpPr>
          <p:cNvPr id="56" name="Footer Placeholder 55"/>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51" name="Chevron 50"/>
          <p:cNvSpPr/>
          <p:nvPr/>
        </p:nvSpPr>
        <p:spPr>
          <a:xfrm flipH="1">
            <a:off x="7158799" y="4825802"/>
            <a:ext cx="115681" cy="268356"/>
          </a:xfrm>
          <a:prstGeom prst="chevron">
            <a:avLst>
              <a:gd name="adj" fmla="val 5715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2368550" y="3843167"/>
            <a:ext cx="4406899" cy="1806766"/>
            <a:chOff x="2368550" y="3843167"/>
            <a:chExt cx="4406899" cy="1806766"/>
          </a:xfrm>
        </p:grpSpPr>
        <p:pic>
          <p:nvPicPr>
            <p:cNvPr id="20" name="Picture 2" descr="grove"/>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2369013" y="3843167"/>
              <a:ext cx="4405973" cy="1806766"/>
            </a:xfrm>
            <a:prstGeom prst="rect">
              <a:avLst/>
            </a:prstGeom>
            <a:noFill/>
            <a:ln w="9525">
              <a:noFill/>
              <a:miter lim="800000"/>
              <a:headEnd/>
              <a:tailEnd/>
            </a:ln>
          </p:spPr>
        </p:pic>
        <p:grpSp>
          <p:nvGrpSpPr>
            <p:cNvPr id="21" name="Group 20"/>
            <p:cNvGrpSpPr/>
            <p:nvPr/>
          </p:nvGrpSpPr>
          <p:grpSpPr>
            <a:xfrm>
              <a:off x="2368550" y="4914900"/>
              <a:ext cx="4406899" cy="725508"/>
              <a:chOff x="2368550" y="5019675"/>
              <a:chExt cx="4406899" cy="725508"/>
            </a:xfrm>
          </p:grpSpPr>
          <p:sp>
            <p:nvSpPr>
              <p:cNvPr id="22" name="Freeform 21"/>
              <p:cNvSpPr/>
              <p:nvPr/>
            </p:nvSpPr>
            <p:spPr>
              <a:xfrm>
                <a:off x="2368550" y="5019675"/>
                <a:ext cx="222249" cy="725508"/>
              </a:xfrm>
              <a:custGeom>
                <a:avLst/>
                <a:gdLst>
                  <a:gd name="connsiteX0" fmla="*/ 55084 w 341523"/>
                  <a:gd name="connsiteY0" fmla="*/ 826265 h 826265"/>
                  <a:gd name="connsiteX1" fmla="*/ 341523 w 341523"/>
                  <a:gd name="connsiteY1" fmla="*/ 0 h 826265"/>
                  <a:gd name="connsiteX2" fmla="*/ 0 w 341523"/>
                  <a:gd name="connsiteY2" fmla="*/ 0 h 826265"/>
                  <a:gd name="connsiteX3" fmla="*/ 55084 w 341523"/>
                  <a:gd name="connsiteY3" fmla="*/ 826265 h 826265"/>
                  <a:gd name="connsiteX0" fmla="*/ 0 w 286439"/>
                  <a:gd name="connsiteY0" fmla="*/ 826265 h 826265"/>
                  <a:gd name="connsiteX1" fmla="*/ 286439 w 286439"/>
                  <a:gd name="connsiteY1" fmla="*/ 0 h 826265"/>
                  <a:gd name="connsiteX2" fmla="*/ 11018 w 286439"/>
                  <a:gd name="connsiteY2" fmla="*/ 0 h 826265"/>
                  <a:gd name="connsiteX3" fmla="*/ 0 w 286439"/>
                  <a:gd name="connsiteY3" fmla="*/ 826265 h 826265"/>
                  <a:gd name="connsiteX0" fmla="*/ 0 w 286439"/>
                  <a:gd name="connsiteY0" fmla="*/ 826265 h 826265"/>
                  <a:gd name="connsiteX1" fmla="*/ 286439 w 286439"/>
                  <a:gd name="connsiteY1" fmla="*/ 0 h 826265"/>
                  <a:gd name="connsiteX2" fmla="*/ 99153 w 286439"/>
                  <a:gd name="connsiteY2" fmla="*/ 22033 h 826265"/>
                  <a:gd name="connsiteX3" fmla="*/ 0 w 286439"/>
                  <a:gd name="connsiteY3" fmla="*/ 826265 h 826265"/>
                  <a:gd name="connsiteX0" fmla="*/ 0 w 286439"/>
                  <a:gd name="connsiteY0" fmla="*/ 826265 h 826265"/>
                  <a:gd name="connsiteX1" fmla="*/ 286439 w 286439"/>
                  <a:gd name="connsiteY1" fmla="*/ 0 h 826265"/>
                  <a:gd name="connsiteX2" fmla="*/ 1 w 286439"/>
                  <a:gd name="connsiteY2" fmla="*/ 11017 h 826265"/>
                  <a:gd name="connsiteX3" fmla="*/ 0 w 286439"/>
                  <a:gd name="connsiteY3" fmla="*/ 826265 h 826265"/>
                  <a:gd name="connsiteX0" fmla="*/ 0 w 267389"/>
                  <a:gd name="connsiteY0" fmla="*/ 815248 h 815248"/>
                  <a:gd name="connsiteX1" fmla="*/ 267389 w 267389"/>
                  <a:gd name="connsiteY1" fmla="*/ 1683 h 815248"/>
                  <a:gd name="connsiteX2" fmla="*/ 1 w 267389"/>
                  <a:gd name="connsiteY2" fmla="*/ 0 h 815248"/>
                  <a:gd name="connsiteX3" fmla="*/ 0 w 267389"/>
                  <a:gd name="connsiteY3" fmla="*/ 815248 h 815248"/>
                </a:gdLst>
                <a:ahLst/>
                <a:cxnLst>
                  <a:cxn ang="0">
                    <a:pos x="connsiteX0" y="connsiteY0"/>
                  </a:cxn>
                  <a:cxn ang="0">
                    <a:pos x="connsiteX1" y="connsiteY1"/>
                  </a:cxn>
                  <a:cxn ang="0">
                    <a:pos x="connsiteX2" y="connsiteY2"/>
                  </a:cxn>
                  <a:cxn ang="0">
                    <a:pos x="connsiteX3" y="connsiteY3"/>
                  </a:cxn>
                </a:cxnLst>
                <a:rect l="l" t="t" r="r" b="b"/>
                <a:pathLst>
                  <a:path w="267389" h="815248">
                    <a:moveTo>
                      <a:pt x="0" y="815248"/>
                    </a:moveTo>
                    <a:lnTo>
                      <a:pt x="267389" y="1683"/>
                    </a:lnTo>
                    <a:lnTo>
                      <a:pt x="1" y="0"/>
                    </a:lnTo>
                    <a:cubicBezTo>
                      <a:pt x="1" y="271749"/>
                      <a:pt x="0" y="543499"/>
                      <a:pt x="0" y="81524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flipH="1">
                <a:off x="6553200" y="5019675"/>
                <a:ext cx="222249" cy="725508"/>
              </a:xfrm>
              <a:custGeom>
                <a:avLst/>
                <a:gdLst>
                  <a:gd name="connsiteX0" fmla="*/ 55084 w 341523"/>
                  <a:gd name="connsiteY0" fmla="*/ 826265 h 826265"/>
                  <a:gd name="connsiteX1" fmla="*/ 341523 w 341523"/>
                  <a:gd name="connsiteY1" fmla="*/ 0 h 826265"/>
                  <a:gd name="connsiteX2" fmla="*/ 0 w 341523"/>
                  <a:gd name="connsiteY2" fmla="*/ 0 h 826265"/>
                  <a:gd name="connsiteX3" fmla="*/ 55084 w 341523"/>
                  <a:gd name="connsiteY3" fmla="*/ 826265 h 826265"/>
                  <a:gd name="connsiteX0" fmla="*/ 0 w 286439"/>
                  <a:gd name="connsiteY0" fmla="*/ 826265 h 826265"/>
                  <a:gd name="connsiteX1" fmla="*/ 286439 w 286439"/>
                  <a:gd name="connsiteY1" fmla="*/ 0 h 826265"/>
                  <a:gd name="connsiteX2" fmla="*/ 11018 w 286439"/>
                  <a:gd name="connsiteY2" fmla="*/ 0 h 826265"/>
                  <a:gd name="connsiteX3" fmla="*/ 0 w 286439"/>
                  <a:gd name="connsiteY3" fmla="*/ 826265 h 826265"/>
                  <a:gd name="connsiteX0" fmla="*/ 0 w 286439"/>
                  <a:gd name="connsiteY0" fmla="*/ 826265 h 826265"/>
                  <a:gd name="connsiteX1" fmla="*/ 286439 w 286439"/>
                  <a:gd name="connsiteY1" fmla="*/ 0 h 826265"/>
                  <a:gd name="connsiteX2" fmla="*/ 99153 w 286439"/>
                  <a:gd name="connsiteY2" fmla="*/ 22033 h 826265"/>
                  <a:gd name="connsiteX3" fmla="*/ 0 w 286439"/>
                  <a:gd name="connsiteY3" fmla="*/ 826265 h 826265"/>
                  <a:gd name="connsiteX0" fmla="*/ 0 w 286439"/>
                  <a:gd name="connsiteY0" fmla="*/ 826265 h 826265"/>
                  <a:gd name="connsiteX1" fmla="*/ 286439 w 286439"/>
                  <a:gd name="connsiteY1" fmla="*/ 0 h 826265"/>
                  <a:gd name="connsiteX2" fmla="*/ 1 w 286439"/>
                  <a:gd name="connsiteY2" fmla="*/ 11017 h 826265"/>
                  <a:gd name="connsiteX3" fmla="*/ 0 w 286439"/>
                  <a:gd name="connsiteY3" fmla="*/ 826265 h 826265"/>
                  <a:gd name="connsiteX0" fmla="*/ 0 w 267389"/>
                  <a:gd name="connsiteY0" fmla="*/ 815248 h 815248"/>
                  <a:gd name="connsiteX1" fmla="*/ 267389 w 267389"/>
                  <a:gd name="connsiteY1" fmla="*/ 1683 h 815248"/>
                  <a:gd name="connsiteX2" fmla="*/ 1 w 267389"/>
                  <a:gd name="connsiteY2" fmla="*/ 0 h 815248"/>
                  <a:gd name="connsiteX3" fmla="*/ 0 w 267389"/>
                  <a:gd name="connsiteY3" fmla="*/ 815248 h 815248"/>
                </a:gdLst>
                <a:ahLst/>
                <a:cxnLst>
                  <a:cxn ang="0">
                    <a:pos x="connsiteX0" y="connsiteY0"/>
                  </a:cxn>
                  <a:cxn ang="0">
                    <a:pos x="connsiteX1" y="connsiteY1"/>
                  </a:cxn>
                  <a:cxn ang="0">
                    <a:pos x="connsiteX2" y="connsiteY2"/>
                  </a:cxn>
                  <a:cxn ang="0">
                    <a:pos x="connsiteX3" y="connsiteY3"/>
                  </a:cxn>
                </a:cxnLst>
                <a:rect l="l" t="t" r="r" b="b"/>
                <a:pathLst>
                  <a:path w="267389" h="815248">
                    <a:moveTo>
                      <a:pt x="0" y="815248"/>
                    </a:moveTo>
                    <a:lnTo>
                      <a:pt x="267389" y="1683"/>
                    </a:lnTo>
                    <a:lnTo>
                      <a:pt x="1" y="0"/>
                    </a:lnTo>
                    <a:cubicBezTo>
                      <a:pt x="1" y="271749"/>
                      <a:pt x="0" y="543499"/>
                      <a:pt x="0" y="81524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38" name="Rounded Rectangle 37"/>
          <p:cNvSpPr/>
          <p:nvPr/>
        </p:nvSpPr>
        <p:spPr>
          <a:xfrm>
            <a:off x="185066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Remove</a:t>
            </a:r>
          </a:p>
          <a:p>
            <a:pPr>
              <a:defRPr/>
            </a:pPr>
            <a:r>
              <a:rPr lang="en-US" sz="1600" dirty="0">
                <a:solidFill>
                  <a:schemeClr val="bg1"/>
                </a:solidFill>
              </a:rPr>
              <a:t>excess</a:t>
            </a:r>
          </a:p>
          <a:p>
            <a:pPr>
              <a:defRPr/>
            </a:pPr>
            <a:r>
              <a:rPr lang="en-US" sz="1600" dirty="0">
                <a:solidFill>
                  <a:schemeClr val="bg1"/>
                </a:solidFill>
              </a:rPr>
              <a:t>reporters</a:t>
            </a:r>
          </a:p>
        </p:txBody>
      </p:sp>
      <p:sp>
        <p:nvSpPr>
          <p:cNvPr id="39" name="Rounded Rectangle 38"/>
          <p:cNvSpPr/>
          <p:nvPr/>
        </p:nvSpPr>
        <p:spPr>
          <a:xfrm>
            <a:off x="3313706" y="2293748"/>
            <a:ext cx="1053548" cy="925702"/>
          </a:xfrm>
          <a:prstGeom prst="roundRect">
            <a:avLst>
              <a:gd name="adj" fmla="val 10949"/>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Bind</a:t>
            </a:r>
          </a:p>
          <a:p>
            <a:pPr>
              <a:defRPr/>
            </a:pPr>
            <a:r>
              <a:rPr lang="en-US" sz="1600" dirty="0">
                <a:solidFill>
                  <a:schemeClr val="bg1"/>
                </a:solidFill>
              </a:rPr>
              <a:t>reporter</a:t>
            </a:r>
          </a:p>
          <a:p>
            <a:pPr>
              <a:defRPr/>
            </a:pPr>
            <a:r>
              <a:rPr lang="en-US" sz="1600" dirty="0">
                <a:solidFill>
                  <a:schemeClr val="bg1"/>
                </a:solidFill>
              </a:rPr>
              <a:t>to surface</a:t>
            </a:r>
          </a:p>
        </p:txBody>
      </p:sp>
      <p:sp>
        <p:nvSpPr>
          <p:cNvPr id="40" name="Rounded Rectangle 39"/>
          <p:cNvSpPr/>
          <p:nvPr/>
        </p:nvSpPr>
        <p:spPr>
          <a:xfrm>
            <a:off x="4776746" y="2293748"/>
            <a:ext cx="1053548" cy="925702"/>
          </a:xfrm>
          <a:prstGeom prst="roundRect">
            <a:avLst>
              <a:gd name="adj" fmla="val 13236"/>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smtClean="0">
                <a:solidFill>
                  <a:schemeClr val="bg1"/>
                </a:solidFill>
              </a:rPr>
              <a:t>Immobilize and align reporter</a:t>
            </a:r>
          </a:p>
        </p:txBody>
      </p:sp>
      <p:sp>
        <p:nvSpPr>
          <p:cNvPr id="41" name="Rounded Rectangle 40"/>
          <p:cNvSpPr/>
          <p:nvPr/>
        </p:nvSpPr>
        <p:spPr>
          <a:xfrm>
            <a:off x="623978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Image surface</a:t>
            </a:r>
          </a:p>
        </p:txBody>
      </p:sp>
      <p:sp>
        <p:nvSpPr>
          <p:cNvPr id="42" name="Rounded Rectangle 41"/>
          <p:cNvSpPr/>
          <p:nvPr/>
        </p:nvSpPr>
        <p:spPr>
          <a:xfrm>
            <a:off x="3876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Hybridize</a:t>
            </a:r>
          </a:p>
          <a:p>
            <a:pPr>
              <a:defRPr/>
            </a:pPr>
            <a:r>
              <a:rPr lang="en-US" sz="1600" dirty="0">
                <a:solidFill>
                  <a:schemeClr val="bg1"/>
                </a:solidFill>
              </a:rPr>
              <a:t>CodeSet to RNA</a:t>
            </a:r>
          </a:p>
        </p:txBody>
      </p:sp>
      <p:sp>
        <p:nvSpPr>
          <p:cNvPr id="43" name="Rounded Rectangle 42"/>
          <p:cNvSpPr/>
          <p:nvPr/>
        </p:nvSpPr>
        <p:spPr>
          <a:xfrm>
            <a:off x="77028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Count codes</a:t>
            </a:r>
          </a:p>
        </p:txBody>
      </p:sp>
      <p:sp>
        <p:nvSpPr>
          <p:cNvPr id="22531" name="Rectangle 6"/>
          <p:cNvSpPr>
            <a:spLocks noGrp="1" noChangeArrowheads="1"/>
          </p:cNvSpPr>
          <p:nvPr>
            <p:ph type="title"/>
          </p:nvPr>
        </p:nvSpPr>
        <p:spPr/>
        <p:txBody>
          <a:bodyPr/>
          <a:lstStyle/>
          <a:p>
            <a:r>
              <a:rPr lang="en-US" dirty="0" err="1" smtClean="0"/>
              <a:t>nCounter</a:t>
            </a:r>
            <a:r>
              <a:rPr lang="en-US" dirty="0" smtClean="0"/>
              <a:t> Assay-Stretch</a:t>
            </a:r>
          </a:p>
        </p:txBody>
      </p:sp>
      <p:sp>
        <p:nvSpPr>
          <p:cNvPr id="32" name="Chevron 31"/>
          <p:cNvSpPr/>
          <p:nvPr/>
        </p:nvSpPr>
        <p:spPr>
          <a:xfrm>
            <a:off x="158807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3" name="Chevron 32"/>
          <p:cNvSpPr/>
          <p:nvPr/>
        </p:nvSpPr>
        <p:spPr>
          <a:xfrm>
            <a:off x="305111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4" name="Chevron 33"/>
          <p:cNvSpPr/>
          <p:nvPr/>
        </p:nvSpPr>
        <p:spPr>
          <a:xfrm>
            <a:off x="4514158" y="2622421"/>
            <a:ext cx="115681" cy="268356"/>
          </a:xfrm>
          <a:prstGeom prst="chevron">
            <a:avLst>
              <a:gd name="adj" fmla="val 5715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Chevron 34"/>
          <p:cNvSpPr/>
          <p:nvPr/>
        </p:nvSpPr>
        <p:spPr>
          <a:xfrm>
            <a:off x="5977197"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6" name="Chevron 35"/>
          <p:cNvSpPr/>
          <p:nvPr/>
        </p:nvSpPr>
        <p:spPr>
          <a:xfrm>
            <a:off x="7440236"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37" name="Picture 36" descr="\\Staserver\storage\Projects\nanoString OPEN\10-001 Q1 Marketing Activities\04 - Digital Media for Booth Display\!source\system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889643" y="1502124"/>
            <a:ext cx="827750" cy="579425"/>
          </a:xfrm>
          <a:prstGeom prst="rect">
            <a:avLst/>
          </a:prstGeom>
          <a:noFill/>
        </p:spPr>
      </p:pic>
      <p:sp>
        <p:nvSpPr>
          <p:cNvPr id="48" name="Slide Number Placeholder 47"/>
          <p:cNvSpPr>
            <a:spLocks noGrp="1"/>
          </p:cNvSpPr>
          <p:nvPr>
            <p:ph type="sldNum" sz="quarter" idx="12"/>
          </p:nvPr>
        </p:nvSpPr>
        <p:spPr/>
        <p:txBody>
          <a:bodyPr/>
          <a:lstStyle/>
          <a:p>
            <a:fld id="{B6F15528-21DE-4FAA-801E-634DDDAF4B2B}" type="slidenum">
              <a:rPr lang="en-US" smtClean="0">
                <a:solidFill>
                  <a:srgbClr val="717073">
                    <a:lumMod val="75000"/>
                  </a:srgbClr>
                </a:solidFill>
              </a:rPr>
              <a:pPr/>
              <a:t>18</a:t>
            </a:fld>
            <a:endParaRPr lang="en-US">
              <a:solidFill>
                <a:srgbClr val="717073">
                  <a:lumMod val="75000"/>
                </a:srgbClr>
              </a:solidFill>
            </a:endParaRPr>
          </a:p>
        </p:txBody>
      </p:sp>
      <p:sp>
        <p:nvSpPr>
          <p:cNvPr id="49" name="Footer Placeholder 48"/>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grpSp>
        <p:nvGrpSpPr>
          <p:cNvPr id="46" name="Group 45"/>
          <p:cNvGrpSpPr/>
          <p:nvPr/>
        </p:nvGrpSpPr>
        <p:grpSpPr>
          <a:xfrm>
            <a:off x="1713807" y="4994034"/>
            <a:ext cx="548640" cy="502920"/>
            <a:chOff x="1713807" y="4994034"/>
            <a:chExt cx="548640" cy="502920"/>
          </a:xfrm>
        </p:grpSpPr>
        <p:cxnSp>
          <p:nvCxnSpPr>
            <p:cNvPr id="28" name="Straight Connector 27"/>
            <p:cNvCxnSpPr/>
            <p:nvPr/>
          </p:nvCxnSpPr>
          <p:spPr>
            <a:xfrm rot="10800000">
              <a:off x="1812281" y="5245494"/>
              <a:ext cx="351692"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1713807" y="4994034"/>
              <a:ext cx="548640" cy="502920"/>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5" name="Group 44"/>
          <p:cNvGrpSpPr/>
          <p:nvPr/>
        </p:nvGrpSpPr>
        <p:grpSpPr>
          <a:xfrm>
            <a:off x="6744694" y="4970588"/>
            <a:ext cx="548640" cy="502920"/>
            <a:chOff x="6744694" y="4970588"/>
            <a:chExt cx="548640" cy="502920"/>
          </a:xfrm>
        </p:grpSpPr>
        <p:cxnSp>
          <p:nvCxnSpPr>
            <p:cNvPr id="30" name="Straight Connector 29"/>
            <p:cNvCxnSpPr/>
            <p:nvPr/>
          </p:nvCxnSpPr>
          <p:spPr>
            <a:xfrm rot="5400000">
              <a:off x="6843168" y="5222048"/>
              <a:ext cx="351692"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0800000">
              <a:off x="6853216" y="5222048"/>
              <a:ext cx="351692"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44" name="Oval 43"/>
            <p:cNvSpPr/>
            <p:nvPr/>
          </p:nvSpPr>
          <p:spPr>
            <a:xfrm>
              <a:off x="6744694" y="4970588"/>
              <a:ext cx="548640" cy="502920"/>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p:cNvSpPr/>
          <p:nvPr/>
        </p:nvSpPr>
        <p:spPr>
          <a:xfrm>
            <a:off x="2958084" y="3620742"/>
            <a:ext cx="3227832" cy="1856232"/>
          </a:xfrm>
          <a:prstGeom prst="rect">
            <a:avLst/>
          </a:prstGeom>
          <a:gradFill>
            <a:gsLst>
              <a:gs pos="0">
                <a:schemeClr val="tx1">
                  <a:lumMod val="60000"/>
                  <a:lumOff val="40000"/>
                  <a:tint val="66000"/>
                  <a:satMod val="160000"/>
                </a:schemeClr>
              </a:gs>
              <a:gs pos="50000">
                <a:schemeClr val="tx1">
                  <a:lumMod val="60000"/>
                  <a:lumOff val="40000"/>
                  <a:tint val="44500"/>
                  <a:satMod val="160000"/>
                </a:schemeClr>
              </a:gs>
              <a:gs pos="100000">
                <a:schemeClr val="tx1">
                  <a:lumMod val="60000"/>
                  <a:lumOff val="40000"/>
                  <a:tint val="23500"/>
                  <a:satMod val="160000"/>
                </a:schemeClr>
              </a:gs>
            </a:gsLst>
            <a:lin ang="13500000" scaled="1"/>
          </a:gradFill>
          <a:ln w="12700">
            <a:noFill/>
          </a:ln>
          <a:effectLst>
            <a:outerShdw blurRad="177800" dist="76200" dir="2700000" algn="tl" rotWithShape="0">
              <a:prstClr val="black">
                <a:alpha val="40000"/>
              </a:prstClr>
            </a:outerShdw>
          </a:effectLst>
          <a:scene3d>
            <a:camera prst="orthographicFront"/>
            <a:lightRig rig="threePt" dir="t">
              <a:rot lat="0" lon="0" rev="20400000"/>
            </a:lightRig>
          </a:scene3d>
          <a:sp3d extrusionH="6350" contourW="2540">
            <a:extrusionClr>
              <a:schemeClr val="accent1"/>
            </a:extrusionClr>
            <a:contourClr>
              <a:schemeClr val="accent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ounded Rectangle 69"/>
          <p:cNvSpPr/>
          <p:nvPr/>
        </p:nvSpPr>
        <p:spPr>
          <a:xfrm>
            <a:off x="185066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Remove</a:t>
            </a:r>
          </a:p>
          <a:p>
            <a:pPr>
              <a:defRPr/>
            </a:pPr>
            <a:r>
              <a:rPr lang="en-US" sz="1600" dirty="0">
                <a:solidFill>
                  <a:schemeClr val="bg1"/>
                </a:solidFill>
              </a:rPr>
              <a:t>excess</a:t>
            </a:r>
          </a:p>
          <a:p>
            <a:pPr>
              <a:defRPr/>
            </a:pPr>
            <a:r>
              <a:rPr lang="en-US" sz="1600" dirty="0">
                <a:solidFill>
                  <a:schemeClr val="bg1"/>
                </a:solidFill>
              </a:rPr>
              <a:t>reporters</a:t>
            </a:r>
          </a:p>
        </p:txBody>
      </p:sp>
      <p:sp>
        <p:nvSpPr>
          <p:cNvPr id="71" name="Rounded Rectangle 70"/>
          <p:cNvSpPr/>
          <p:nvPr/>
        </p:nvSpPr>
        <p:spPr>
          <a:xfrm>
            <a:off x="3313706" y="2293748"/>
            <a:ext cx="1053548" cy="925702"/>
          </a:xfrm>
          <a:prstGeom prst="roundRect">
            <a:avLst>
              <a:gd name="adj" fmla="val 10949"/>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Bind</a:t>
            </a:r>
          </a:p>
          <a:p>
            <a:pPr>
              <a:defRPr/>
            </a:pPr>
            <a:r>
              <a:rPr lang="en-US" sz="1600" dirty="0">
                <a:solidFill>
                  <a:schemeClr val="bg1"/>
                </a:solidFill>
              </a:rPr>
              <a:t>reporter</a:t>
            </a:r>
          </a:p>
          <a:p>
            <a:pPr>
              <a:defRPr/>
            </a:pPr>
            <a:r>
              <a:rPr lang="en-US" sz="1600" dirty="0">
                <a:solidFill>
                  <a:schemeClr val="bg1"/>
                </a:solidFill>
              </a:rPr>
              <a:t>to surface</a:t>
            </a:r>
          </a:p>
        </p:txBody>
      </p:sp>
      <p:sp>
        <p:nvSpPr>
          <p:cNvPr id="72" name="Rounded Rectangle 71"/>
          <p:cNvSpPr/>
          <p:nvPr/>
        </p:nvSpPr>
        <p:spPr>
          <a:xfrm>
            <a:off x="477674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Immobilize and align reporter</a:t>
            </a:r>
          </a:p>
        </p:txBody>
      </p:sp>
      <p:sp>
        <p:nvSpPr>
          <p:cNvPr id="73" name="Rounded Rectangle 72"/>
          <p:cNvSpPr/>
          <p:nvPr/>
        </p:nvSpPr>
        <p:spPr>
          <a:xfrm>
            <a:off x="6239786" y="2293748"/>
            <a:ext cx="1053548" cy="925702"/>
          </a:xfrm>
          <a:prstGeom prst="roundRect">
            <a:avLst>
              <a:gd name="adj" fmla="val 12093"/>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smtClean="0">
                <a:solidFill>
                  <a:schemeClr val="bg1"/>
                </a:solidFill>
              </a:rPr>
              <a:t>Image surface</a:t>
            </a:r>
          </a:p>
        </p:txBody>
      </p:sp>
      <p:sp>
        <p:nvSpPr>
          <p:cNvPr id="74" name="Rounded Rectangle 73"/>
          <p:cNvSpPr/>
          <p:nvPr/>
        </p:nvSpPr>
        <p:spPr>
          <a:xfrm>
            <a:off x="3876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Hybridize</a:t>
            </a:r>
          </a:p>
          <a:p>
            <a:pPr>
              <a:defRPr/>
            </a:pPr>
            <a:r>
              <a:rPr lang="en-US" sz="1600" dirty="0">
                <a:solidFill>
                  <a:schemeClr val="bg1"/>
                </a:solidFill>
              </a:rPr>
              <a:t>CodeSet to RNA</a:t>
            </a:r>
          </a:p>
        </p:txBody>
      </p:sp>
      <p:sp>
        <p:nvSpPr>
          <p:cNvPr id="75" name="Rounded Rectangle 74"/>
          <p:cNvSpPr/>
          <p:nvPr/>
        </p:nvSpPr>
        <p:spPr>
          <a:xfrm>
            <a:off x="77028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Count codes</a:t>
            </a:r>
          </a:p>
        </p:txBody>
      </p:sp>
      <p:sp>
        <p:nvSpPr>
          <p:cNvPr id="23555" name="Rectangle 6"/>
          <p:cNvSpPr>
            <a:spLocks noGrp="1" noChangeArrowheads="1"/>
          </p:cNvSpPr>
          <p:nvPr>
            <p:ph type="title"/>
          </p:nvPr>
        </p:nvSpPr>
        <p:spPr/>
        <p:txBody>
          <a:bodyPr/>
          <a:lstStyle/>
          <a:p>
            <a:r>
              <a:rPr lang="en-US" dirty="0" err="1" smtClean="0"/>
              <a:t>nCounter</a:t>
            </a:r>
            <a:r>
              <a:rPr lang="en-US" dirty="0" smtClean="0"/>
              <a:t> Assay- Count</a:t>
            </a:r>
          </a:p>
        </p:txBody>
      </p:sp>
      <p:sp>
        <p:nvSpPr>
          <p:cNvPr id="23580" name="Text Box 88"/>
          <p:cNvSpPr txBox="1">
            <a:spLocks noChangeArrowheads="1"/>
          </p:cNvSpPr>
          <p:nvPr/>
        </p:nvSpPr>
        <p:spPr bwMode="auto">
          <a:xfrm>
            <a:off x="3438525" y="5169197"/>
            <a:ext cx="2266950" cy="307777"/>
          </a:xfrm>
          <a:prstGeom prst="rect">
            <a:avLst/>
          </a:prstGeom>
          <a:noFill/>
          <a:ln w="9525">
            <a:noFill/>
            <a:miter lim="800000"/>
            <a:headEnd/>
            <a:tailEnd/>
          </a:ln>
        </p:spPr>
        <p:txBody>
          <a:bodyPr>
            <a:spAutoFit/>
          </a:bodyPr>
          <a:lstStyle/>
          <a:p>
            <a:pPr algn="ctr">
              <a:spcBef>
                <a:spcPct val="50000"/>
              </a:spcBef>
            </a:pPr>
            <a:r>
              <a:rPr lang="en-US" sz="1400" dirty="0"/>
              <a:t>Image Surface</a:t>
            </a:r>
          </a:p>
        </p:txBody>
      </p:sp>
      <p:sp>
        <p:nvSpPr>
          <p:cNvPr id="23581" name="TextBox 41"/>
          <p:cNvSpPr txBox="1">
            <a:spLocks noChangeArrowheads="1"/>
          </p:cNvSpPr>
          <p:nvPr/>
        </p:nvSpPr>
        <p:spPr bwMode="auto">
          <a:xfrm>
            <a:off x="1943100" y="5664789"/>
            <a:ext cx="5257800" cy="400110"/>
          </a:xfrm>
          <a:prstGeom prst="rect">
            <a:avLst/>
          </a:prstGeom>
          <a:noFill/>
          <a:ln w="9525">
            <a:noFill/>
            <a:miter lim="800000"/>
            <a:headEnd/>
            <a:tailEnd/>
          </a:ln>
        </p:spPr>
        <p:txBody>
          <a:bodyPr>
            <a:spAutoFit/>
          </a:bodyPr>
          <a:lstStyle/>
          <a:p>
            <a:pPr algn="ctr"/>
            <a:r>
              <a:rPr lang="en-US" sz="2000" dirty="0"/>
              <a:t>One coded reporter = 1 mRNA</a:t>
            </a:r>
          </a:p>
        </p:txBody>
      </p:sp>
      <p:pic>
        <p:nvPicPr>
          <p:cNvPr id="49" name="Picture 48" descr="\\Staserver\storage\Projects\nanoString OPEN\10-001 Q1 Marketing Activities\04 - Digital Media for Booth Display\!source\system2.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45292" y="1694281"/>
            <a:ext cx="842530" cy="387268"/>
          </a:xfrm>
          <a:prstGeom prst="rect">
            <a:avLst/>
          </a:prstGeom>
          <a:noFill/>
        </p:spPr>
      </p:pic>
      <p:sp>
        <p:nvSpPr>
          <p:cNvPr id="64" name="Chevron 63"/>
          <p:cNvSpPr/>
          <p:nvPr/>
        </p:nvSpPr>
        <p:spPr>
          <a:xfrm>
            <a:off x="158807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5" name="Chevron 64"/>
          <p:cNvSpPr/>
          <p:nvPr/>
        </p:nvSpPr>
        <p:spPr>
          <a:xfrm>
            <a:off x="305111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6" name="Chevron 65"/>
          <p:cNvSpPr/>
          <p:nvPr/>
        </p:nvSpPr>
        <p:spPr>
          <a:xfrm>
            <a:off x="4514158"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7" name="Chevron 66"/>
          <p:cNvSpPr/>
          <p:nvPr/>
        </p:nvSpPr>
        <p:spPr>
          <a:xfrm>
            <a:off x="5977197" y="2622421"/>
            <a:ext cx="115681" cy="268356"/>
          </a:xfrm>
          <a:prstGeom prst="chevron">
            <a:avLst>
              <a:gd name="adj" fmla="val 5715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8" name="Chevron 67"/>
          <p:cNvSpPr/>
          <p:nvPr/>
        </p:nvSpPr>
        <p:spPr>
          <a:xfrm>
            <a:off x="7440236"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1" name="Slide Number Placeholder 110"/>
          <p:cNvSpPr>
            <a:spLocks noGrp="1"/>
          </p:cNvSpPr>
          <p:nvPr>
            <p:ph type="sldNum" sz="quarter" idx="12"/>
          </p:nvPr>
        </p:nvSpPr>
        <p:spPr/>
        <p:txBody>
          <a:bodyPr/>
          <a:lstStyle/>
          <a:p>
            <a:fld id="{B6F15528-21DE-4FAA-801E-634DDDAF4B2B}" type="slidenum">
              <a:rPr lang="en-US" smtClean="0">
                <a:solidFill>
                  <a:srgbClr val="717073">
                    <a:lumMod val="75000"/>
                  </a:srgbClr>
                </a:solidFill>
              </a:rPr>
              <a:pPr/>
              <a:t>19</a:t>
            </a:fld>
            <a:endParaRPr lang="en-US">
              <a:solidFill>
                <a:srgbClr val="717073">
                  <a:lumMod val="75000"/>
                </a:srgbClr>
              </a:solidFill>
            </a:endParaRPr>
          </a:p>
        </p:txBody>
      </p:sp>
      <p:sp>
        <p:nvSpPr>
          <p:cNvPr id="112" name="Footer Placeholder 111"/>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grpSp>
        <p:nvGrpSpPr>
          <p:cNvPr id="2" name="Group 174"/>
          <p:cNvGrpSpPr/>
          <p:nvPr/>
        </p:nvGrpSpPr>
        <p:grpSpPr>
          <a:xfrm>
            <a:off x="3802055" y="4333974"/>
            <a:ext cx="457200" cy="76200"/>
            <a:chOff x="3802055" y="4333974"/>
            <a:chExt cx="457200" cy="76200"/>
          </a:xfrm>
        </p:grpSpPr>
        <p:grpSp>
          <p:nvGrpSpPr>
            <p:cNvPr id="3" name="Group 41"/>
            <p:cNvGrpSpPr>
              <a:grpSpLocks/>
            </p:cNvGrpSpPr>
            <p:nvPr/>
          </p:nvGrpSpPr>
          <p:grpSpPr bwMode="auto">
            <a:xfrm>
              <a:off x="3802055" y="4333974"/>
              <a:ext cx="304800" cy="76200"/>
              <a:chOff x="2443" y="2664"/>
              <a:chExt cx="192" cy="48"/>
            </a:xfrm>
            <a:scene3d>
              <a:camera prst="orthographicFront"/>
              <a:lightRig rig="soft" dir="t">
                <a:rot lat="0" lon="0" rev="600000"/>
              </a:lightRig>
            </a:scene3d>
          </p:grpSpPr>
          <p:sp>
            <p:nvSpPr>
              <p:cNvPr id="179" name="Oval 23"/>
              <p:cNvSpPr>
                <a:spLocks noChangeArrowheads="1"/>
              </p:cNvSpPr>
              <p:nvPr/>
            </p:nvSpPr>
            <p:spPr bwMode="auto">
              <a:xfrm>
                <a:off x="2443" y="2664"/>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180" name="Oval 24"/>
              <p:cNvSpPr>
                <a:spLocks noChangeArrowheads="1"/>
              </p:cNvSpPr>
              <p:nvPr/>
            </p:nvSpPr>
            <p:spPr bwMode="auto">
              <a:xfrm>
                <a:off x="2491" y="2664"/>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181" name="Oval 25"/>
              <p:cNvSpPr>
                <a:spLocks noChangeArrowheads="1"/>
              </p:cNvSpPr>
              <p:nvPr/>
            </p:nvSpPr>
            <p:spPr bwMode="auto">
              <a:xfrm>
                <a:off x="2539" y="2664"/>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182" name="Oval 26"/>
              <p:cNvSpPr>
                <a:spLocks noChangeArrowheads="1"/>
              </p:cNvSpPr>
              <p:nvPr/>
            </p:nvSpPr>
            <p:spPr bwMode="auto">
              <a:xfrm>
                <a:off x="2587" y="2664"/>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grpSp>
        <p:sp>
          <p:nvSpPr>
            <p:cNvPr id="177" name="Oval 26"/>
            <p:cNvSpPr>
              <a:spLocks noChangeArrowheads="1"/>
            </p:cNvSpPr>
            <p:nvPr/>
          </p:nvSpPr>
          <p:spPr bwMode="auto">
            <a:xfrm>
              <a:off x="4183055" y="4333974"/>
              <a:ext cx="76200" cy="76200"/>
            </a:xfrm>
            <a:prstGeom prst="ellipse">
              <a:avLst/>
            </a:prstGeom>
            <a:solidFill>
              <a:schemeClr val="accent5"/>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178" name="Oval 25"/>
            <p:cNvSpPr>
              <a:spLocks noChangeArrowheads="1"/>
            </p:cNvSpPr>
            <p:nvPr/>
          </p:nvSpPr>
          <p:spPr bwMode="auto">
            <a:xfrm>
              <a:off x="4106855" y="433397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4" name="Group 182"/>
          <p:cNvGrpSpPr/>
          <p:nvPr/>
        </p:nvGrpSpPr>
        <p:grpSpPr>
          <a:xfrm>
            <a:off x="3927429" y="4725300"/>
            <a:ext cx="457200" cy="76200"/>
            <a:chOff x="3802055" y="4333974"/>
            <a:chExt cx="457200" cy="76200"/>
          </a:xfrm>
        </p:grpSpPr>
        <p:grpSp>
          <p:nvGrpSpPr>
            <p:cNvPr id="5" name="Group 41"/>
            <p:cNvGrpSpPr>
              <a:grpSpLocks/>
            </p:cNvGrpSpPr>
            <p:nvPr/>
          </p:nvGrpSpPr>
          <p:grpSpPr bwMode="auto">
            <a:xfrm>
              <a:off x="3802055" y="4333974"/>
              <a:ext cx="304800" cy="76200"/>
              <a:chOff x="2443" y="2664"/>
              <a:chExt cx="192" cy="48"/>
            </a:xfrm>
            <a:scene3d>
              <a:camera prst="orthographicFront"/>
              <a:lightRig rig="soft" dir="t">
                <a:rot lat="0" lon="0" rev="600000"/>
              </a:lightRig>
            </a:scene3d>
          </p:grpSpPr>
          <p:sp>
            <p:nvSpPr>
              <p:cNvPr id="187" name="Oval 23"/>
              <p:cNvSpPr>
                <a:spLocks noChangeArrowheads="1"/>
              </p:cNvSpPr>
              <p:nvPr/>
            </p:nvSpPr>
            <p:spPr bwMode="auto">
              <a:xfrm>
                <a:off x="2443" y="2664"/>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188" name="Oval 24"/>
              <p:cNvSpPr>
                <a:spLocks noChangeArrowheads="1"/>
              </p:cNvSpPr>
              <p:nvPr/>
            </p:nvSpPr>
            <p:spPr bwMode="auto">
              <a:xfrm>
                <a:off x="2491" y="2664"/>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189" name="Oval 25"/>
              <p:cNvSpPr>
                <a:spLocks noChangeArrowheads="1"/>
              </p:cNvSpPr>
              <p:nvPr/>
            </p:nvSpPr>
            <p:spPr bwMode="auto">
              <a:xfrm>
                <a:off x="2539" y="2664"/>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190" name="Oval 26"/>
              <p:cNvSpPr>
                <a:spLocks noChangeArrowheads="1"/>
              </p:cNvSpPr>
              <p:nvPr/>
            </p:nvSpPr>
            <p:spPr bwMode="auto">
              <a:xfrm>
                <a:off x="2587" y="2664"/>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grpSp>
        <p:sp>
          <p:nvSpPr>
            <p:cNvPr id="185" name="Oval 26"/>
            <p:cNvSpPr>
              <a:spLocks noChangeArrowheads="1"/>
            </p:cNvSpPr>
            <p:nvPr/>
          </p:nvSpPr>
          <p:spPr bwMode="auto">
            <a:xfrm>
              <a:off x="4183055" y="4333974"/>
              <a:ext cx="76200" cy="76200"/>
            </a:xfrm>
            <a:prstGeom prst="ellipse">
              <a:avLst/>
            </a:prstGeom>
            <a:solidFill>
              <a:schemeClr val="accent5"/>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186" name="Oval 25"/>
            <p:cNvSpPr>
              <a:spLocks noChangeArrowheads="1"/>
            </p:cNvSpPr>
            <p:nvPr/>
          </p:nvSpPr>
          <p:spPr bwMode="auto">
            <a:xfrm>
              <a:off x="4106855" y="433397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6" name="Group 190"/>
          <p:cNvGrpSpPr/>
          <p:nvPr/>
        </p:nvGrpSpPr>
        <p:grpSpPr>
          <a:xfrm>
            <a:off x="5444588" y="4295874"/>
            <a:ext cx="457200" cy="76200"/>
            <a:chOff x="3802055" y="4333974"/>
            <a:chExt cx="457200" cy="76200"/>
          </a:xfrm>
        </p:grpSpPr>
        <p:grpSp>
          <p:nvGrpSpPr>
            <p:cNvPr id="7" name="Group 41"/>
            <p:cNvGrpSpPr>
              <a:grpSpLocks/>
            </p:cNvGrpSpPr>
            <p:nvPr/>
          </p:nvGrpSpPr>
          <p:grpSpPr bwMode="auto">
            <a:xfrm>
              <a:off x="3802055" y="4333974"/>
              <a:ext cx="304800" cy="76200"/>
              <a:chOff x="2443" y="2664"/>
              <a:chExt cx="192" cy="48"/>
            </a:xfrm>
            <a:scene3d>
              <a:camera prst="orthographicFront"/>
              <a:lightRig rig="soft" dir="t">
                <a:rot lat="0" lon="0" rev="600000"/>
              </a:lightRig>
            </a:scene3d>
          </p:grpSpPr>
          <p:sp>
            <p:nvSpPr>
              <p:cNvPr id="195" name="Oval 23"/>
              <p:cNvSpPr>
                <a:spLocks noChangeArrowheads="1"/>
              </p:cNvSpPr>
              <p:nvPr/>
            </p:nvSpPr>
            <p:spPr bwMode="auto">
              <a:xfrm>
                <a:off x="2443" y="2664"/>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196" name="Oval 24"/>
              <p:cNvSpPr>
                <a:spLocks noChangeArrowheads="1"/>
              </p:cNvSpPr>
              <p:nvPr/>
            </p:nvSpPr>
            <p:spPr bwMode="auto">
              <a:xfrm>
                <a:off x="2491" y="2664"/>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197" name="Oval 25"/>
              <p:cNvSpPr>
                <a:spLocks noChangeArrowheads="1"/>
              </p:cNvSpPr>
              <p:nvPr/>
            </p:nvSpPr>
            <p:spPr bwMode="auto">
              <a:xfrm>
                <a:off x="2539" y="2664"/>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198" name="Oval 26"/>
              <p:cNvSpPr>
                <a:spLocks noChangeArrowheads="1"/>
              </p:cNvSpPr>
              <p:nvPr/>
            </p:nvSpPr>
            <p:spPr bwMode="auto">
              <a:xfrm>
                <a:off x="2587" y="2664"/>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grpSp>
        <p:sp>
          <p:nvSpPr>
            <p:cNvPr id="193" name="Oval 26"/>
            <p:cNvSpPr>
              <a:spLocks noChangeArrowheads="1"/>
            </p:cNvSpPr>
            <p:nvPr/>
          </p:nvSpPr>
          <p:spPr bwMode="auto">
            <a:xfrm>
              <a:off x="4183055" y="4333974"/>
              <a:ext cx="76200" cy="76200"/>
            </a:xfrm>
            <a:prstGeom prst="ellipse">
              <a:avLst/>
            </a:prstGeom>
            <a:solidFill>
              <a:schemeClr val="accent5"/>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194" name="Oval 25"/>
            <p:cNvSpPr>
              <a:spLocks noChangeArrowheads="1"/>
            </p:cNvSpPr>
            <p:nvPr/>
          </p:nvSpPr>
          <p:spPr bwMode="auto">
            <a:xfrm>
              <a:off x="4106855" y="433397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8" name="Group 198"/>
          <p:cNvGrpSpPr/>
          <p:nvPr/>
        </p:nvGrpSpPr>
        <p:grpSpPr>
          <a:xfrm>
            <a:off x="4705350" y="4554695"/>
            <a:ext cx="457192" cy="76200"/>
            <a:chOff x="4705350" y="4522887"/>
            <a:chExt cx="457192" cy="76200"/>
          </a:xfrm>
        </p:grpSpPr>
        <p:grpSp>
          <p:nvGrpSpPr>
            <p:cNvPr id="9" name="Group 43"/>
            <p:cNvGrpSpPr>
              <a:grpSpLocks/>
            </p:cNvGrpSpPr>
            <p:nvPr/>
          </p:nvGrpSpPr>
          <p:grpSpPr bwMode="auto">
            <a:xfrm>
              <a:off x="4705350" y="4522887"/>
              <a:ext cx="300038" cy="76200"/>
              <a:chOff x="3012" y="2783"/>
              <a:chExt cx="189" cy="48"/>
            </a:xfrm>
            <a:scene3d>
              <a:camera prst="orthographicFront"/>
              <a:lightRig rig="soft" dir="t">
                <a:rot lat="0" lon="0" rev="600000"/>
              </a:lightRig>
            </a:scene3d>
          </p:grpSpPr>
          <p:sp>
            <p:nvSpPr>
              <p:cNvPr id="203" name="Oval 19"/>
              <p:cNvSpPr>
                <a:spLocks noChangeArrowheads="1"/>
              </p:cNvSpPr>
              <p:nvPr/>
            </p:nvSpPr>
            <p:spPr bwMode="auto">
              <a:xfrm>
                <a:off x="3012" y="2783"/>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204" name="Oval 20"/>
              <p:cNvSpPr>
                <a:spLocks noChangeArrowheads="1"/>
              </p:cNvSpPr>
              <p:nvPr/>
            </p:nvSpPr>
            <p:spPr bwMode="auto">
              <a:xfrm>
                <a:off x="3060" y="2783"/>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205" name="Oval 21"/>
              <p:cNvSpPr>
                <a:spLocks noChangeArrowheads="1"/>
              </p:cNvSpPr>
              <p:nvPr/>
            </p:nvSpPr>
            <p:spPr bwMode="auto">
              <a:xfrm>
                <a:off x="3108" y="2783"/>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206" name="Oval 22"/>
              <p:cNvSpPr>
                <a:spLocks noChangeArrowheads="1"/>
              </p:cNvSpPr>
              <p:nvPr/>
            </p:nvSpPr>
            <p:spPr bwMode="auto">
              <a:xfrm>
                <a:off x="3153" y="2783"/>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grpSp>
        <p:sp>
          <p:nvSpPr>
            <p:cNvPr id="201" name="Oval 22"/>
            <p:cNvSpPr>
              <a:spLocks noChangeArrowheads="1"/>
            </p:cNvSpPr>
            <p:nvPr/>
          </p:nvSpPr>
          <p:spPr bwMode="auto">
            <a:xfrm>
              <a:off x="5086342" y="4522887"/>
              <a:ext cx="76200" cy="76200"/>
            </a:xfrm>
            <a:prstGeom prst="ellipse">
              <a:avLst/>
            </a:prstGeom>
            <a:solidFill>
              <a:schemeClr val="accent1"/>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202" name="Oval 21"/>
            <p:cNvSpPr>
              <a:spLocks noChangeArrowheads="1"/>
            </p:cNvSpPr>
            <p:nvPr/>
          </p:nvSpPr>
          <p:spPr bwMode="auto">
            <a:xfrm>
              <a:off x="5010142" y="4522887"/>
              <a:ext cx="76200" cy="76200"/>
            </a:xfrm>
            <a:prstGeom prst="ellipse">
              <a:avLst/>
            </a:prstGeom>
            <a:solidFill>
              <a:schemeClr val="accent2"/>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10" name="Group 206"/>
          <p:cNvGrpSpPr/>
          <p:nvPr/>
        </p:nvGrpSpPr>
        <p:grpSpPr>
          <a:xfrm>
            <a:off x="5224455" y="4721324"/>
            <a:ext cx="457200" cy="76200"/>
            <a:chOff x="5224455" y="4721324"/>
            <a:chExt cx="457200" cy="76200"/>
          </a:xfrm>
        </p:grpSpPr>
        <p:grpSp>
          <p:nvGrpSpPr>
            <p:cNvPr id="11" name="Group 45"/>
            <p:cNvGrpSpPr>
              <a:grpSpLocks/>
            </p:cNvGrpSpPr>
            <p:nvPr/>
          </p:nvGrpSpPr>
          <p:grpSpPr bwMode="auto">
            <a:xfrm>
              <a:off x="5224455" y="4721324"/>
              <a:ext cx="304800" cy="76200"/>
              <a:chOff x="3339" y="2908"/>
              <a:chExt cx="192" cy="48"/>
            </a:xfrm>
            <a:scene3d>
              <a:camera prst="orthographicFront"/>
              <a:lightRig rig="soft" dir="t">
                <a:rot lat="0" lon="0" rev="600000"/>
              </a:lightRig>
            </a:scene3d>
          </p:grpSpPr>
          <p:sp>
            <p:nvSpPr>
              <p:cNvPr id="211" name="Oval 27"/>
              <p:cNvSpPr>
                <a:spLocks noChangeArrowheads="1"/>
              </p:cNvSpPr>
              <p:nvPr/>
            </p:nvSpPr>
            <p:spPr bwMode="auto">
              <a:xfrm>
                <a:off x="3339" y="2908"/>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212" name="Oval 28"/>
              <p:cNvSpPr>
                <a:spLocks noChangeArrowheads="1"/>
              </p:cNvSpPr>
              <p:nvPr/>
            </p:nvSpPr>
            <p:spPr bwMode="auto">
              <a:xfrm>
                <a:off x="3435" y="2908"/>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213" name="Oval 29"/>
              <p:cNvSpPr>
                <a:spLocks noChangeArrowheads="1"/>
              </p:cNvSpPr>
              <p:nvPr/>
            </p:nvSpPr>
            <p:spPr bwMode="auto">
              <a:xfrm>
                <a:off x="3387" y="2908"/>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sp>
            <p:nvSpPr>
              <p:cNvPr id="214" name="Oval 30"/>
              <p:cNvSpPr>
                <a:spLocks noChangeArrowheads="1"/>
              </p:cNvSpPr>
              <p:nvPr/>
            </p:nvSpPr>
            <p:spPr bwMode="auto">
              <a:xfrm>
                <a:off x="3483" y="2908"/>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grpSp>
        <p:sp>
          <p:nvSpPr>
            <p:cNvPr id="209" name="Oval 28"/>
            <p:cNvSpPr>
              <a:spLocks noChangeArrowheads="1"/>
            </p:cNvSpPr>
            <p:nvPr/>
          </p:nvSpPr>
          <p:spPr bwMode="auto">
            <a:xfrm>
              <a:off x="5529255" y="472132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210" name="Oval 30"/>
            <p:cNvSpPr>
              <a:spLocks noChangeArrowheads="1"/>
            </p:cNvSpPr>
            <p:nvPr/>
          </p:nvSpPr>
          <p:spPr bwMode="auto">
            <a:xfrm>
              <a:off x="5605455" y="4721324"/>
              <a:ext cx="76200" cy="76200"/>
            </a:xfrm>
            <a:prstGeom prst="ellipse">
              <a:avLst/>
            </a:prstGeom>
            <a:solidFill>
              <a:schemeClr val="accent1"/>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12" name="Group 214"/>
          <p:cNvGrpSpPr/>
          <p:nvPr/>
        </p:nvGrpSpPr>
        <p:grpSpPr>
          <a:xfrm>
            <a:off x="3209925" y="4873724"/>
            <a:ext cx="457200" cy="76200"/>
            <a:chOff x="5224455" y="4721324"/>
            <a:chExt cx="457200" cy="76200"/>
          </a:xfrm>
        </p:grpSpPr>
        <p:grpSp>
          <p:nvGrpSpPr>
            <p:cNvPr id="13" name="Group 45"/>
            <p:cNvGrpSpPr>
              <a:grpSpLocks/>
            </p:cNvGrpSpPr>
            <p:nvPr/>
          </p:nvGrpSpPr>
          <p:grpSpPr bwMode="auto">
            <a:xfrm>
              <a:off x="5224455" y="4721324"/>
              <a:ext cx="304800" cy="76200"/>
              <a:chOff x="3339" y="2908"/>
              <a:chExt cx="192" cy="48"/>
            </a:xfrm>
            <a:scene3d>
              <a:camera prst="orthographicFront"/>
              <a:lightRig rig="soft" dir="t">
                <a:rot lat="0" lon="0" rev="600000"/>
              </a:lightRig>
            </a:scene3d>
          </p:grpSpPr>
          <p:sp>
            <p:nvSpPr>
              <p:cNvPr id="219" name="Oval 27"/>
              <p:cNvSpPr>
                <a:spLocks noChangeArrowheads="1"/>
              </p:cNvSpPr>
              <p:nvPr/>
            </p:nvSpPr>
            <p:spPr bwMode="auto">
              <a:xfrm>
                <a:off x="3339" y="2908"/>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220" name="Oval 28"/>
              <p:cNvSpPr>
                <a:spLocks noChangeArrowheads="1"/>
              </p:cNvSpPr>
              <p:nvPr/>
            </p:nvSpPr>
            <p:spPr bwMode="auto">
              <a:xfrm>
                <a:off x="3435" y="2908"/>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221" name="Oval 29"/>
              <p:cNvSpPr>
                <a:spLocks noChangeArrowheads="1"/>
              </p:cNvSpPr>
              <p:nvPr/>
            </p:nvSpPr>
            <p:spPr bwMode="auto">
              <a:xfrm>
                <a:off x="3387" y="2908"/>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sp>
            <p:nvSpPr>
              <p:cNvPr id="222" name="Oval 30"/>
              <p:cNvSpPr>
                <a:spLocks noChangeArrowheads="1"/>
              </p:cNvSpPr>
              <p:nvPr/>
            </p:nvSpPr>
            <p:spPr bwMode="auto">
              <a:xfrm>
                <a:off x="3483" y="2908"/>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grpSp>
        <p:sp>
          <p:nvSpPr>
            <p:cNvPr id="217" name="Oval 28"/>
            <p:cNvSpPr>
              <a:spLocks noChangeArrowheads="1"/>
            </p:cNvSpPr>
            <p:nvPr/>
          </p:nvSpPr>
          <p:spPr bwMode="auto">
            <a:xfrm>
              <a:off x="5529255" y="472132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218" name="Oval 30"/>
            <p:cNvSpPr>
              <a:spLocks noChangeArrowheads="1"/>
            </p:cNvSpPr>
            <p:nvPr/>
          </p:nvSpPr>
          <p:spPr bwMode="auto">
            <a:xfrm>
              <a:off x="5605455" y="4721324"/>
              <a:ext cx="76200" cy="76200"/>
            </a:xfrm>
            <a:prstGeom prst="ellipse">
              <a:avLst/>
            </a:prstGeom>
            <a:solidFill>
              <a:schemeClr val="accent1"/>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5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ssolve">
                                      <p:cBhvr>
                                        <p:cTn id="16" dur="500"/>
                                        <p:tgtEl>
                                          <p:spTgt spid="8"/>
                                        </p:tgtEl>
                                      </p:cBhvr>
                                    </p:animEffect>
                                  </p:childTnLst>
                                </p:cTn>
                              </p:par>
                              <p:par>
                                <p:cTn id="17" presetID="9"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ssolve">
                                      <p:cBhvr>
                                        <p:cTn id="19" dur="500"/>
                                        <p:tgtEl>
                                          <p:spTgt spid="10"/>
                                        </p:tgtEl>
                                      </p:cBhvr>
                                    </p:animEffect>
                                  </p:childTnLst>
                                </p:cTn>
                              </p:par>
                              <p:par>
                                <p:cTn id="20" presetID="9"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ssolv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Rounded Rectangle 75"/>
          <p:cNvSpPr/>
          <p:nvPr/>
        </p:nvSpPr>
        <p:spPr>
          <a:xfrm>
            <a:off x="1914525" y="3695799"/>
            <a:ext cx="5314950" cy="1781175"/>
          </a:xfrm>
          <a:prstGeom prst="roundRect">
            <a:avLst>
              <a:gd name="adj" fmla="val 6778"/>
            </a:avLst>
          </a:prstGeom>
          <a:solidFill>
            <a:schemeClr val="bg1"/>
          </a:solidFill>
          <a:ln w="25400">
            <a:solidFill>
              <a:schemeClr val="accent1"/>
            </a:solidFill>
          </a:ln>
          <a:effectLst>
            <a:outerShdw blurRad="177800" dist="76200" dir="2700000" algn="tl" rotWithShape="0">
              <a:prstClr val="black">
                <a:alpha val="40000"/>
              </a:prstClr>
            </a:outerShdw>
          </a:effectLst>
          <a:scene3d>
            <a:camera prst="orthographicFront"/>
            <a:lightRig rig="threePt" dir="t">
              <a:rot lat="0" lon="0" rev="20400000"/>
            </a:lightRig>
          </a:scene3d>
          <a:sp3d extrusionH="6350" contourW="2540">
            <a:extrusionClr>
              <a:schemeClr val="accent1"/>
            </a:extrusionClr>
            <a:contourClr>
              <a:schemeClr val="accent1"/>
            </a:contourClr>
          </a:sp3d>
        </p:spPr>
        <p:style>
          <a:lnRef idx="2">
            <a:schemeClr val="accent1">
              <a:shade val="50000"/>
            </a:schemeClr>
          </a:lnRef>
          <a:fillRef idx="1">
            <a:schemeClr val="accent1"/>
          </a:fillRef>
          <a:effectRef idx="0">
            <a:schemeClr val="accent1"/>
          </a:effectRef>
          <a:fontRef idx="minor">
            <a:schemeClr val="lt1"/>
          </a:fontRef>
        </p:style>
        <p:txBody>
          <a:bodyPr wrap="none" lIns="182880" anchor="ctr"/>
          <a:lstStyle/>
          <a:p>
            <a:pPr>
              <a:defRPr/>
            </a:pPr>
            <a:endParaRPr lang="en-US" b="1" dirty="0">
              <a:solidFill>
                <a:schemeClr val="tx2"/>
              </a:solidFill>
            </a:endParaRPr>
          </a:p>
        </p:txBody>
      </p:sp>
      <p:graphicFrame>
        <p:nvGraphicFramePr>
          <p:cNvPr id="55" name="Group 115"/>
          <p:cNvGraphicFramePr>
            <a:graphicFrameLocks/>
          </p:cNvGraphicFramePr>
          <p:nvPr/>
        </p:nvGraphicFramePr>
        <p:xfrm>
          <a:off x="1917700" y="3695799"/>
          <a:ext cx="5308600" cy="1772604"/>
        </p:xfrm>
        <a:graphic>
          <a:graphicData uri="http://schemas.openxmlformats.org/drawingml/2006/table">
            <a:tbl>
              <a:tblPr/>
              <a:tblGrid>
                <a:gridCol w="1684338"/>
                <a:gridCol w="1836737"/>
                <a:gridCol w="1787525"/>
              </a:tblGrid>
              <a:tr h="3508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2"/>
                          </a:solidFill>
                          <a:effectLst/>
                          <a:latin typeface="Arial Narrow" pitchFamily="34" charset="0"/>
                          <a:cs typeface="Arial" charset="0"/>
                        </a:rPr>
                        <a:t>Code</a:t>
                      </a:r>
                    </a:p>
                  </a:txBody>
                  <a:tcPr horzOverflow="overflow">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2"/>
                          </a:solidFill>
                          <a:effectLst/>
                          <a:latin typeface="Arial Narrow" pitchFamily="34" charset="0"/>
                          <a:cs typeface="Arial" charset="0"/>
                        </a:rPr>
                        <a:t>Gene</a:t>
                      </a:r>
                    </a:p>
                  </a:txBody>
                  <a:tcP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2"/>
                          </a:solidFill>
                          <a:effectLst/>
                          <a:latin typeface="Arial Narrow" pitchFamily="34" charset="0"/>
                          <a:cs typeface="Arial" charset="0"/>
                        </a:rPr>
                        <a:t>Count</a:t>
                      </a:r>
                    </a:p>
                  </a:txBody>
                  <a:tcPr horzOverflow="overflow">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458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smtClean="0">
                        <a:ln>
                          <a:noFill/>
                        </a:ln>
                        <a:solidFill>
                          <a:schemeClr val="tx2"/>
                        </a:solidFill>
                        <a:effectLst/>
                        <a:latin typeface="Verdana" pitchFamily="34" charset="0"/>
                        <a:cs typeface="Arial" charset="0"/>
                      </a:endParaRPr>
                    </a:p>
                  </a:txBody>
                  <a:tcPr horzOverflow="overflow">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2"/>
                          </a:solidFill>
                          <a:effectLst/>
                          <a:latin typeface="Arial Narrow" pitchFamily="34" charset="0"/>
                          <a:cs typeface="Arial" charset="0"/>
                        </a:rPr>
                        <a:t>x</a:t>
                      </a:r>
                    </a:p>
                  </a:txBody>
                  <a:tcP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2"/>
                          </a:solidFill>
                          <a:effectLst/>
                          <a:latin typeface="Arial Narrow" pitchFamily="34" charset="0"/>
                          <a:cs typeface="Arial" charset="0"/>
                        </a:rPr>
                        <a:t>3</a:t>
                      </a:r>
                    </a:p>
                  </a:txBody>
                  <a:tcPr horzOverflow="overflow">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458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smtClean="0">
                        <a:ln>
                          <a:noFill/>
                        </a:ln>
                        <a:solidFill>
                          <a:schemeClr val="tx2"/>
                        </a:solidFill>
                        <a:effectLst/>
                        <a:latin typeface="Verdana" pitchFamily="34" charset="0"/>
                        <a:cs typeface="Arial" charset="0"/>
                      </a:endParaRPr>
                    </a:p>
                  </a:txBody>
                  <a:tcPr horzOverflow="overflow">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2"/>
                          </a:solidFill>
                          <a:effectLst/>
                          <a:latin typeface="Arial Narrow" pitchFamily="34" charset="0"/>
                          <a:cs typeface="Arial" charset="0"/>
                        </a:rPr>
                        <a:t>y</a:t>
                      </a:r>
                    </a:p>
                  </a:txBody>
                  <a:tcP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2"/>
                          </a:solidFill>
                          <a:effectLst/>
                          <a:latin typeface="Arial Narrow" pitchFamily="34" charset="0"/>
                          <a:cs typeface="Arial" charset="0"/>
                        </a:rPr>
                        <a:t>1</a:t>
                      </a:r>
                    </a:p>
                  </a:txBody>
                  <a:tcPr horzOverflow="overflow">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458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smtClean="0">
                        <a:ln>
                          <a:noFill/>
                        </a:ln>
                        <a:solidFill>
                          <a:schemeClr val="tx2"/>
                        </a:solidFill>
                        <a:effectLst/>
                        <a:latin typeface="Verdana" pitchFamily="34" charset="0"/>
                        <a:cs typeface="Arial" charset="0"/>
                      </a:endParaRPr>
                    </a:p>
                  </a:txBody>
                  <a:tcPr horzOverflow="overflow">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2"/>
                          </a:solidFill>
                          <a:effectLst/>
                          <a:latin typeface="Arial Narrow" pitchFamily="34" charset="0"/>
                          <a:cs typeface="Arial" charset="0"/>
                        </a:rPr>
                        <a:t>z</a:t>
                      </a:r>
                    </a:p>
                  </a:txBody>
                  <a:tcP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2"/>
                          </a:solidFill>
                          <a:effectLst/>
                          <a:latin typeface="Arial Narrow" pitchFamily="34" charset="0"/>
                          <a:cs typeface="Arial" charset="0"/>
                        </a:rPr>
                        <a:t>2</a:t>
                      </a:r>
                    </a:p>
                  </a:txBody>
                  <a:tcPr horzOverflow="overflow">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r>
            </a:tbl>
          </a:graphicData>
        </a:graphic>
      </p:graphicFrame>
      <p:sp>
        <p:nvSpPr>
          <p:cNvPr id="24578" name="Rectangle 3"/>
          <p:cNvSpPr>
            <a:spLocks noGrp="1" noChangeArrowheads="1"/>
          </p:cNvSpPr>
          <p:nvPr>
            <p:ph type="title"/>
          </p:nvPr>
        </p:nvSpPr>
        <p:spPr/>
        <p:txBody>
          <a:bodyPr/>
          <a:lstStyle/>
          <a:p>
            <a:r>
              <a:rPr lang="en-US" smtClean="0"/>
              <a:t>nCounter Assay</a:t>
            </a:r>
            <a:endParaRPr lang="en-US" dirty="0" smtClean="0"/>
          </a:p>
        </p:txBody>
      </p:sp>
      <p:sp>
        <p:nvSpPr>
          <p:cNvPr id="24607" name="TextBox 47"/>
          <p:cNvSpPr txBox="1">
            <a:spLocks noChangeArrowheads="1"/>
          </p:cNvSpPr>
          <p:nvPr/>
        </p:nvSpPr>
        <p:spPr bwMode="auto">
          <a:xfrm>
            <a:off x="1914525" y="5664789"/>
            <a:ext cx="5311775" cy="400110"/>
          </a:xfrm>
          <a:prstGeom prst="rect">
            <a:avLst/>
          </a:prstGeom>
          <a:noFill/>
          <a:ln w="9525">
            <a:noFill/>
            <a:miter lim="800000"/>
            <a:headEnd/>
            <a:tailEnd/>
          </a:ln>
        </p:spPr>
        <p:txBody>
          <a:bodyPr wrap="square">
            <a:spAutoFit/>
          </a:bodyPr>
          <a:lstStyle/>
          <a:p>
            <a:pPr algn="ctr"/>
            <a:r>
              <a:rPr lang="en-US" sz="2000" dirty="0"/>
              <a:t>Codes are counted and tabulated </a:t>
            </a:r>
          </a:p>
        </p:txBody>
      </p:sp>
      <p:sp>
        <p:nvSpPr>
          <p:cNvPr id="70" name="Chevron 69"/>
          <p:cNvSpPr/>
          <p:nvPr/>
        </p:nvSpPr>
        <p:spPr>
          <a:xfrm>
            <a:off x="158807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1" name="Chevron 70"/>
          <p:cNvSpPr/>
          <p:nvPr/>
        </p:nvSpPr>
        <p:spPr>
          <a:xfrm>
            <a:off x="3051119"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2" name="Chevron 71"/>
          <p:cNvSpPr/>
          <p:nvPr/>
        </p:nvSpPr>
        <p:spPr>
          <a:xfrm>
            <a:off x="4514158"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3" name="Chevron 72"/>
          <p:cNvSpPr/>
          <p:nvPr/>
        </p:nvSpPr>
        <p:spPr>
          <a:xfrm>
            <a:off x="5977197" y="2622421"/>
            <a:ext cx="115681" cy="268356"/>
          </a:xfrm>
          <a:prstGeom prst="chevron">
            <a:avLst>
              <a:gd name="adj" fmla="val 5715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4" name="Chevron 73"/>
          <p:cNvSpPr/>
          <p:nvPr/>
        </p:nvSpPr>
        <p:spPr>
          <a:xfrm>
            <a:off x="7440236" y="2622421"/>
            <a:ext cx="115681" cy="268356"/>
          </a:xfrm>
          <a:prstGeom prst="chevron">
            <a:avLst>
              <a:gd name="adj" fmla="val 5715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75" name="Picture 74" descr="\\Staserver\storage\Projects\nanoString OPEN\10-001 Q1 Marketing Activities\04 - Digital Media for Booth Display\!source\system2.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808335" y="1694281"/>
            <a:ext cx="842530" cy="387268"/>
          </a:xfrm>
          <a:prstGeom prst="rect">
            <a:avLst/>
          </a:prstGeom>
          <a:noFill/>
        </p:spPr>
      </p:pic>
      <p:sp>
        <p:nvSpPr>
          <p:cNvPr id="77" name="Rounded Rectangle 76"/>
          <p:cNvSpPr/>
          <p:nvPr/>
        </p:nvSpPr>
        <p:spPr>
          <a:xfrm>
            <a:off x="185066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Remove</a:t>
            </a:r>
          </a:p>
          <a:p>
            <a:pPr>
              <a:defRPr/>
            </a:pPr>
            <a:r>
              <a:rPr lang="en-US" sz="1600" dirty="0">
                <a:solidFill>
                  <a:schemeClr val="bg1"/>
                </a:solidFill>
              </a:rPr>
              <a:t>excess</a:t>
            </a:r>
          </a:p>
          <a:p>
            <a:pPr>
              <a:defRPr/>
            </a:pPr>
            <a:r>
              <a:rPr lang="en-US" sz="1600" dirty="0">
                <a:solidFill>
                  <a:schemeClr val="bg1"/>
                </a:solidFill>
              </a:rPr>
              <a:t>reporters</a:t>
            </a:r>
          </a:p>
        </p:txBody>
      </p:sp>
      <p:sp>
        <p:nvSpPr>
          <p:cNvPr id="78" name="Rounded Rectangle 77"/>
          <p:cNvSpPr/>
          <p:nvPr/>
        </p:nvSpPr>
        <p:spPr>
          <a:xfrm>
            <a:off x="3313706" y="2293748"/>
            <a:ext cx="1053548" cy="925702"/>
          </a:xfrm>
          <a:prstGeom prst="roundRect">
            <a:avLst>
              <a:gd name="adj" fmla="val 10949"/>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Bind</a:t>
            </a:r>
          </a:p>
          <a:p>
            <a:pPr>
              <a:defRPr/>
            </a:pPr>
            <a:r>
              <a:rPr lang="en-US" sz="1600" dirty="0">
                <a:solidFill>
                  <a:schemeClr val="bg1"/>
                </a:solidFill>
              </a:rPr>
              <a:t>reporter</a:t>
            </a:r>
          </a:p>
          <a:p>
            <a:pPr>
              <a:defRPr/>
            </a:pPr>
            <a:r>
              <a:rPr lang="en-US" sz="1600" dirty="0">
                <a:solidFill>
                  <a:schemeClr val="bg1"/>
                </a:solidFill>
              </a:rPr>
              <a:t>to surface</a:t>
            </a:r>
          </a:p>
        </p:txBody>
      </p:sp>
      <p:sp>
        <p:nvSpPr>
          <p:cNvPr id="79" name="Rounded Rectangle 78"/>
          <p:cNvSpPr/>
          <p:nvPr/>
        </p:nvSpPr>
        <p:spPr>
          <a:xfrm>
            <a:off x="477674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Immobilize and align reporter</a:t>
            </a:r>
          </a:p>
        </p:txBody>
      </p:sp>
      <p:sp>
        <p:nvSpPr>
          <p:cNvPr id="80" name="Rounded Rectangle 79"/>
          <p:cNvSpPr/>
          <p:nvPr/>
        </p:nvSpPr>
        <p:spPr>
          <a:xfrm>
            <a:off x="6239786" y="2293748"/>
            <a:ext cx="1053548" cy="925702"/>
          </a:xfrm>
          <a:prstGeom prst="roundRect">
            <a:avLst>
              <a:gd name="adj" fmla="val 12093"/>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Image surface</a:t>
            </a:r>
          </a:p>
        </p:txBody>
      </p:sp>
      <p:sp>
        <p:nvSpPr>
          <p:cNvPr id="81" name="Rounded Rectangle 80"/>
          <p:cNvSpPr/>
          <p:nvPr/>
        </p:nvSpPr>
        <p:spPr>
          <a:xfrm>
            <a:off x="387626" y="2293748"/>
            <a:ext cx="1053548" cy="925702"/>
          </a:xfrm>
          <a:prstGeom prst="roundRect">
            <a:avLst>
              <a:gd name="adj" fmla="val 13236"/>
            </a:avLst>
          </a:prstGeom>
          <a:gradFill>
            <a:gsLst>
              <a:gs pos="0">
                <a:srgbClr val="BDD433"/>
              </a:gs>
              <a:gs pos="50000">
                <a:srgbClr val="9ACA39"/>
              </a:gs>
              <a:gs pos="100000">
                <a:srgbClr val="7CB83F"/>
              </a:gs>
            </a:gsLst>
            <a:lin ang="5400000" scaled="0"/>
          </a:gradFill>
          <a:ln w="53975">
            <a:gradFill>
              <a:gsLst>
                <a:gs pos="0">
                  <a:srgbClr val="E5E876"/>
                </a:gs>
                <a:gs pos="50000">
                  <a:srgbClr val="9DCC38"/>
                </a:gs>
                <a:gs pos="100000">
                  <a:srgbClr val="B1D234"/>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contourW="38100" prstMaterial="matte">
            <a:extrusionClr>
              <a:schemeClr val="accent1"/>
            </a:extrusionClr>
            <a:contourClr>
              <a:srgbClr val="7AA500"/>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a:solidFill>
                  <a:schemeClr val="bg1"/>
                </a:solidFill>
              </a:rPr>
              <a:t>Hybridize</a:t>
            </a:r>
          </a:p>
          <a:p>
            <a:pPr>
              <a:defRPr/>
            </a:pPr>
            <a:r>
              <a:rPr lang="en-US" sz="1600" dirty="0">
                <a:solidFill>
                  <a:schemeClr val="bg1"/>
                </a:solidFill>
              </a:rPr>
              <a:t>CodeSet to RNA</a:t>
            </a:r>
          </a:p>
        </p:txBody>
      </p:sp>
      <p:sp>
        <p:nvSpPr>
          <p:cNvPr id="82" name="Rounded Rectangle 81"/>
          <p:cNvSpPr/>
          <p:nvPr/>
        </p:nvSpPr>
        <p:spPr>
          <a:xfrm>
            <a:off x="7702826" y="2293748"/>
            <a:ext cx="1053548" cy="925702"/>
          </a:xfrm>
          <a:prstGeom prst="roundRect">
            <a:avLst>
              <a:gd name="adj" fmla="val 13236"/>
            </a:avLst>
          </a:prstGeom>
          <a:gradFill>
            <a:gsLst>
              <a:gs pos="0">
                <a:srgbClr val="C0BEC1"/>
              </a:gs>
              <a:gs pos="50000">
                <a:srgbClr val="A9A7AB"/>
              </a:gs>
              <a:gs pos="100000">
                <a:srgbClr val="918E94"/>
              </a:gs>
            </a:gsLst>
            <a:lin ang="5400000" scaled="0"/>
          </a:gradFill>
          <a:ln w="53975">
            <a:gradFill>
              <a:gsLst>
                <a:gs pos="0">
                  <a:srgbClr val="F4F4F4"/>
                </a:gs>
                <a:gs pos="50000">
                  <a:srgbClr val="ADABAF"/>
                </a:gs>
                <a:gs pos="100000">
                  <a:srgbClr val="CAC9CB"/>
                </a:gs>
              </a:gsLst>
              <a:lin ang="5400000" scaled="0"/>
            </a:gradFill>
          </a:ln>
          <a:effectLst>
            <a:reflection blurRad="6350" stA="52000" endA="300" endPos="35000" dir="5400000" sy="-100000" algn="bl" rotWithShape="0"/>
          </a:effectLst>
          <a:scene3d>
            <a:camera prst="orthographicFront"/>
            <a:lightRig rig="brightRoom" dir="t">
              <a:rot lat="0" lon="0" rev="5400000"/>
            </a:lightRig>
          </a:scene3d>
          <a:sp3d extrusionH="76200" contourW="38100" prstMaterial="matte">
            <a:extrusionClr>
              <a:schemeClr val="bg1"/>
            </a:extrusionClr>
            <a:contourClr>
              <a:srgbClr val="817D84"/>
            </a:contourClr>
          </a:sp3d>
        </p:spPr>
        <p:style>
          <a:lnRef idx="2">
            <a:schemeClr val="accent1">
              <a:shade val="50000"/>
            </a:schemeClr>
          </a:lnRef>
          <a:fillRef idx="1">
            <a:schemeClr val="accent1"/>
          </a:fillRef>
          <a:effectRef idx="0">
            <a:schemeClr val="accent1"/>
          </a:effectRef>
          <a:fontRef idx="minor">
            <a:schemeClr val="lt1"/>
          </a:fontRef>
        </p:style>
        <p:txBody>
          <a:bodyPr wrap="square" lIns="91440" anchor="ctr"/>
          <a:lstStyle/>
          <a:p>
            <a:pPr>
              <a:defRPr/>
            </a:pPr>
            <a:r>
              <a:rPr lang="en-US" sz="1600" dirty="0" smtClean="0">
                <a:solidFill>
                  <a:schemeClr val="bg1"/>
                </a:solidFill>
              </a:rPr>
              <a:t>Count codes</a:t>
            </a:r>
          </a:p>
        </p:txBody>
      </p:sp>
      <p:sp>
        <p:nvSpPr>
          <p:cNvPr id="86" name="Slide Number Placeholder 85"/>
          <p:cNvSpPr>
            <a:spLocks noGrp="1"/>
          </p:cNvSpPr>
          <p:nvPr>
            <p:ph type="sldNum" sz="quarter" idx="12"/>
          </p:nvPr>
        </p:nvSpPr>
        <p:spPr/>
        <p:txBody>
          <a:bodyPr/>
          <a:lstStyle/>
          <a:p>
            <a:fld id="{B6F15528-21DE-4FAA-801E-634DDDAF4B2B}" type="slidenum">
              <a:rPr lang="en-US" smtClean="0">
                <a:solidFill>
                  <a:srgbClr val="717073">
                    <a:lumMod val="75000"/>
                  </a:srgbClr>
                </a:solidFill>
              </a:rPr>
              <a:pPr/>
              <a:t>20</a:t>
            </a:fld>
            <a:endParaRPr lang="en-US">
              <a:solidFill>
                <a:srgbClr val="717073">
                  <a:lumMod val="75000"/>
                </a:srgbClr>
              </a:solidFill>
            </a:endParaRPr>
          </a:p>
        </p:txBody>
      </p:sp>
      <p:sp>
        <p:nvSpPr>
          <p:cNvPr id="87" name="Footer Placeholder 86"/>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grpSp>
        <p:nvGrpSpPr>
          <p:cNvPr id="2" name="Group 49"/>
          <p:cNvGrpSpPr/>
          <p:nvPr/>
        </p:nvGrpSpPr>
        <p:grpSpPr>
          <a:xfrm>
            <a:off x="3802055" y="4333974"/>
            <a:ext cx="457200" cy="76200"/>
            <a:chOff x="3802055" y="4333974"/>
            <a:chExt cx="457200" cy="76200"/>
          </a:xfrm>
        </p:grpSpPr>
        <p:grpSp>
          <p:nvGrpSpPr>
            <p:cNvPr id="3" name="Group 41"/>
            <p:cNvGrpSpPr>
              <a:grpSpLocks/>
            </p:cNvGrpSpPr>
            <p:nvPr/>
          </p:nvGrpSpPr>
          <p:grpSpPr bwMode="auto">
            <a:xfrm>
              <a:off x="3802055" y="4333974"/>
              <a:ext cx="304800" cy="76200"/>
              <a:chOff x="2443" y="2664"/>
              <a:chExt cx="192" cy="48"/>
            </a:xfrm>
            <a:scene3d>
              <a:camera prst="orthographicFront"/>
              <a:lightRig rig="soft" dir="t">
                <a:rot lat="0" lon="0" rev="600000"/>
              </a:lightRig>
            </a:scene3d>
          </p:grpSpPr>
          <p:sp>
            <p:nvSpPr>
              <p:cNvPr id="54" name="Oval 23"/>
              <p:cNvSpPr>
                <a:spLocks noChangeArrowheads="1"/>
              </p:cNvSpPr>
              <p:nvPr/>
            </p:nvSpPr>
            <p:spPr bwMode="auto">
              <a:xfrm>
                <a:off x="2443" y="2664"/>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56" name="Oval 24"/>
              <p:cNvSpPr>
                <a:spLocks noChangeArrowheads="1"/>
              </p:cNvSpPr>
              <p:nvPr/>
            </p:nvSpPr>
            <p:spPr bwMode="auto">
              <a:xfrm>
                <a:off x="2491" y="2664"/>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57" name="Oval 25"/>
              <p:cNvSpPr>
                <a:spLocks noChangeArrowheads="1"/>
              </p:cNvSpPr>
              <p:nvPr/>
            </p:nvSpPr>
            <p:spPr bwMode="auto">
              <a:xfrm>
                <a:off x="2539" y="2664"/>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58" name="Oval 26"/>
              <p:cNvSpPr>
                <a:spLocks noChangeArrowheads="1"/>
              </p:cNvSpPr>
              <p:nvPr/>
            </p:nvSpPr>
            <p:spPr bwMode="auto">
              <a:xfrm>
                <a:off x="2587" y="2664"/>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grpSp>
        <p:sp>
          <p:nvSpPr>
            <p:cNvPr id="52" name="Oval 26"/>
            <p:cNvSpPr>
              <a:spLocks noChangeArrowheads="1"/>
            </p:cNvSpPr>
            <p:nvPr/>
          </p:nvSpPr>
          <p:spPr bwMode="auto">
            <a:xfrm>
              <a:off x="4183055" y="4333974"/>
              <a:ext cx="76200" cy="76200"/>
            </a:xfrm>
            <a:prstGeom prst="ellipse">
              <a:avLst/>
            </a:prstGeom>
            <a:solidFill>
              <a:schemeClr val="accent5"/>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53" name="Oval 25"/>
            <p:cNvSpPr>
              <a:spLocks noChangeArrowheads="1"/>
            </p:cNvSpPr>
            <p:nvPr/>
          </p:nvSpPr>
          <p:spPr bwMode="auto">
            <a:xfrm>
              <a:off x="4106855" y="433397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4" name="Group 58"/>
          <p:cNvGrpSpPr/>
          <p:nvPr/>
        </p:nvGrpSpPr>
        <p:grpSpPr>
          <a:xfrm>
            <a:off x="3927429" y="4725300"/>
            <a:ext cx="457200" cy="76200"/>
            <a:chOff x="3802055" y="4333974"/>
            <a:chExt cx="457200" cy="76200"/>
          </a:xfrm>
        </p:grpSpPr>
        <p:grpSp>
          <p:nvGrpSpPr>
            <p:cNvPr id="5" name="Group 41"/>
            <p:cNvGrpSpPr>
              <a:grpSpLocks/>
            </p:cNvGrpSpPr>
            <p:nvPr/>
          </p:nvGrpSpPr>
          <p:grpSpPr bwMode="auto">
            <a:xfrm>
              <a:off x="3802055" y="4333974"/>
              <a:ext cx="304800" cy="76200"/>
              <a:chOff x="2443" y="2664"/>
              <a:chExt cx="192" cy="48"/>
            </a:xfrm>
            <a:scene3d>
              <a:camera prst="orthographicFront"/>
              <a:lightRig rig="soft" dir="t">
                <a:rot lat="0" lon="0" rev="600000"/>
              </a:lightRig>
            </a:scene3d>
          </p:grpSpPr>
          <p:sp>
            <p:nvSpPr>
              <p:cNvPr id="63" name="Oval 23"/>
              <p:cNvSpPr>
                <a:spLocks noChangeArrowheads="1"/>
              </p:cNvSpPr>
              <p:nvPr/>
            </p:nvSpPr>
            <p:spPr bwMode="auto">
              <a:xfrm>
                <a:off x="2443" y="2664"/>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64" name="Oval 24"/>
              <p:cNvSpPr>
                <a:spLocks noChangeArrowheads="1"/>
              </p:cNvSpPr>
              <p:nvPr/>
            </p:nvSpPr>
            <p:spPr bwMode="auto">
              <a:xfrm>
                <a:off x="2491" y="2664"/>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65" name="Oval 25"/>
              <p:cNvSpPr>
                <a:spLocks noChangeArrowheads="1"/>
              </p:cNvSpPr>
              <p:nvPr/>
            </p:nvSpPr>
            <p:spPr bwMode="auto">
              <a:xfrm>
                <a:off x="2539" y="2664"/>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66" name="Oval 26"/>
              <p:cNvSpPr>
                <a:spLocks noChangeArrowheads="1"/>
              </p:cNvSpPr>
              <p:nvPr/>
            </p:nvSpPr>
            <p:spPr bwMode="auto">
              <a:xfrm>
                <a:off x="2587" y="2664"/>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grpSp>
        <p:sp>
          <p:nvSpPr>
            <p:cNvPr id="61" name="Oval 26"/>
            <p:cNvSpPr>
              <a:spLocks noChangeArrowheads="1"/>
            </p:cNvSpPr>
            <p:nvPr/>
          </p:nvSpPr>
          <p:spPr bwMode="auto">
            <a:xfrm>
              <a:off x="4183055" y="4333974"/>
              <a:ext cx="76200" cy="76200"/>
            </a:xfrm>
            <a:prstGeom prst="ellipse">
              <a:avLst/>
            </a:prstGeom>
            <a:solidFill>
              <a:schemeClr val="accent5"/>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62" name="Oval 25"/>
            <p:cNvSpPr>
              <a:spLocks noChangeArrowheads="1"/>
            </p:cNvSpPr>
            <p:nvPr/>
          </p:nvSpPr>
          <p:spPr bwMode="auto">
            <a:xfrm>
              <a:off x="4106855" y="433397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6" name="Group 66"/>
          <p:cNvGrpSpPr/>
          <p:nvPr/>
        </p:nvGrpSpPr>
        <p:grpSpPr>
          <a:xfrm>
            <a:off x="5444588" y="4295874"/>
            <a:ext cx="457200" cy="76200"/>
            <a:chOff x="3802055" y="4333974"/>
            <a:chExt cx="457200" cy="76200"/>
          </a:xfrm>
        </p:grpSpPr>
        <p:grpSp>
          <p:nvGrpSpPr>
            <p:cNvPr id="7" name="Group 41"/>
            <p:cNvGrpSpPr>
              <a:grpSpLocks/>
            </p:cNvGrpSpPr>
            <p:nvPr/>
          </p:nvGrpSpPr>
          <p:grpSpPr bwMode="auto">
            <a:xfrm>
              <a:off x="3802055" y="4333974"/>
              <a:ext cx="304800" cy="76200"/>
              <a:chOff x="2443" y="2664"/>
              <a:chExt cx="192" cy="48"/>
            </a:xfrm>
            <a:scene3d>
              <a:camera prst="orthographicFront"/>
              <a:lightRig rig="soft" dir="t">
                <a:rot lat="0" lon="0" rev="600000"/>
              </a:lightRig>
            </a:scene3d>
          </p:grpSpPr>
          <p:sp>
            <p:nvSpPr>
              <p:cNvPr id="84" name="Oval 23"/>
              <p:cNvSpPr>
                <a:spLocks noChangeArrowheads="1"/>
              </p:cNvSpPr>
              <p:nvPr/>
            </p:nvSpPr>
            <p:spPr bwMode="auto">
              <a:xfrm>
                <a:off x="2443" y="2664"/>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85" name="Oval 24"/>
              <p:cNvSpPr>
                <a:spLocks noChangeArrowheads="1"/>
              </p:cNvSpPr>
              <p:nvPr/>
            </p:nvSpPr>
            <p:spPr bwMode="auto">
              <a:xfrm>
                <a:off x="2491" y="2664"/>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88" name="Oval 25"/>
              <p:cNvSpPr>
                <a:spLocks noChangeArrowheads="1"/>
              </p:cNvSpPr>
              <p:nvPr/>
            </p:nvSpPr>
            <p:spPr bwMode="auto">
              <a:xfrm>
                <a:off x="2539" y="2664"/>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89" name="Oval 26"/>
              <p:cNvSpPr>
                <a:spLocks noChangeArrowheads="1"/>
              </p:cNvSpPr>
              <p:nvPr/>
            </p:nvSpPr>
            <p:spPr bwMode="auto">
              <a:xfrm>
                <a:off x="2587" y="2664"/>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grpSp>
        <p:sp>
          <p:nvSpPr>
            <p:cNvPr id="69" name="Oval 26"/>
            <p:cNvSpPr>
              <a:spLocks noChangeArrowheads="1"/>
            </p:cNvSpPr>
            <p:nvPr/>
          </p:nvSpPr>
          <p:spPr bwMode="auto">
            <a:xfrm>
              <a:off x="4183055" y="4333974"/>
              <a:ext cx="76200" cy="76200"/>
            </a:xfrm>
            <a:prstGeom prst="ellipse">
              <a:avLst/>
            </a:prstGeom>
            <a:solidFill>
              <a:schemeClr val="accent5"/>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83" name="Oval 25"/>
            <p:cNvSpPr>
              <a:spLocks noChangeArrowheads="1"/>
            </p:cNvSpPr>
            <p:nvPr/>
          </p:nvSpPr>
          <p:spPr bwMode="auto">
            <a:xfrm>
              <a:off x="4106855" y="433397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8" name="Group 89"/>
          <p:cNvGrpSpPr/>
          <p:nvPr/>
        </p:nvGrpSpPr>
        <p:grpSpPr>
          <a:xfrm>
            <a:off x="4705350" y="4554695"/>
            <a:ext cx="457192" cy="76200"/>
            <a:chOff x="4705350" y="4522887"/>
            <a:chExt cx="457192" cy="76200"/>
          </a:xfrm>
        </p:grpSpPr>
        <p:grpSp>
          <p:nvGrpSpPr>
            <p:cNvPr id="9" name="Group 43"/>
            <p:cNvGrpSpPr>
              <a:grpSpLocks/>
            </p:cNvGrpSpPr>
            <p:nvPr/>
          </p:nvGrpSpPr>
          <p:grpSpPr bwMode="auto">
            <a:xfrm>
              <a:off x="4705350" y="4522887"/>
              <a:ext cx="300038" cy="76200"/>
              <a:chOff x="3012" y="2783"/>
              <a:chExt cx="189" cy="48"/>
            </a:xfrm>
            <a:scene3d>
              <a:camera prst="orthographicFront"/>
              <a:lightRig rig="soft" dir="t">
                <a:rot lat="0" lon="0" rev="600000"/>
              </a:lightRig>
            </a:scene3d>
          </p:grpSpPr>
          <p:sp>
            <p:nvSpPr>
              <p:cNvPr id="94" name="Oval 19"/>
              <p:cNvSpPr>
                <a:spLocks noChangeArrowheads="1"/>
              </p:cNvSpPr>
              <p:nvPr/>
            </p:nvSpPr>
            <p:spPr bwMode="auto">
              <a:xfrm>
                <a:off x="3012" y="2783"/>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95" name="Oval 20"/>
              <p:cNvSpPr>
                <a:spLocks noChangeArrowheads="1"/>
              </p:cNvSpPr>
              <p:nvPr/>
            </p:nvSpPr>
            <p:spPr bwMode="auto">
              <a:xfrm>
                <a:off x="3060" y="2783"/>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96" name="Oval 21"/>
              <p:cNvSpPr>
                <a:spLocks noChangeArrowheads="1"/>
              </p:cNvSpPr>
              <p:nvPr/>
            </p:nvSpPr>
            <p:spPr bwMode="auto">
              <a:xfrm>
                <a:off x="3108" y="2783"/>
                <a:ext cx="48" cy="48"/>
              </a:xfrm>
              <a:prstGeom prst="ellipse">
                <a:avLst/>
              </a:prstGeom>
              <a:solidFill>
                <a:schemeClr val="accent2"/>
              </a:solidFill>
              <a:ln w="9525">
                <a:noFill/>
                <a:round/>
                <a:headEnd/>
                <a:tailEnd/>
              </a:ln>
              <a:sp3d prstMaterial="matte">
                <a:bevelT w="38100" h="38100"/>
              </a:sp3d>
            </p:spPr>
            <p:txBody>
              <a:bodyPr wrap="none" anchor="ctr"/>
              <a:lstStyle/>
              <a:p>
                <a:pPr algn="l"/>
                <a:endParaRPr lang="en-US"/>
              </a:p>
            </p:txBody>
          </p:sp>
          <p:sp>
            <p:nvSpPr>
              <p:cNvPr id="97" name="Oval 22"/>
              <p:cNvSpPr>
                <a:spLocks noChangeArrowheads="1"/>
              </p:cNvSpPr>
              <p:nvPr/>
            </p:nvSpPr>
            <p:spPr bwMode="auto">
              <a:xfrm>
                <a:off x="3153" y="2783"/>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grpSp>
        <p:sp>
          <p:nvSpPr>
            <p:cNvPr id="92" name="Oval 22"/>
            <p:cNvSpPr>
              <a:spLocks noChangeArrowheads="1"/>
            </p:cNvSpPr>
            <p:nvPr/>
          </p:nvSpPr>
          <p:spPr bwMode="auto">
            <a:xfrm>
              <a:off x="5086342" y="4522887"/>
              <a:ext cx="76200" cy="76200"/>
            </a:xfrm>
            <a:prstGeom prst="ellipse">
              <a:avLst/>
            </a:prstGeom>
            <a:solidFill>
              <a:schemeClr val="accent1"/>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93" name="Oval 21"/>
            <p:cNvSpPr>
              <a:spLocks noChangeArrowheads="1"/>
            </p:cNvSpPr>
            <p:nvPr/>
          </p:nvSpPr>
          <p:spPr bwMode="auto">
            <a:xfrm>
              <a:off x="5010142" y="4522887"/>
              <a:ext cx="76200" cy="76200"/>
            </a:xfrm>
            <a:prstGeom prst="ellipse">
              <a:avLst/>
            </a:prstGeom>
            <a:solidFill>
              <a:schemeClr val="accent2"/>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10" name="Group 97"/>
          <p:cNvGrpSpPr/>
          <p:nvPr/>
        </p:nvGrpSpPr>
        <p:grpSpPr>
          <a:xfrm>
            <a:off x="5224455" y="4721324"/>
            <a:ext cx="457200" cy="76200"/>
            <a:chOff x="5224455" y="4721324"/>
            <a:chExt cx="457200" cy="76200"/>
          </a:xfrm>
        </p:grpSpPr>
        <p:grpSp>
          <p:nvGrpSpPr>
            <p:cNvPr id="11" name="Group 45"/>
            <p:cNvGrpSpPr>
              <a:grpSpLocks/>
            </p:cNvGrpSpPr>
            <p:nvPr/>
          </p:nvGrpSpPr>
          <p:grpSpPr bwMode="auto">
            <a:xfrm>
              <a:off x="5224455" y="4721324"/>
              <a:ext cx="304800" cy="76200"/>
              <a:chOff x="3339" y="2908"/>
              <a:chExt cx="192" cy="48"/>
            </a:xfrm>
            <a:scene3d>
              <a:camera prst="orthographicFront"/>
              <a:lightRig rig="soft" dir="t">
                <a:rot lat="0" lon="0" rev="600000"/>
              </a:lightRig>
            </a:scene3d>
          </p:grpSpPr>
          <p:sp>
            <p:nvSpPr>
              <p:cNvPr id="102" name="Oval 27"/>
              <p:cNvSpPr>
                <a:spLocks noChangeArrowheads="1"/>
              </p:cNvSpPr>
              <p:nvPr/>
            </p:nvSpPr>
            <p:spPr bwMode="auto">
              <a:xfrm>
                <a:off x="3339" y="2908"/>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103" name="Oval 28"/>
              <p:cNvSpPr>
                <a:spLocks noChangeArrowheads="1"/>
              </p:cNvSpPr>
              <p:nvPr/>
            </p:nvSpPr>
            <p:spPr bwMode="auto">
              <a:xfrm>
                <a:off x="3435" y="2908"/>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104" name="Oval 29"/>
              <p:cNvSpPr>
                <a:spLocks noChangeArrowheads="1"/>
              </p:cNvSpPr>
              <p:nvPr/>
            </p:nvSpPr>
            <p:spPr bwMode="auto">
              <a:xfrm>
                <a:off x="3387" y="2908"/>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sp>
            <p:nvSpPr>
              <p:cNvPr id="105" name="Oval 30"/>
              <p:cNvSpPr>
                <a:spLocks noChangeArrowheads="1"/>
              </p:cNvSpPr>
              <p:nvPr/>
            </p:nvSpPr>
            <p:spPr bwMode="auto">
              <a:xfrm>
                <a:off x="3483" y="2908"/>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grpSp>
        <p:sp>
          <p:nvSpPr>
            <p:cNvPr id="100" name="Oval 28"/>
            <p:cNvSpPr>
              <a:spLocks noChangeArrowheads="1"/>
            </p:cNvSpPr>
            <p:nvPr/>
          </p:nvSpPr>
          <p:spPr bwMode="auto">
            <a:xfrm>
              <a:off x="5529255" y="472132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101" name="Oval 30"/>
            <p:cNvSpPr>
              <a:spLocks noChangeArrowheads="1"/>
            </p:cNvSpPr>
            <p:nvPr/>
          </p:nvSpPr>
          <p:spPr bwMode="auto">
            <a:xfrm>
              <a:off x="5605455" y="4721324"/>
              <a:ext cx="76200" cy="76200"/>
            </a:xfrm>
            <a:prstGeom prst="ellipse">
              <a:avLst/>
            </a:prstGeom>
            <a:solidFill>
              <a:schemeClr val="accent1"/>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grpSp>
        <p:nvGrpSpPr>
          <p:cNvPr id="12" name="Group 105"/>
          <p:cNvGrpSpPr/>
          <p:nvPr/>
        </p:nvGrpSpPr>
        <p:grpSpPr>
          <a:xfrm>
            <a:off x="3209925" y="4873724"/>
            <a:ext cx="457200" cy="76200"/>
            <a:chOff x="5224455" y="4721324"/>
            <a:chExt cx="457200" cy="76200"/>
          </a:xfrm>
        </p:grpSpPr>
        <p:grpSp>
          <p:nvGrpSpPr>
            <p:cNvPr id="13" name="Group 45"/>
            <p:cNvGrpSpPr>
              <a:grpSpLocks/>
            </p:cNvGrpSpPr>
            <p:nvPr/>
          </p:nvGrpSpPr>
          <p:grpSpPr bwMode="auto">
            <a:xfrm>
              <a:off x="5224455" y="4721324"/>
              <a:ext cx="304800" cy="76200"/>
              <a:chOff x="3339" y="2908"/>
              <a:chExt cx="192" cy="48"/>
            </a:xfrm>
            <a:scene3d>
              <a:camera prst="orthographicFront"/>
              <a:lightRig rig="soft" dir="t">
                <a:rot lat="0" lon="0" rev="600000"/>
              </a:lightRig>
            </a:scene3d>
          </p:grpSpPr>
          <p:sp>
            <p:nvSpPr>
              <p:cNvPr id="110" name="Oval 27"/>
              <p:cNvSpPr>
                <a:spLocks noChangeArrowheads="1"/>
              </p:cNvSpPr>
              <p:nvPr/>
            </p:nvSpPr>
            <p:spPr bwMode="auto">
              <a:xfrm>
                <a:off x="3339" y="2908"/>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sp>
            <p:nvSpPr>
              <p:cNvPr id="111" name="Oval 28"/>
              <p:cNvSpPr>
                <a:spLocks noChangeArrowheads="1"/>
              </p:cNvSpPr>
              <p:nvPr/>
            </p:nvSpPr>
            <p:spPr bwMode="auto">
              <a:xfrm>
                <a:off x="3435" y="2908"/>
                <a:ext cx="48" cy="48"/>
              </a:xfrm>
              <a:prstGeom prst="ellipse">
                <a:avLst/>
              </a:prstGeom>
              <a:solidFill>
                <a:schemeClr val="accent6"/>
              </a:solidFill>
              <a:ln w="9525">
                <a:noFill/>
                <a:round/>
                <a:headEnd/>
                <a:tailEnd/>
              </a:ln>
              <a:sp3d prstMaterial="matte">
                <a:bevelT w="38100" h="38100"/>
              </a:sp3d>
            </p:spPr>
            <p:txBody>
              <a:bodyPr wrap="none" anchor="ctr"/>
              <a:lstStyle/>
              <a:p>
                <a:pPr algn="l"/>
                <a:endParaRPr lang="en-US"/>
              </a:p>
            </p:txBody>
          </p:sp>
          <p:sp>
            <p:nvSpPr>
              <p:cNvPr id="112" name="Oval 29"/>
              <p:cNvSpPr>
                <a:spLocks noChangeArrowheads="1"/>
              </p:cNvSpPr>
              <p:nvPr/>
            </p:nvSpPr>
            <p:spPr bwMode="auto">
              <a:xfrm>
                <a:off x="3387" y="2908"/>
                <a:ext cx="48" cy="48"/>
              </a:xfrm>
              <a:prstGeom prst="ellipse">
                <a:avLst/>
              </a:prstGeom>
              <a:solidFill>
                <a:schemeClr val="accent5"/>
              </a:solidFill>
              <a:ln w="9525">
                <a:noFill/>
                <a:round/>
                <a:headEnd/>
                <a:tailEnd/>
              </a:ln>
              <a:sp3d prstMaterial="matte">
                <a:bevelT w="38100" h="38100"/>
              </a:sp3d>
            </p:spPr>
            <p:txBody>
              <a:bodyPr wrap="none" anchor="ctr"/>
              <a:lstStyle/>
              <a:p>
                <a:pPr algn="l"/>
                <a:endParaRPr lang="en-US"/>
              </a:p>
            </p:txBody>
          </p:sp>
          <p:sp>
            <p:nvSpPr>
              <p:cNvPr id="113" name="Oval 30"/>
              <p:cNvSpPr>
                <a:spLocks noChangeArrowheads="1"/>
              </p:cNvSpPr>
              <p:nvPr/>
            </p:nvSpPr>
            <p:spPr bwMode="auto">
              <a:xfrm>
                <a:off x="3483" y="2908"/>
                <a:ext cx="48" cy="48"/>
              </a:xfrm>
              <a:prstGeom prst="ellipse">
                <a:avLst/>
              </a:prstGeom>
              <a:solidFill>
                <a:schemeClr val="accent1"/>
              </a:solidFill>
              <a:ln w="9525">
                <a:noFill/>
                <a:round/>
                <a:headEnd/>
                <a:tailEnd/>
              </a:ln>
              <a:sp3d prstMaterial="matte">
                <a:bevelT w="38100" h="38100"/>
              </a:sp3d>
            </p:spPr>
            <p:txBody>
              <a:bodyPr wrap="none" anchor="ctr"/>
              <a:lstStyle/>
              <a:p>
                <a:pPr algn="l"/>
                <a:endParaRPr lang="en-US"/>
              </a:p>
            </p:txBody>
          </p:sp>
        </p:grpSp>
        <p:sp>
          <p:nvSpPr>
            <p:cNvPr id="108" name="Oval 28"/>
            <p:cNvSpPr>
              <a:spLocks noChangeArrowheads="1"/>
            </p:cNvSpPr>
            <p:nvPr/>
          </p:nvSpPr>
          <p:spPr bwMode="auto">
            <a:xfrm>
              <a:off x="5529255" y="4721324"/>
              <a:ext cx="76200" cy="76200"/>
            </a:xfrm>
            <a:prstGeom prst="ellipse">
              <a:avLst/>
            </a:prstGeom>
            <a:solidFill>
              <a:schemeClr val="accent6"/>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sp>
          <p:nvSpPr>
            <p:cNvPr id="109" name="Oval 30"/>
            <p:cNvSpPr>
              <a:spLocks noChangeArrowheads="1"/>
            </p:cNvSpPr>
            <p:nvPr/>
          </p:nvSpPr>
          <p:spPr bwMode="auto">
            <a:xfrm>
              <a:off x="5605455" y="4721324"/>
              <a:ext cx="76200" cy="76200"/>
            </a:xfrm>
            <a:prstGeom prst="ellipse">
              <a:avLst/>
            </a:prstGeom>
            <a:solidFill>
              <a:schemeClr val="accent1"/>
            </a:solidFill>
            <a:ln w="9525">
              <a:noFill/>
              <a:round/>
              <a:headEnd/>
              <a:tailEnd/>
            </a:ln>
            <a:scene3d>
              <a:camera prst="orthographicFront"/>
              <a:lightRig rig="soft" dir="t">
                <a:rot lat="0" lon="0" rev="600000"/>
              </a:lightRig>
            </a:scene3d>
            <a:sp3d prstMaterial="matte">
              <a:bevelT w="38100" h="38100"/>
            </a:sp3d>
          </p:spPr>
          <p:txBody>
            <a:bodyPr wrap="none" anchor="ctr"/>
            <a:lstStyle/>
            <a:p>
              <a:pPr algn="l"/>
              <a:endParaRPr lang="en-US"/>
            </a:p>
          </p:txBody>
        </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childTnLst>
                                </p:cTn>
                              </p:par>
                            </p:childTnLst>
                          </p:cTn>
                        </p:par>
                        <p:par>
                          <p:cTn id="7" fill="hold">
                            <p:stCondLst>
                              <p:cond delay="0"/>
                            </p:stCondLst>
                            <p:childTnLst>
                              <p:par>
                                <p:cTn id="8" presetID="0" presetClass="path" presetSubtype="0" accel="50000" decel="50000" fill="hold" nodeType="afterEffect">
                                  <p:stCondLst>
                                    <p:cond delay="0"/>
                                  </p:stCondLst>
                                  <p:childTnLst>
                                    <p:animMotion origin="layout" path="M -0.00035 -0.00093 L -0.14514 -0.02407 " pathEditMode="relative" rAng="0" ptsTypes="AA">
                                      <p:cBhvr>
                                        <p:cTn id="9" dur="500" fill="hold"/>
                                        <p:tgtEl>
                                          <p:spTgt spid="2"/>
                                        </p:tgtEl>
                                        <p:attrNameLst>
                                          <p:attrName>ppt_x</p:attrName>
                                          <p:attrName>ppt_y</p:attrName>
                                        </p:attrNameLst>
                                      </p:cBhvr>
                                      <p:rCtr x="-7200" y="-1200"/>
                                    </p:animMotion>
                                  </p:childTnLst>
                                </p:cTn>
                              </p:par>
                            </p:childTnLst>
                          </p:cTn>
                        </p:par>
                        <p:par>
                          <p:cTn id="10" fill="hold">
                            <p:stCondLst>
                              <p:cond delay="500"/>
                            </p:stCondLst>
                            <p:childTnLst>
                              <p:par>
                                <p:cTn id="11" presetID="0" presetClass="path" presetSubtype="0" accel="50000" decel="50000" fill="hold" nodeType="afterEffect">
                                  <p:stCondLst>
                                    <p:cond delay="0"/>
                                  </p:stCondLst>
                                  <p:childTnLst>
                                    <p:animMotion origin="layout" path="M 8.33333E-7 3.7037E-7 L -0.32517 3.7037E-7 " pathEditMode="relative" ptsTypes="AA">
                                      <p:cBhvr>
                                        <p:cTn id="12" dur="500" fill="hold"/>
                                        <p:tgtEl>
                                          <p:spTgt spid="6"/>
                                        </p:tgtEl>
                                        <p:attrNameLst>
                                          <p:attrName>ppt_x</p:attrName>
                                          <p:attrName>ppt_y</p:attrName>
                                        </p:attrNameLst>
                                      </p:cBhvr>
                                    </p:animMotion>
                                  </p:childTnLst>
                                </p:cTn>
                              </p:par>
                            </p:childTnLst>
                          </p:cTn>
                        </p:par>
                        <p:par>
                          <p:cTn id="13" fill="hold">
                            <p:stCondLst>
                              <p:cond delay="1000"/>
                            </p:stCondLst>
                            <p:childTnLst>
                              <p:par>
                                <p:cTn id="14" presetID="0" presetClass="path" presetSubtype="0" accel="50000" decel="50000" fill="hold" nodeType="afterEffect">
                                  <p:stCondLst>
                                    <p:cond delay="0"/>
                                  </p:stCondLst>
                                  <p:childTnLst>
                                    <p:animMotion origin="layout" path="M -0.00017 1.11111E-6 L -0.1592 -0.04398 " pathEditMode="relative" rAng="0" ptsTypes="AA">
                                      <p:cBhvr>
                                        <p:cTn id="15" dur="500" fill="hold"/>
                                        <p:tgtEl>
                                          <p:spTgt spid="4"/>
                                        </p:tgtEl>
                                        <p:attrNameLst>
                                          <p:attrName>ppt_x</p:attrName>
                                          <p:attrName>ppt_y</p:attrName>
                                        </p:attrNameLst>
                                      </p:cBhvr>
                                      <p:rCtr x="-8000" y="-2200"/>
                                    </p:animMotion>
                                  </p:childTnLst>
                                </p:cTn>
                              </p:par>
                            </p:childTnLst>
                          </p:cTn>
                        </p:par>
                        <p:par>
                          <p:cTn id="16" fill="hold">
                            <p:stCondLst>
                              <p:cond delay="1500"/>
                            </p:stCondLst>
                            <p:childTnLst>
                              <p:par>
                                <p:cTn id="17" presetID="0" presetClass="path" presetSubtype="0" accel="50000" decel="50000" fill="hold" nodeType="afterEffect">
                                  <p:stCondLst>
                                    <p:cond delay="0"/>
                                  </p:stCondLst>
                                  <p:childTnLst>
                                    <p:animMotion origin="layout" path="M -0.00052 0.00115 L -0.24392 0.03101 " pathEditMode="relative" rAng="0" ptsTypes="AA">
                                      <p:cBhvr>
                                        <p:cTn id="18" dur="500" fill="hold"/>
                                        <p:tgtEl>
                                          <p:spTgt spid="8"/>
                                        </p:tgtEl>
                                        <p:attrNameLst>
                                          <p:attrName>ppt_x</p:attrName>
                                          <p:attrName>ppt_y</p:attrName>
                                        </p:attrNameLst>
                                      </p:cBhvr>
                                      <p:rCtr x="-12200" y="1500"/>
                                    </p:animMotion>
                                  </p:childTnLst>
                                </p:cTn>
                              </p:par>
                            </p:childTnLst>
                          </p:cTn>
                        </p:par>
                        <p:par>
                          <p:cTn id="19" fill="hold">
                            <p:stCondLst>
                              <p:cond delay="2000"/>
                            </p:stCondLst>
                            <p:childTnLst>
                              <p:par>
                                <p:cTn id="20" presetID="0" presetClass="path" presetSubtype="0" accel="50000" decel="50000" fill="hold" nodeType="afterEffect">
                                  <p:stCondLst>
                                    <p:cond delay="0"/>
                                  </p:stCondLst>
                                  <p:childTnLst>
                                    <p:animMotion origin="layout" path="M -1.66667E-6 0.00047 L -0.07986 0.04051 " pathEditMode="relative" rAng="0" ptsTypes="AA">
                                      <p:cBhvr>
                                        <p:cTn id="21" dur="500" fill="hold"/>
                                        <p:tgtEl>
                                          <p:spTgt spid="12"/>
                                        </p:tgtEl>
                                        <p:attrNameLst>
                                          <p:attrName>ppt_x</p:attrName>
                                          <p:attrName>ppt_y</p:attrName>
                                        </p:attrNameLst>
                                      </p:cBhvr>
                                      <p:rCtr x="-4000" y="2000"/>
                                    </p:animMotion>
                                  </p:childTnLst>
                                </p:cTn>
                              </p:par>
                            </p:childTnLst>
                          </p:cTn>
                        </p:par>
                        <p:par>
                          <p:cTn id="22" fill="hold">
                            <p:stCondLst>
                              <p:cond delay="2500"/>
                            </p:stCondLst>
                            <p:childTnLst>
                              <p:par>
                                <p:cTn id="23" presetID="0" presetClass="path" presetSubtype="0" accel="50000" decel="50000" fill="hold" nodeType="afterEffect">
                                  <p:stCondLst>
                                    <p:cond delay="0"/>
                                  </p:stCondLst>
                                  <p:childTnLst>
                                    <p:animMotion origin="layout" path="M 0.00018 0.0007 L -0.30017 0.08403 " pathEditMode="relative" ptsTypes="AA">
                                      <p:cBhvr>
                                        <p:cTn id="24" dur="500" fill="hold"/>
                                        <p:tgtEl>
                                          <p:spTgt spid="1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Digital Data Output: </a:t>
            </a:r>
            <a:r>
              <a:rPr lang="en-US" b="0" dirty="0" smtClean="0"/>
              <a:t>One Count = One Read</a:t>
            </a:r>
            <a:endParaRPr lang="en-US" b="0" dirty="0"/>
          </a:p>
        </p:txBody>
      </p:sp>
      <p:graphicFrame>
        <p:nvGraphicFramePr>
          <p:cNvPr id="23" name="Table 22"/>
          <p:cNvGraphicFramePr>
            <a:graphicFrameLocks noGrp="1"/>
          </p:cNvGraphicFramePr>
          <p:nvPr>
            <p:extLst>
              <p:ext uri="{D42A27DB-BD31-4B8C-83A1-F6EECF244321}">
                <p14:modId xmlns:p14="http://schemas.microsoft.com/office/powerpoint/2010/main" val="170741635"/>
              </p:ext>
            </p:extLst>
          </p:nvPr>
        </p:nvGraphicFramePr>
        <p:xfrm>
          <a:off x="3511988" y="1682176"/>
          <a:ext cx="5478277" cy="4400048"/>
        </p:xfrm>
        <a:graphic>
          <a:graphicData uri="http://schemas.openxmlformats.org/drawingml/2006/table">
            <a:tbl>
              <a:tblPr/>
              <a:tblGrid>
                <a:gridCol w="1179247"/>
                <a:gridCol w="716505"/>
                <a:gridCol w="716505"/>
                <a:gridCol w="716505"/>
                <a:gridCol w="716505"/>
                <a:gridCol w="716505"/>
                <a:gridCol w="716505"/>
              </a:tblGrid>
              <a:tr h="312095">
                <a:tc>
                  <a:txBody>
                    <a:bodyPr/>
                    <a:lstStyle/>
                    <a:p>
                      <a:pPr algn="ctr" fontAlgn="b"/>
                      <a:r>
                        <a:rPr lang="en-US" sz="1300" b="1" i="0" u="none" strike="noStrike" dirty="0">
                          <a:solidFill>
                            <a:schemeClr val="bg1"/>
                          </a:solidFill>
                          <a:latin typeface="Arial Narrow"/>
                          <a:cs typeface="Arial Narrow"/>
                        </a:rPr>
                        <a:t>Assay Number</a:t>
                      </a:r>
                    </a:p>
                  </a:txBody>
                  <a:tcPr marL="9574" marR="9574" marT="0" marB="27432" anchor="ctr">
                    <a:lnL>
                      <a:noFill/>
                    </a:lnL>
                    <a:lnR w="12700" cap="flat" cmpd="sng" algn="ctr">
                      <a:solidFill>
                        <a:srgbClr val="FFFFFF"/>
                      </a:solidFill>
                      <a:prstDash val="solid"/>
                      <a:round/>
                      <a:headEnd type="none" w="med" len="med"/>
                      <a:tailEnd type="none" w="med" len="med"/>
                    </a:lnR>
                    <a:lnT>
                      <a:noFill/>
                    </a:lnT>
                    <a:lnB>
                      <a:noFill/>
                    </a:lnB>
                    <a:solidFill>
                      <a:srgbClr val="678B24"/>
                    </a:solidFill>
                  </a:tcPr>
                </a:tc>
                <a:tc>
                  <a:txBody>
                    <a:bodyPr/>
                    <a:lstStyle/>
                    <a:p>
                      <a:pPr algn="ctr" fontAlgn="b"/>
                      <a:r>
                        <a:rPr lang="en-US" sz="1300" b="1" i="0" u="none" strike="noStrike" dirty="0">
                          <a:solidFill>
                            <a:schemeClr val="bg1"/>
                          </a:solidFill>
                          <a:latin typeface="Arial Narrow"/>
                          <a:cs typeface="Arial Narrow"/>
                        </a:rPr>
                        <a:t>1</a:t>
                      </a:r>
                    </a:p>
                  </a:txBody>
                  <a:tcPr marL="9574" marR="9574" marT="0" marB="27432"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solidFill>
                      <a:srgbClr val="678B24"/>
                    </a:solidFill>
                  </a:tcPr>
                </a:tc>
                <a:tc>
                  <a:txBody>
                    <a:bodyPr/>
                    <a:lstStyle/>
                    <a:p>
                      <a:pPr algn="ctr" fontAlgn="b"/>
                      <a:r>
                        <a:rPr lang="en-US" sz="1300" b="1" i="0" u="none" strike="noStrike" dirty="0">
                          <a:solidFill>
                            <a:schemeClr val="bg1"/>
                          </a:solidFill>
                          <a:latin typeface="Arial Narrow"/>
                          <a:cs typeface="Arial Narrow"/>
                        </a:rPr>
                        <a:t>2</a:t>
                      </a:r>
                    </a:p>
                  </a:txBody>
                  <a:tcPr marL="9574" marR="9574" marT="0" marB="27432"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solidFill>
                      <a:srgbClr val="678B24"/>
                    </a:solidFill>
                  </a:tcPr>
                </a:tc>
                <a:tc>
                  <a:txBody>
                    <a:bodyPr/>
                    <a:lstStyle/>
                    <a:p>
                      <a:pPr algn="ctr" fontAlgn="b"/>
                      <a:r>
                        <a:rPr lang="en-US" sz="1300" b="1" i="0" u="none" strike="noStrike" dirty="0">
                          <a:solidFill>
                            <a:schemeClr val="bg1"/>
                          </a:solidFill>
                          <a:latin typeface="Arial Narrow"/>
                          <a:cs typeface="Arial Narrow"/>
                        </a:rPr>
                        <a:t>3</a:t>
                      </a:r>
                    </a:p>
                  </a:txBody>
                  <a:tcPr marL="9574" marR="9574" marT="0" marB="27432"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solidFill>
                      <a:srgbClr val="678B24"/>
                    </a:solidFill>
                  </a:tcPr>
                </a:tc>
                <a:tc>
                  <a:txBody>
                    <a:bodyPr/>
                    <a:lstStyle/>
                    <a:p>
                      <a:pPr algn="ctr" fontAlgn="b"/>
                      <a:r>
                        <a:rPr lang="en-US" sz="1300" b="1" i="0" u="none" strike="noStrike" dirty="0">
                          <a:solidFill>
                            <a:schemeClr val="bg1"/>
                          </a:solidFill>
                          <a:latin typeface="Arial Narrow"/>
                          <a:cs typeface="Arial Narrow"/>
                        </a:rPr>
                        <a:t>4</a:t>
                      </a:r>
                    </a:p>
                  </a:txBody>
                  <a:tcPr marL="9574" marR="9574" marT="0" marB="27432"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solidFill>
                      <a:srgbClr val="678B24"/>
                    </a:solidFill>
                  </a:tcPr>
                </a:tc>
                <a:tc>
                  <a:txBody>
                    <a:bodyPr/>
                    <a:lstStyle/>
                    <a:p>
                      <a:pPr algn="ctr" fontAlgn="b"/>
                      <a:r>
                        <a:rPr lang="en-US" sz="1300" b="1" i="0" u="none" strike="noStrike" dirty="0">
                          <a:solidFill>
                            <a:schemeClr val="bg1"/>
                          </a:solidFill>
                          <a:latin typeface="Arial Narrow"/>
                          <a:cs typeface="Arial Narrow"/>
                        </a:rPr>
                        <a:t>5</a:t>
                      </a:r>
                    </a:p>
                  </a:txBody>
                  <a:tcPr marL="9574" marR="9574" marT="0" marB="27432"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solidFill>
                      <a:srgbClr val="678B24"/>
                    </a:solidFill>
                  </a:tcPr>
                </a:tc>
                <a:tc>
                  <a:txBody>
                    <a:bodyPr/>
                    <a:lstStyle/>
                    <a:p>
                      <a:pPr algn="ctr" fontAlgn="b"/>
                      <a:r>
                        <a:rPr lang="en-US" sz="1300" b="1" i="0" u="none" strike="noStrike" dirty="0">
                          <a:solidFill>
                            <a:schemeClr val="bg1"/>
                          </a:solidFill>
                          <a:latin typeface="Arial Narrow"/>
                          <a:cs typeface="Arial Narrow"/>
                        </a:rPr>
                        <a:t>6</a:t>
                      </a:r>
                    </a:p>
                  </a:txBody>
                  <a:tcPr marL="9574" marR="9574" marT="0" marB="27432" anchor="ctr">
                    <a:lnL w="12700" cap="flat" cmpd="sng" algn="ctr">
                      <a:solidFill>
                        <a:srgbClr val="FFFFFF"/>
                      </a:solidFill>
                      <a:prstDash val="solid"/>
                      <a:round/>
                      <a:headEnd type="none" w="med" len="med"/>
                      <a:tailEnd type="none" w="med" len="med"/>
                    </a:lnL>
                    <a:lnR>
                      <a:noFill/>
                    </a:lnR>
                    <a:lnT>
                      <a:noFill/>
                    </a:lnT>
                    <a:lnB>
                      <a:noFill/>
                    </a:lnB>
                    <a:solidFill>
                      <a:srgbClr val="678B24"/>
                    </a:solidFill>
                  </a:tcPr>
                </a:tc>
              </a:tr>
              <a:tr h="327697">
                <a:tc>
                  <a:txBody>
                    <a:bodyPr/>
                    <a:lstStyle/>
                    <a:p>
                      <a:pPr algn="ctr" fontAlgn="b"/>
                      <a:r>
                        <a:rPr lang="en-US" sz="1100" b="1" i="0" u="none" strike="noStrike" dirty="0">
                          <a:solidFill>
                            <a:srgbClr val="000000"/>
                          </a:solidFill>
                          <a:latin typeface="Arial Narrow"/>
                          <a:cs typeface="Arial Narrow"/>
                        </a:rPr>
                        <a:t>Sample ID</a:t>
                      </a:r>
                    </a:p>
                  </a:txBody>
                  <a:tcPr marL="9574" marR="9574" marT="9574" marB="0" anchor="ctr">
                    <a:lnL>
                      <a:noFill/>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1" i="0" u="none" strike="noStrike" dirty="0">
                          <a:solidFill>
                            <a:srgbClr val="000000"/>
                          </a:solidFill>
                          <a:latin typeface="Arial Narrow"/>
                          <a:cs typeface="Arial Narrow"/>
                        </a:rPr>
                        <a:t>GX1</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1" i="0" u="none" strike="noStrike" dirty="0">
                          <a:solidFill>
                            <a:srgbClr val="000000"/>
                          </a:solidFill>
                          <a:latin typeface="Arial Narrow"/>
                          <a:cs typeface="Arial Narrow"/>
                        </a:rPr>
                        <a:t>GX2</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1" i="0" u="none" strike="noStrike" dirty="0">
                          <a:solidFill>
                            <a:srgbClr val="000000"/>
                          </a:solidFill>
                          <a:latin typeface="Arial Narrow"/>
                          <a:cs typeface="Arial Narrow"/>
                        </a:rPr>
                        <a:t>GX3</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1" i="0" u="none" strike="noStrike" dirty="0">
                          <a:solidFill>
                            <a:srgbClr val="000000"/>
                          </a:solidFill>
                          <a:latin typeface="Arial Narrow"/>
                          <a:cs typeface="Arial Narrow"/>
                        </a:rPr>
                        <a:t>GX4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1" i="0" u="none" strike="noStrike" dirty="0">
                          <a:solidFill>
                            <a:srgbClr val="000000"/>
                          </a:solidFill>
                          <a:latin typeface="Arial Narrow"/>
                          <a:cs typeface="Arial Narrow"/>
                        </a:rPr>
                        <a:t>GX5</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1" i="0" u="none" strike="noStrike" dirty="0">
                          <a:solidFill>
                            <a:srgbClr val="000000"/>
                          </a:solidFill>
                          <a:latin typeface="Arial Narrow"/>
                          <a:cs typeface="Arial Narrow"/>
                        </a:rPr>
                        <a:t>GX6</a:t>
                      </a:r>
                    </a:p>
                  </a:txBody>
                  <a:tcPr marL="9574" marR="9574" marT="9574" marB="0" anchor="ctr">
                    <a:lnL w="12700" cap="flat" cmpd="sng" algn="ctr">
                      <a:solidFill>
                        <a:srgbClr val="FFFFFF"/>
                      </a:solid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11609">
                <a:tc>
                  <a:txBody>
                    <a:bodyPr/>
                    <a:lstStyle/>
                    <a:p>
                      <a:pPr algn="ctr" fontAlgn="b">
                        <a:spcAft>
                          <a:spcPts val="0"/>
                        </a:spcAft>
                      </a:pPr>
                      <a:r>
                        <a:rPr lang="en-US" sz="1100" b="1" i="0" u="none" strike="noStrike" dirty="0">
                          <a:solidFill>
                            <a:srgbClr val="000000"/>
                          </a:solidFill>
                          <a:latin typeface="Arial Narrow"/>
                          <a:cs typeface="Arial Narrow"/>
                        </a:rPr>
                        <a:t>Gene Name</a:t>
                      </a:r>
                    </a:p>
                  </a:txBody>
                  <a:tcPr marL="9574" marR="9574" marT="0" marB="18288" anchor="ctr">
                    <a:lnL>
                      <a:noFill/>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spcAft>
                          <a:spcPts val="0"/>
                        </a:spcAft>
                      </a:pPr>
                      <a:r>
                        <a:rPr lang="en-US" sz="1100" b="0" i="0" u="none" strike="noStrike" dirty="0">
                          <a:solidFill>
                            <a:srgbClr val="000000"/>
                          </a:solidFill>
                          <a:latin typeface="Arial Narrow"/>
                          <a:cs typeface="Arial Narrow"/>
                        </a:rPr>
                        <a:t> </a:t>
                      </a:r>
                    </a:p>
                  </a:txBody>
                  <a:tcPr marL="9574" marR="9574" marT="0" marB="18288"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spcAft>
                          <a:spcPts val="0"/>
                        </a:spcAft>
                      </a:pPr>
                      <a:r>
                        <a:rPr lang="en-US" sz="1100" b="0" i="0" u="none" strike="noStrike" dirty="0">
                          <a:solidFill>
                            <a:srgbClr val="000000"/>
                          </a:solidFill>
                          <a:latin typeface="Arial Narrow"/>
                          <a:cs typeface="Arial Narrow"/>
                        </a:rPr>
                        <a:t> </a:t>
                      </a:r>
                    </a:p>
                  </a:txBody>
                  <a:tcPr marL="9574" marR="9574" marT="0" marB="18288"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spcAft>
                          <a:spcPts val="0"/>
                        </a:spcAft>
                      </a:pPr>
                      <a:r>
                        <a:rPr lang="en-US" sz="1100" b="0" i="0" u="none" strike="noStrike" dirty="0">
                          <a:solidFill>
                            <a:srgbClr val="000000"/>
                          </a:solidFill>
                          <a:latin typeface="Arial Narrow"/>
                          <a:cs typeface="Arial Narrow"/>
                        </a:rPr>
                        <a:t> </a:t>
                      </a:r>
                    </a:p>
                  </a:txBody>
                  <a:tcPr marL="9574" marR="9574" marT="0" marB="18288"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spcAft>
                          <a:spcPts val="0"/>
                        </a:spcAft>
                      </a:pPr>
                      <a:r>
                        <a:rPr lang="en-US" sz="1100" b="0" i="0" u="none" strike="noStrike" dirty="0">
                          <a:solidFill>
                            <a:srgbClr val="000000"/>
                          </a:solidFill>
                          <a:latin typeface="Arial Narrow"/>
                          <a:cs typeface="Arial Narrow"/>
                        </a:rPr>
                        <a:t> </a:t>
                      </a:r>
                    </a:p>
                  </a:txBody>
                  <a:tcPr marL="9574" marR="9574" marT="0" marB="18288"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spcAft>
                          <a:spcPts val="0"/>
                        </a:spcAft>
                      </a:pPr>
                      <a:r>
                        <a:rPr lang="en-US" sz="1100" b="0" i="0" u="none" strike="noStrike" dirty="0">
                          <a:solidFill>
                            <a:srgbClr val="000000"/>
                          </a:solidFill>
                          <a:latin typeface="Arial Narrow"/>
                          <a:cs typeface="Arial Narrow"/>
                        </a:rPr>
                        <a:t> </a:t>
                      </a:r>
                    </a:p>
                  </a:txBody>
                  <a:tcPr marL="9574" marR="9574" marT="0" marB="18288"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spcAft>
                          <a:spcPts val="0"/>
                        </a:spcAft>
                      </a:pPr>
                      <a:r>
                        <a:rPr lang="en-US" sz="1100" b="0" i="0" u="none" strike="noStrike" dirty="0">
                          <a:solidFill>
                            <a:srgbClr val="000000"/>
                          </a:solidFill>
                          <a:latin typeface="Arial Narrow"/>
                          <a:cs typeface="Arial Narrow"/>
                        </a:rPr>
                        <a:t> </a:t>
                      </a:r>
                    </a:p>
                  </a:txBody>
                  <a:tcPr marL="9574" marR="9574" marT="0" marB="18288" anchor="ctr">
                    <a:lnL w="12700" cap="flat" cmpd="sng" algn="ctr">
                      <a:solidFill>
                        <a:srgbClr val="FFFFFF"/>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r>
              <a:tr h="312095">
                <a:tc>
                  <a:txBody>
                    <a:bodyPr/>
                    <a:lstStyle/>
                    <a:p>
                      <a:pPr algn="ctr" fontAlgn="b"/>
                      <a:r>
                        <a:rPr lang="en-US" sz="1100" b="1" i="0" u="none" strike="noStrike" dirty="0">
                          <a:solidFill>
                            <a:srgbClr val="000000"/>
                          </a:solidFill>
                          <a:latin typeface="Arial Narrow"/>
                          <a:cs typeface="Arial Narrow"/>
                        </a:rPr>
                        <a:t>POS_A(128)</a:t>
                      </a:r>
                    </a:p>
                  </a:txBody>
                  <a:tcPr marL="9574" marR="9574" marT="9574" marB="0" anchor="ctr">
                    <a:lnL>
                      <a:noFill/>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28588</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25747</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25484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26187</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25443</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24768</a:t>
                      </a:r>
                    </a:p>
                  </a:txBody>
                  <a:tcPr marL="9574" marR="9574" marT="9574" marB="0" anchor="ctr">
                    <a:lnL w="12700" cap="flat" cmpd="sng" algn="ctr">
                      <a:solidFill>
                        <a:srgbClr val="FFFFFF"/>
                      </a:solid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r h="312095">
                <a:tc>
                  <a:txBody>
                    <a:bodyPr/>
                    <a:lstStyle/>
                    <a:p>
                      <a:pPr algn="ctr" fontAlgn="b"/>
                      <a:r>
                        <a:rPr lang="en-US" sz="1100" b="1" i="0" u="none" strike="noStrike" dirty="0">
                          <a:solidFill>
                            <a:srgbClr val="000000"/>
                          </a:solidFill>
                          <a:latin typeface="Arial Narrow"/>
                          <a:cs typeface="Arial Narrow"/>
                        </a:rPr>
                        <a:t>POS_B(32)</a:t>
                      </a:r>
                    </a:p>
                  </a:txBody>
                  <a:tcPr marL="9574" marR="9574" marT="9574" marB="0" anchor="ctr">
                    <a:lnL>
                      <a:noFill/>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b"/>
                      <a:r>
                        <a:rPr lang="en-US" sz="1100" b="0" i="0" u="none" strike="noStrike" dirty="0">
                          <a:solidFill>
                            <a:srgbClr val="000000"/>
                          </a:solidFill>
                          <a:latin typeface="Arial Narrow"/>
                          <a:cs typeface="Arial Narrow"/>
                        </a:rPr>
                        <a:t>6089</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b"/>
                      <a:r>
                        <a:rPr lang="en-US" sz="1100" b="0" i="0" u="none" strike="noStrike" dirty="0">
                          <a:solidFill>
                            <a:srgbClr val="000000"/>
                          </a:solidFill>
                          <a:latin typeface="Arial Narrow"/>
                          <a:cs typeface="Arial Narrow"/>
                        </a:rPr>
                        <a:t>5381</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b"/>
                      <a:r>
                        <a:rPr lang="en-US" sz="1100" b="0" i="0" u="none" strike="noStrike" dirty="0">
                          <a:solidFill>
                            <a:srgbClr val="000000"/>
                          </a:solidFill>
                          <a:latin typeface="Arial Narrow"/>
                          <a:cs typeface="Arial Narrow"/>
                        </a:rPr>
                        <a:t>5963</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b"/>
                      <a:r>
                        <a:rPr lang="en-US" sz="1100" b="0" i="0" u="none" strike="noStrike" dirty="0">
                          <a:solidFill>
                            <a:srgbClr val="000000"/>
                          </a:solidFill>
                          <a:latin typeface="Arial Narrow"/>
                          <a:cs typeface="Arial Narrow"/>
                        </a:rPr>
                        <a:t>5736</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b"/>
                      <a:r>
                        <a:rPr lang="en-US" sz="1100" b="0" i="0" u="none" strike="noStrike" dirty="0">
                          <a:solidFill>
                            <a:srgbClr val="000000"/>
                          </a:solidFill>
                          <a:latin typeface="Arial Narrow"/>
                          <a:cs typeface="Arial Narrow"/>
                        </a:rPr>
                        <a:t>5995</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b"/>
                      <a:r>
                        <a:rPr lang="en-US" sz="1100" b="0" i="0" u="none" strike="noStrike" dirty="0">
                          <a:solidFill>
                            <a:srgbClr val="000000"/>
                          </a:solidFill>
                          <a:latin typeface="Arial Narrow"/>
                          <a:cs typeface="Arial Narrow"/>
                        </a:rPr>
                        <a:t>5564</a:t>
                      </a:r>
                    </a:p>
                  </a:txBody>
                  <a:tcPr marL="9574" marR="9574" marT="9574" marB="0" anchor="ctr">
                    <a:lnL w="12700" cap="flat" cmpd="sng" algn="ctr">
                      <a:solidFill>
                        <a:srgbClr val="FFFFFF"/>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tr>
              <a:tr h="312095">
                <a:tc>
                  <a:txBody>
                    <a:bodyPr/>
                    <a:lstStyle/>
                    <a:p>
                      <a:pPr algn="ctr" fontAlgn="b"/>
                      <a:r>
                        <a:rPr lang="en-US" sz="1100" b="1" i="0" u="none" strike="noStrike" dirty="0">
                          <a:solidFill>
                            <a:srgbClr val="000000"/>
                          </a:solidFill>
                          <a:latin typeface="Arial Narrow"/>
                          <a:cs typeface="Arial Narrow"/>
                        </a:rPr>
                        <a:t>POS_C(8)</a:t>
                      </a:r>
                    </a:p>
                  </a:txBody>
                  <a:tcPr marL="9574" marR="9574" marT="9574" marB="0" anchor="ctr">
                    <a:lnL>
                      <a:noFill/>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1408</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1274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1322</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1302</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1344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1241</a:t>
                      </a:r>
                    </a:p>
                  </a:txBody>
                  <a:tcPr marL="9574" marR="9574" marT="9574" marB="0" anchor="ctr">
                    <a:lnL w="12700" cap="flat" cmpd="sng" algn="ctr">
                      <a:solidFill>
                        <a:srgbClr val="FFFFFF"/>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r>
              <a:tr h="312095">
                <a:tc>
                  <a:txBody>
                    <a:bodyPr/>
                    <a:lstStyle/>
                    <a:p>
                      <a:pPr algn="ctr" fontAlgn="b"/>
                      <a:r>
                        <a:rPr lang="en-US" sz="1100" b="1" i="0" u="none" strike="noStrike" dirty="0">
                          <a:solidFill>
                            <a:srgbClr val="000000"/>
                          </a:solidFill>
                          <a:latin typeface="Arial Narrow"/>
                          <a:cs typeface="Arial Narrow"/>
                        </a:rPr>
                        <a:t>POS_D(2)</a:t>
                      </a:r>
                    </a:p>
                  </a:txBody>
                  <a:tcPr marL="9574" marR="9574" marT="9574" marB="0" anchor="ctr">
                    <a:lnL>
                      <a:noFill/>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480</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438</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440</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482</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426</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406</a:t>
                      </a:r>
                    </a:p>
                  </a:txBody>
                  <a:tcPr marL="9574" marR="9574" marT="9574" marB="0" anchor="ctr">
                    <a:lnL w="12700" cap="flat" cmpd="sng" algn="ctr">
                      <a:solidFill>
                        <a:srgbClr val="FFFFFF"/>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DF5D7"/>
                    </a:solidFill>
                  </a:tcPr>
                </a:tc>
              </a:tr>
              <a:tr h="312095">
                <a:tc>
                  <a:txBody>
                    <a:bodyPr/>
                    <a:lstStyle/>
                    <a:p>
                      <a:pPr algn="ctr" fontAlgn="b"/>
                      <a:r>
                        <a:rPr lang="en-US" sz="1100" b="1" i="0" u="none" strike="noStrike" dirty="0">
                          <a:solidFill>
                            <a:srgbClr val="000000"/>
                          </a:solidFill>
                          <a:latin typeface="Arial Narrow"/>
                          <a:cs typeface="Arial Narrow"/>
                        </a:rPr>
                        <a:t>POS_E(0.5)</a:t>
                      </a:r>
                    </a:p>
                  </a:txBody>
                  <a:tcPr marL="9574" marR="9574" marT="9574" marB="0" anchor="ctr">
                    <a:lnL>
                      <a:noFill/>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77</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86</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81</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59</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64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71</a:t>
                      </a:r>
                    </a:p>
                  </a:txBody>
                  <a:tcPr marL="9574" marR="9574" marT="9574" marB="0" anchor="ctr">
                    <a:lnL w="12700" cap="flat" cmpd="sng" algn="ctr">
                      <a:solidFill>
                        <a:srgbClr val="FFFFFF"/>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r>
              <a:tr h="312095">
                <a:tc>
                  <a:txBody>
                    <a:bodyPr/>
                    <a:lstStyle/>
                    <a:p>
                      <a:pPr algn="ctr" fontAlgn="b"/>
                      <a:r>
                        <a:rPr lang="en-US" sz="1100" b="1" i="0" u="none" strike="noStrike" dirty="0">
                          <a:solidFill>
                            <a:srgbClr val="000000"/>
                          </a:solidFill>
                          <a:latin typeface="Arial Narrow"/>
                          <a:cs typeface="Arial Narrow"/>
                        </a:rPr>
                        <a:t>POS_F(0.125)</a:t>
                      </a:r>
                    </a:p>
                  </a:txBody>
                  <a:tcPr marL="9574" marR="9574" marT="9574" marB="0" anchor="ctr">
                    <a:lnL>
                      <a:noFill/>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38</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37</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31</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38</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29</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34</a:t>
                      </a:r>
                    </a:p>
                  </a:txBody>
                  <a:tcPr marL="9574" marR="9574" marT="9574" marB="0" anchor="ctr">
                    <a:lnL w="12700" cap="flat" cmpd="sng" algn="ctr">
                      <a:solidFill>
                        <a:srgbClr val="FFFFFF"/>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DF5D7"/>
                    </a:solidFill>
                  </a:tcPr>
                </a:tc>
              </a:tr>
              <a:tr h="327697">
                <a:tc>
                  <a:txBody>
                    <a:bodyPr/>
                    <a:lstStyle/>
                    <a:p>
                      <a:pPr algn="ctr" fontAlgn="b"/>
                      <a:r>
                        <a:rPr lang="en-US" sz="1100" b="1" i="0" u="none" strike="noStrike" dirty="0">
                          <a:solidFill>
                            <a:srgbClr val="000000"/>
                          </a:solidFill>
                          <a:latin typeface="Arial Narrow"/>
                          <a:cs typeface="Arial Narrow"/>
                        </a:rPr>
                        <a:t> </a:t>
                      </a:r>
                    </a:p>
                  </a:txBody>
                  <a:tcPr marL="9574" marR="9574" marT="9574" marB="0" anchor="ctr">
                    <a:lnL>
                      <a:noFill/>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 </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 </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 </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 </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 </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 </a:t>
                      </a:r>
                    </a:p>
                  </a:txBody>
                  <a:tcPr marL="9574" marR="9574" marT="9574" marB="0" anchor="ctr">
                    <a:lnL w="12700" cap="flat" cmpd="sng" algn="ctr">
                      <a:solidFill>
                        <a:srgbClr val="FFFFFF"/>
                      </a:solid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12095">
                <a:tc>
                  <a:txBody>
                    <a:bodyPr/>
                    <a:lstStyle/>
                    <a:p>
                      <a:pPr algn="ctr" fontAlgn="b"/>
                      <a:r>
                        <a:rPr lang="en-US" sz="1100" b="1" i="0" u="none" strike="noStrike" dirty="0">
                          <a:solidFill>
                            <a:srgbClr val="000000"/>
                          </a:solidFill>
                          <a:latin typeface="Arial Narrow"/>
                          <a:cs typeface="Arial Narrow"/>
                        </a:rPr>
                        <a:t>ACTB</a:t>
                      </a:r>
                    </a:p>
                  </a:txBody>
                  <a:tcPr marL="9574" marR="9574" marT="9574" marB="0" anchor="ctr">
                    <a:lnL>
                      <a:noFill/>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170765</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71974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111725</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84573</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191743</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81607</a:t>
                      </a:r>
                    </a:p>
                  </a:txBody>
                  <a:tcPr marL="9574" marR="9574" marT="9574" marB="0" anchor="ctr">
                    <a:lnL w="12700" cap="flat" cmpd="sng" algn="ctr">
                      <a:solidFill>
                        <a:srgbClr val="FFFFFF"/>
                      </a:solid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r h="312095">
                <a:tc>
                  <a:txBody>
                    <a:bodyPr/>
                    <a:lstStyle/>
                    <a:p>
                      <a:pPr algn="ctr" fontAlgn="b"/>
                      <a:r>
                        <a:rPr lang="en-US" sz="1100" b="1" i="0" u="none" strike="noStrike" dirty="0">
                          <a:solidFill>
                            <a:srgbClr val="000000"/>
                          </a:solidFill>
                          <a:latin typeface="Arial Narrow"/>
                          <a:cs typeface="Arial Narrow"/>
                        </a:rPr>
                        <a:t>GUSB</a:t>
                      </a:r>
                    </a:p>
                  </a:txBody>
                  <a:tcPr marL="9574" marR="9574" marT="9574" marB="0" anchor="ctr">
                    <a:lnL>
                      <a:noFill/>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962</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426</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180</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300</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524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315</a:t>
                      </a:r>
                    </a:p>
                  </a:txBody>
                  <a:tcPr marL="9574" marR="9574" marT="9574" marB="0" anchor="ctr">
                    <a:lnL w="12700" cap="flat" cmpd="sng" algn="ctr">
                      <a:solidFill>
                        <a:srgbClr val="FFFFFF"/>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DF5D7"/>
                    </a:solidFill>
                  </a:tcPr>
                </a:tc>
              </a:tr>
              <a:tr h="312095">
                <a:tc>
                  <a:txBody>
                    <a:bodyPr/>
                    <a:lstStyle/>
                    <a:p>
                      <a:pPr algn="ctr" fontAlgn="b"/>
                      <a:r>
                        <a:rPr lang="en-US" sz="1100" b="1" i="0" u="none" strike="noStrike" dirty="0">
                          <a:solidFill>
                            <a:srgbClr val="000000"/>
                          </a:solidFill>
                          <a:latin typeface="Arial Narrow"/>
                          <a:cs typeface="Arial Narrow"/>
                        </a:rPr>
                        <a:t>RPLP0</a:t>
                      </a:r>
                    </a:p>
                  </a:txBody>
                  <a:tcPr marL="9574" marR="9574" marT="9574" marB="0" anchor="ctr">
                    <a:lnL>
                      <a:noFill/>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17844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4184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5193</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10499</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13053</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fontAlgn="b"/>
                      <a:r>
                        <a:rPr lang="en-US" sz="1100" b="0" i="0" u="none" strike="noStrike" dirty="0">
                          <a:solidFill>
                            <a:srgbClr val="000000"/>
                          </a:solidFill>
                          <a:latin typeface="Arial Narrow"/>
                          <a:cs typeface="Arial Narrow"/>
                        </a:rPr>
                        <a:t>6466</a:t>
                      </a:r>
                    </a:p>
                  </a:txBody>
                  <a:tcPr marL="9574" marR="9574" marT="9574" marB="0" anchor="ctr">
                    <a:lnL w="12700" cap="flat" cmpd="sng" algn="ctr">
                      <a:solidFill>
                        <a:srgbClr val="FFFFFF"/>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r>
              <a:tr h="312095">
                <a:tc>
                  <a:txBody>
                    <a:bodyPr/>
                    <a:lstStyle/>
                    <a:p>
                      <a:pPr algn="ctr" fontAlgn="b"/>
                      <a:r>
                        <a:rPr lang="en-US" sz="1100" b="1" i="0" u="none" strike="noStrike" dirty="0">
                          <a:solidFill>
                            <a:srgbClr val="000000"/>
                          </a:solidFill>
                          <a:latin typeface="Arial Narrow"/>
                          <a:cs typeface="Arial Narrow"/>
                        </a:rPr>
                        <a:t>PUM1</a:t>
                      </a:r>
                    </a:p>
                  </a:txBody>
                  <a:tcPr marL="9574" marR="9574" marT="9574" marB="0" anchor="ctr">
                    <a:lnL>
                      <a:noFill/>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1082</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234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414</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272</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710</a:t>
                      </a:r>
                    </a:p>
                  </a:txBody>
                  <a:tcPr marL="9574" marR="9574" marT="9574"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EDF5D7"/>
                    </a:solidFill>
                  </a:tcPr>
                </a:tc>
                <a:tc>
                  <a:txBody>
                    <a:bodyPr/>
                    <a:lstStyle/>
                    <a:p>
                      <a:pPr algn="ctr" fontAlgn="b"/>
                      <a:r>
                        <a:rPr lang="en-US" sz="1100" b="0" i="0" u="none" strike="noStrike" dirty="0">
                          <a:solidFill>
                            <a:srgbClr val="000000"/>
                          </a:solidFill>
                          <a:latin typeface="Arial Narrow"/>
                          <a:cs typeface="Arial Narrow"/>
                        </a:rPr>
                        <a:t>381</a:t>
                      </a:r>
                    </a:p>
                  </a:txBody>
                  <a:tcPr marL="9574" marR="9574" marT="9574" marB="0" anchor="ctr">
                    <a:lnL w="12700" cap="flat" cmpd="sng" algn="ctr">
                      <a:solidFill>
                        <a:srgbClr val="FFFFFF"/>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DF5D7"/>
                    </a:solidFill>
                  </a:tcPr>
                </a:tc>
              </a:tr>
            </a:tbl>
          </a:graphicData>
        </a:graphic>
      </p:graphicFrame>
      <p:sp>
        <p:nvSpPr>
          <p:cNvPr id="24" name="Chevron 23"/>
          <p:cNvSpPr/>
          <p:nvPr/>
        </p:nvSpPr>
        <p:spPr>
          <a:xfrm>
            <a:off x="3239316" y="3474153"/>
            <a:ext cx="188686" cy="437713"/>
          </a:xfrm>
          <a:prstGeom prst="chevron">
            <a:avLst>
              <a:gd name="adj" fmla="val 57155"/>
            </a:avLst>
          </a:prstGeom>
          <a:solidFill>
            <a:srgbClr val="8EC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32539"/>
            <a:ext cx="3239316" cy="3143172"/>
          </a:xfrm>
          <a:prstGeom prst="rect">
            <a:avLst/>
          </a:prstGeom>
        </p:spPr>
      </p:pic>
    </p:spTree>
    <p:extLst>
      <p:ext uri="{BB962C8B-B14F-4D97-AF65-F5344CB8AC3E}">
        <p14:creationId xmlns:p14="http://schemas.microsoft.com/office/powerpoint/2010/main" val="39072208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Agenda</a:t>
            </a:r>
            <a:endParaRPr lang="en-US" dirty="0"/>
          </a:p>
        </p:txBody>
      </p:sp>
      <p:sp>
        <p:nvSpPr>
          <p:cNvPr id="7" name="Content Placeholder 6"/>
          <p:cNvSpPr>
            <a:spLocks noGrp="1"/>
          </p:cNvSpPr>
          <p:nvPr>
            <p:ph sz="half" idx="1"/>
          </p:nvPr>
        </p:nvSpPr>
        <p:spPr>
          <a:xfrm>
            <a:off x="207782" y="1576799"/>
            <a:ext cx="4767553" cy="4509675"/>
          </a:xfrm>
        </p:spPr>
        <p:txBody>
          <a:bodyPr/>
          <a:lstStyle/>
          <a:p>
            <a:r>
              <a:rPr lang="en-US" dirty="0" smtClean="0">
                <a:solidFill>
                  <a:schemeClr val="accent1"/>
                </a:solidFill>
                <a:hlinkClick r:id="rId3" action="ppaction://hlinksldjump"/>
              </a:rPr>
              <a:t>Platform Introduction</a:t>
            </a:r>
            <a:r>
              <a:rPr lang="en-US" dirty="0" smtClean="0"/>
              <a:t>	</a:t>
            </a:r>
          </a:p>
          <a:p>
            <a:r>
              <a:rPr lang="en-US" dirty="0" smtClean="0">
                <a:hlinkClick r:id="rId4" action="ppaction://hlinksldjump"/>
              </a:rPr>
              <a:t>Assay Overview</a:t>
            </a:r>
            <a:endParaRPr lang="en-US" dirty="0" smtClean="0"/>
          </a:p>
          <a:p>
            <a:r>
              <a:rPr lang="en-US" b="1" dirty="0" smtClean="0">
                <a:hlinkClick r:id="rId5" action="ppaction://hlinksldjump"/>
              </a:rPr>
              <a:t>Performance</a:t>
            </a:r>
            <a:endParaRPr lang="en-US" b="1" dirty="0" smtClean="0"/>
          </a:p>
          <a:p>
            <a:r>
              <a:rPr lang="en-US" dirty="0">
                <a:solidFill>
                  <a:srgbClr val="4F4E50"/>
                </a:solidFill>
                <a:hlinkClick r:id="rId6" action="ppaction://hlinksldjump"/>
              </a:rPr>
              <a:t>Application extensions </a:t>
            </a:r>
            <a:endParaRPr lang="en-US" dirty="0" smtClean="0">
              <a:solidFill>
                <a:srgbClr val="4F4E50"/>
              </a:solidFill>
            </a:endParaRPr>
          </a:p>
          <a:p>
            <a:pPr lvl="1"/>
            <a:r>
              <a:rPr lang="en-US" dirty="0">
                <a:solidFill>
                  <a:srgbClr val="4F4E50"/>
                </a:solidFill>
                <a:hlinkClick r:id="rId6" action="ppaction://hlinksldjump"/>
              </a:rPr>
              <a:t>Single cell / small sample </a:t>
            </a:r>
            <a:r>
              <a:rPr lang="en-US" dirty="0" smtClean="0">
                <a:solidFill>
                  <a:srgbClr val="4F4E50"/>
                </a:solidFill>
                <a:hlinkClick r:id="rId6" action="ppaction://hlinksldjump"/>
              </a:rPr>
              <a:t>profiling</a:t>
            </a:r>
            <a:endParaRPr lang="en-US" dirty="0" smtClean="0">
              <a:solidFill>
                <a:srgbClr val="4F4E50"/>
              </a:solidFill>
            </a:endParaRPr>
          </a:p>
          <a:p>
            <a:pPr lvl="1"/>
            <a:r>
              <a:rPr lang="en-US" dirty="0" err="1" smtClean="0">
                <a:solidFill>
                  <a:srgbClr val="4F4E50"/>
                </a:solidFill>
                <a:hlinkClick r:id="rId7" action="ppaction://hlinksldjump"/>
              </a:rPr>
              <a:t>miRNA</a:t>
            </a:r>
            <a:endParaRPr lang="en-US" dirty="0" smtClean="0">
              <a:solidFill>
                <a:srgbClr val="4F4E50"/>
              </a:solidFill>
            </a:endParaRPr>
          </a:p>
          <a:p>
            <a:pPr lvl="1"/>
            <a:r>
              <a:rPr lang="en-US" dirty="0">
                <a:solidFill>
                  <a:srgbClr val="4F4E50"/>
                </a:solidFill>
                <a:hlinkClick r:id="rId8" action="ppaction://hlinksldjump"/>
              </a:rPr>
              <a:t>DNA applications (CNV and ChIP</a:t>
            </a:r>
            <a:r>
              <a:rPr lang="en-US" dirty="0" smtClean="0">
                <a:solidFill>
                  <a:srgbClr val="4F4E50"/>
                </a:solidFill>
                <a:hlinkClick r:id="rId8" action="ppaction://hlinksldjump"/>
              </a:rPr>
              <a:t>)</a:t>
            </a:r>
            <a:endParaRPr lang="en-US" dirty="0">
              <a:solidFill>
                <a:srgbClr val="4F4E50"/>
              </a:solidFill>
            </a:endParaRPr>
          </a:p>
        </p:txBody>
      </p:sp>
      <p:pic>
        <p:nvPicPr>
          <p:cNvPr id="13" name="Picture 6" descr="04_TNgreen-small"/>
          <p:cNvPicPr>
            <a:picLocks noGrp="1" noChangeAspect="1" noChangeArrowheads="1"/>
          </p:cNvPicPr>
          <p:nvPr>
            <p:ph sz="half" idx="2"/>
          </p:nvPr>
        </p:nvPicPr>
        <p:blipFill>
          <a:blip r:embed="rId9" cstate="screen"/>
          <a:stretch>
            <a:fillRect/>
          </a:stretch>
        </p:blipFill>
        <p:spPr>
          <a:xfrm>
            <a:off x="4724400" y="3036094"/>
            <a:ext cx="4114800" cy="1590675"/>
          </a:xfrm>
          <a:prstGeom prst="rect">
            <a:avLst/>
          </a:prstGeom>
        </p:spPr>
      </p:pic>
      <p:sp>
        <p:nvSpPr>
          <p:cNvPr id="4" name="Footer Placeholder 3"/>
          <p:cNvSpPr>
            <a:spLocks noGrp="1"/>
          </p:cNvSpPr>
          <p:nvPr>
            <p:ph type="ftr" sz="quarter" idx="11"/>
          </p:nvPr>
        </p:nvSpPr>
        <p:spPr/>
        <p:txBody>
          <a:bodyPr/>
          <a:lstStyle/>
          <a:p>
            <a:r>
              <a:rPr lang="en-US" smtClean="0"/>
              <a:t>NanoString Confidential.</a:t>
            </a:r>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22</a:t>
            </a:fld>
            <a:endParaRPr lang="en-US"/>
          </a:p>
        </p:txBody>
      </p:sp>
    </p:spTree>
    <p:extLst>
      <p:ext uri="{BB962C8B-B14F-4D97-AF65-F5344CB8AC3E}">
        <p14:creationId xmlns:p14="http://schemas.microsoft.com/office/powerpoint/2010/main" val="15135848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ounded Rectangle 27"/>
          <p:cNvSpPr/>
          <p:nvPr/>
        </p:nvSpPr>
        <p:spPr>
          <a:xfrm>
            <a:off x="1739187" y="1747517"/>
            <a:ext cx="5598637" cy="3798906"/>
          </a:xfrm>
          <a:prstGeom prst="roundRect">
            <a:avLst>
              <a:gd name="adj" fmla="val 5384"/>
            </a:avLst>
          </a:prstGeom>
          <a:solidFill>
            <a:schemeClr val="bg1"/>
          </a:solidFill>
          <a:ln w="25400">
            <a:solidFill>
              <a:schemeClr val="accent1"/>
            </a:solidFill>
          </a:ln>
          <a:effectLst>
            <a:outerShdw blurRad="177800" dist="76200" dir="2700000" algn="tl" rotWithShape="0">
              <a:prstClr val="black">
                <a:alpha val="40000"/>
              </a:prstClr>
            </a:outerShdw>
          </a:effectLst>
          <a:scene3d>
            <a:camera prst="orthographicFront"/>
            <a:lightRig rig="threePt" dir="t">
              <a:rot lat="0" lon="0" rev="20400000"/>
            </a:lightRig>
          </a:scene3d>
          <a:sp3d extrusionH="6350" contourW="2540">
            <a:extrusionClr>
              <a:schemeClr val="accent1"/>
            </a:extrusionClr>
            <a:contourClr>
              <a:schemeClr val="accent1"/>
            </a:contourClr>
          </a:sp3d>
        </p:spPr>
        <p:style>
          <a:lnRef idx="2">
            <a:schemeClr val="accent1">
              <a:shade val="50000"/>
            </a:schemeClr>
          </a:lnRef>
          <a:fillRef idx="1">
            <a:schemeClr val="accent1"/>
          </a:fillRef>
          <a:effectRef idx="0">
            <a:schemeClr val="accent1"/>
          </a:effectRef>
          <a:fontRef idx="minor">
            <a:schemeClr val="lt1"/>
          </a:fontRef>
        </p:style>
        <p:txBody>
          <a:bodyPr wrap="none" lIns="182880" anchor="ctr"/>
          <a:lstStyle/>
          <a:p>
            <a:pPr>
              <a:defRPr/>
            </a:pPr>
            <a:endParaRPr lang="en-US" b="1" dirty="0">
              <a:solidFill>
                <a:schemeClr val="tx2"/>
              </a:solidFill>
            </a:endParaRPr>
          </a:p>
        </p:txBody>
      </p:sp>
      <p:sp>
        <p:nvSpPr>
          <p:cNvPr id="29710" name="Title 12"/>
          <p:cNvSpPr>
            <a:spLocks noGrp="1"/>
          </p:cNvSpPr>
          <p:nvPr>
            <p:ph type="title"/>
          </p:nvPr>
        </p:nvSpPr>
        <p:spPr/>
        <p:txBody>
          <a:bodyPr/>
          <a:lstStyle/>
          <a:p>
            <a:r>
              <a:rPr lang="en-US" dirty="0" smtClean="0"/>
              <a:t>The </a:t>
            </a:r>
            <a:r>
              <a:rPr lang="en-US" dirty="0" err="1" smtClean="0"/>
              <a:t>nCounter</a:t>
            </a:r>
            <a:r>
              <a:rPr lang="en-US" dirty="0" smtClean="0"/>
              <a:t> </a:t>
            </a:r>
            <a:r>
              <a:rPr lang="en-US" dirty="0"/>
              <a:t>A</a:t>
            </a:r>
            <a:r>
              <a:rPr lang="en-US" dirty="0" smtClean="0"/>
              <a:t>ssay:  Very </a:t>
            </a:r>
            <a:r>
              <a:rPr lang="en-US" dirty="0"/>
              <a:t>R</a:t>
            </a:r>
            <a:r>
              <a:rPr lang="en-US" dirty="0" smtClean="0"/>
              <a:t>eproducible</a:t>
            </a:r>
          </a:p>
        </p:txBody>
      </p:sp>
      <p:pic>
        <p:nvPicPr>
          <p:cNvPr id="29702" name="Picture 12" descr="technical replicate reproducibility"/>
          <p:cNvPicPr>
            <a:picLocks noChangeAspect="1" noChangeArrowheads="1"/>
          </p:cNvPicPr>
          <p:nvPr/>
        </p:nvPicPr>
        <p:blipFill>
          <a:blip r:embed="rId3" cstate="email">
            <a:extLst>
              <a:ext uri="{28A0092B-C50C-407E-A947-70E740481C1C}">
                <a14:useLocalDpi xmlns:a14="http://schemas.microsoft.com/office/drawing/2010/main"/>
              </a:ext>
            </a:extLst>
          </a:blip>
          <a:srcRect l="6278" t="5257" r="4830" b="7047"/>
          <a:stretch>
            <a:fillRect/>
          </a:stretch>
        </p:blipFill>
        <p:spPr bwMode="auto">
          <a:xfrm>
            <a:off x="2099075" y="2110859"/>
            <a:ext cx="5095873" cy="3152775"/>
          </a:xfrm>
          <a:prstGeom prst="rect">
            <a:avLst/>
          </a:prstGeom>
          <a:noFill/>
          <a:ln w="9525">
            <a:noFill/>
            <a:miter lim="800000"/>
            <a:headEnd/>
            <a:tailEnd/>
          </a:ln>
        </p:spPr>
      </p:pic>
      <p:sp>
        <p:nvSpPr>
          <p:cNvPr id="104456" name="Text Box 8"/>
          <p:cNvSpPr txBox="1">
            <a:spLocks noChangeArrowheads="1"/>
          </p:cNvSpPr>
          <p:nvPr/>
        </p:nvSpPr>
        <p:spPr bwMode="auto">
          <a:xfrm>
            <a:off x="2859488" y="2796104"/>
            <a:ext cx="1297150" cy="400110"/>
          </a:xfrm>
          <a:prstGeom prst="rect">
            <a:avLst/>
          </a:prstGeom>
          <a:noFill/>
          <a:ln w="9525">
            <a:noFill/>
            <a:miter lim="800000"/>
            <a:headEnd/>
            <a:tailEnd/>
          </a:ln>
          <a:effectLst>
            <a:prstShdw prst="shdw18" dist="17961" dir="13500000">
              <a:schemeClr val="accent1">
                <a:gamma/>
                <a:shade val="60000"/>
                <a:invGamma/>
              </a:schemeClr>
            </a:prstShdw>
          </a:effectLst>
        </p:spPr>
        <p:txBody>
          <a:bodyPr wrap="none">
            <a:spAutoFit/>
          </a:bodyPr>
          <a:lstStyle/>
          <a:p>
            <a:pPr algn="l">
              <a:defRPr/>
            </a:pPr>
            <a:r>
              <a:rPr lang="en-US" sz="2000" dirty="0">
                <a:cs typeface="Arial" charset="0"/>
              </a:rPr>
              <a:t>R</a:t>
            </a:r>
            <a:r>
              <a:rPr lang="en-US" sz="2000" baseline="30000" dirty="0">
                <a:cs typeface="Arial" charset="0"/>
              </a:rPr>
              <a:t>2</a:t>
            </a:r>
            <a:r>
              <a:rPr lang="en-US" sz="2000" dirty="0">
                <a:cs typeface="Arial" charset="0"/>
              </a:rPr>
              <a:t> = 0.9999</a:t>
            </a:r>
          </a:p>
        </p:txBody>
      </p:sp>
      <p:sp>
        <p:nvSpPr>
          <p:cNvPr id="29704" name="Oval 5"/>
          <p:cNvSpPr>
            <a:spLocks noChangeArrowheads="1"/>
          </p:cNvSpPr>
          <p:nvPr/>
        </p:nvSpPr>
        <p:spPr bwMode="auto">
          <a:xfrm>
            <a:off x="2561038" y="2784991"/>
            <a:ext cx="2051050" cy="428625"/>
          </a:xfrm>
          <a:prstGeom prst="ellipse">
            <a:avLst/>
          </a:prstGeom>
          <a:noFill/>
          <a:ln w="28575">
            <a:solidFill>
              <a:srgbClr val="FF0A0A"/>
            </a:solidFill>
            <a:round/>
            <a:headEnd/>
            <a:tailEnd/>
          </a:ln>
        </p:spPr>
        <p:txBody>
          <a:bodyPr wrap="none" anchor="ctr"/>
          <a:lstStyle/>
          <a:p>
            <a:pPr algn="l"/>
            <a:endParaRPr lang="en-US" sz="2000">
              <a:cs typeface="Arial" charset="0"/>
            </a:endParaRPr>
          </a:p>
        </p:txBody>
      </p:sp>
      <p:sp>
        <p:nvSpPr>
          <p:cNvPr id="104457" name="Text Box 9"/>
          <p:cNvSpPr txBox="1">
            <a:spLocks noChangeArrowheads="1"/>
          </p:cNvSpPr>
          <p:nvPr/>
        </p:nvSpPr>
        <p:spPr bwMode="auto">
          <a:xfrm rot="16200000">
            <a:off x="651163" y="3471445"/>
            <a:ext cx="2514599" cy="307777"/>
          </a:xfrm>
          <a:prstGeom prst="rect">
            <a:avLst/>
          </a:prstGeom>
          <a:noFill/>
          <a:ln w="9525">
            <a:noFill/>
            <a:miter lim="800000"/>
            <a:headEnd/>
            <a:tailEnd/>
          </a:ln>
          <a:effectLst>
            <a:prstShdw prst="shdw18" dist="17961" dir="13500000">
              <a:schemeClr val="accent1">
                <a:gamma/>
                <a:shade val="60000"/>
                <a:invGamma/>
              </a:schemeClr>
            </a:prstShdw>
          </a:effectLst>
        </p:spPr>
        <p:txBody>
          <a:bodyPr wrap="square">
            <a:spAutoFit/>
          </a:bodyPr>
          <a:lstStyle/>
          <a:p>
            <a:pPr algn="ctr">
              <a:defRPr/>
            </a:pPr>
            <a:r>
              <a:rPr lang="en-US" sz="1400" dirty="0">
                <a:cs typeface="Arial" charset="0"/>
              </a:rPr>
              <a:t>Replicate 1 Counts</a:t>
            </a:r>
          </a:p>
        </p:txBody>
      </p:sp>
      <p:sp>
        <p:nvSpPr>
          <p:cNvPr id="104458" name="Text Box 10"/>
          <p:cNvSpPr txBox="1">
            <a:spLocks noChangeArrowheads="1"/>
          </p:cNvSpPr>
          <p:nvPr/>
        </p:nvSpPr>
        <p:spPr bwMode="auto">
          <a:xfrm>
            <a:off x="1739186" y="1795142"/>
            <a:ext cx="5598637" cy="369332"/>
          </a:xfrm>
          <a:prstGeom prst="rect">
            <a:avLst/>
          </a:prstGeom>
          <a:noFill/>
          <a:ln w="9525">
            <a:noFill/>
            <a:miter lim="800000"/>
            <a:headEnd/>
            <a:tailEnd/>
          </a:ln>
          <a:effectLst>
            <a:prstShdw prst="shdw18" dist="17961" dir="13500000">
              <a:schemeClr val="accent1">
                <a:gamma/>
                <a:shade val="60000"/>
                <a:invGamma/>
              </a:schemeClr>
            </a:prstShdw>
          </a:effectLst>
        </p:spPr>
        <p:txBody>
          <a:bodyPr wrap="square">
            <a:spAutoFit/>
          </a:bodyPr>
          <a:lstStyle/>
          <a:p>
            <a:pPr algn="ctr">
              <a:defRPr/>
            </a:pPr>
            <a:r>
              <a:rPr lang="en-US" dirty="0">
                <a:cs typeface="Arial" charset="0"/>
              </a:rPr>
              <a:t>Reproducibility of NanoString Assay Technical Replicates</a:t>
            </a:r>
          </a:p>
        </p:txBody>
      </p:sp>
      <p:sp>
        <p:nvSpPr>
          <p:cNvPr id="104459" name="Text Box 11"/>
          <p:cNvSpPr txBox="1">
            <a:spLocks noChangeArrowheads="1"/>
          </p:cNvSpPr>
          <p:nvPr/>
        </p:nvSpPr>
        <p:spPr bwMode="auto">
          <a:xfrm>
            <a:off x="2622951" y="5147191"/>
            <a:ext cx="4381500" cy="307777"/>
          </a:xfrm>
          <a:prstGeom prst="rect">
            <a:avLst/>
          </a:prstGeom>
          <a:noFill/>
          <a:ln w="9525">
            <a:noFill/>
            <a:miter lim="800000"/>
            <a:headEnd/>
            <a:tailEnd/>
          </a:ln>
          <a:effectLst>
            <a:prstShdw prst="shdw18" dist="17961" dir="13500000">
              <a:schemeClr val="accent1">
                <a:gamma/>
                <a:shade val="60000"/>
                <a:invGamma/>
              </a:schemeClr>
            </a:prstShdw>
          </a:effectLst>
        </p:spPr>
        <p:txBody>
          <a:bodyPr wrap="square">
            <a:spAutoFit/>
          </a:bodyPr>
          <a:lstStyle/>
          <a:p>
            <a:pPr algn="ctr">
              <a:defRPr/>
            </a:pPr>
            <a:r>
              <a:rPr lang="en-US" sz="1400" dirty="0">
                <a:cs typeface="Arial" charset="0"/>
              </a:rPr>
              <a:t>Replicate 2 Counts</a:t>
            </a:r>
          </a:p>
        </p:txBody>
      </p:sp>
      <p:sp>
        <p:nvSpPr>
          <p:cNvPr id="30" name="TextBox 14"/>
          <p:cNvSpPr txBox="1">
            <a:spLocks noChangeArrowheads="1"/>
          </p:cNvSpPr>
          <p:nvPr/>
        </p:nvSpPr>
        <p:spPr bwMode="auto">
          <a:xfrm>
            <a:off x="5423026" y="5546423"/>
            <a:ext cx="1829347" cy="230832"/>
          </a:xfrm>
          <a:prstGeom prst="rect">
            <a:avLst/>
          </a:prstGeom>
          <a:noFill/>
          <a:ln w="9525">
            <a:noFill/>
            <a:miter lim="800000"/>
            <a:headEnd/>
            <a:tailEnd/>
          </a:ln>
        </p:spPr>
        <p:txBody>
          <a:bodyPr wrap="none">
            <a:spAutoFit/>
          </a:bodyPr>
          <a:lstStyle/>
          <a:p>
            <a:pPr algn="r"/>
            <a:r>
              <a:rPr lang="en-US" sz="900" dirty="0"/>
              <a:t>Data Courtesy of Dr. Roger </a:t>
            </a:r>
            <a:r>
              <a:rPr lang="en-US" sz="900" dirty="0" err="1"/>
              <a:t>Bumgarner</a:t>
            </a:r>
            <a:endParaRPr lang="en-US" sz="900" dirty="0"/>
          </a:p>
        </p:txBody>
      </p:sp>
      <p:sp>
        <p:nvSpPr>
          <p:cNvPr id="31" name="Slide Number Placeholder 30"/>
          <p:cNvSpPr>
            <a:spLocks noGrp="1"/>
          </p:cNvSpPr>
          <p:nvPr>
            <p:ph type="sldNum" sz="quarter" idx="12"/>
          </p:nvPr>
        </p:nvSpPr>
        <p:spPr/>
        <p:txBody>
          <a:bodyPr/>
          <a:lstStyle/>
          <a:p>
            <a:fld id="{B6F15528-21DE-4FAA-801E-634DDDAF4B2B}" type="slidenum">
              <a:rPr lang="en-US" smtClean="0">
                <a:solidFill>
                  <a:srgbClr val="717073">
                    <a:lumMod val="75000"/>
                  </a:srgbClr>
                </a:solidFill>
              </a:rPr>
              <a:pPr/>
              <a:t>23</a:t>
            </a:fld>
            <a:endParaRPr lang="en-US">
              <a:solidFill>
                <a:srgbClr val="717073">
                  <a:lumMod val="75000"/>
                </a:srgbClr>
              </a:solidFill>
            </a:endParaRPr>
          </a:p>
        </p:txBody>
      </p:sp>
      <p:sp>
        <p:nvSpPr>
          <p:cNvPr id="32" name="Footer Placeholder 31"/>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srgbClr val="717073">
                    <a:lumMod val="75000"/>
                  </a:srgbClr>
                </a:solidFill>
              </a:rPr>
              <a:pPr/>
              <a:t>24</a:t>
            </a:fld>
            <a:endParaRPr lang="en-US">
              <a:solidFill>
                <a:srgbClr val="717073">
                  <a:lumMod val="75000"/>
                </a:srgbClr>
              </a:solidFill>
            </a:endParaRPr>
          </a:p>
        </p:txBody>
      </p:sp>
      <p:sp>
        <p:nvSpPr>
          <p:cNvPr id="5" name="Rectangle 4"/>
          <p:cNvSpPr>
            <a:spLocks noChangeArrowheads="1"/>
          </p:cNvSpPr>
          <p:nvPr/>
        </p:nvSpPr>
        <p:spPr bwMode="auto">
          <a:xfrm>
            <a:off x="250066" y="1430262"/>
            <a:ext cx="8893934" cy="8899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40" rIns="274320">
            <a:spAutoFit/>
          </a:bodyPr>
          <a:lstStyle/>
          <a:p>
            <a:pPr>
              <a:spcAft>
                <a:spcPts val="1000"/>
              </a:spcAft>
            </a:pPr>
            <a:r>
              <a:rPr lang="en-US" b="1" dirty="0" smtClean="0">
                <a:solidFill>
                  <a:srgbClr val="678B24"/>
                </a:solidFill>
                <a:latin typeface="Arial Narrow"/>
                <a:cs typeface="Arial Narrow"/>
              </a:rPr>
              <a:t>Rapid, reliable, and reproducible molecular sub-grouping of clinical </a:t>
            </a:r>
            <a:r>
              <a:rPr lang="en-US" b="1" dirty="0" err="1" smtClean="0">
                <a:solidFill>
                  <a:srgbClr val="678B24"/>
                </a:solidFill>
                <a:latin typeface="Arial Narrow"/>
                <a:cs typeface="Arial Narrow"/>
              </a:rPr>
              <a:t>medulloblastoma</a:t>
            </a:r>
            <a:r>
              <a:rPr lang="en-US" b="1" dirty="0" smtClean="0">
                <a:solidFill>
                  <a:srgbClr val="678B24"/>
                </a:solidFill>
                <a:latin typeface="Arial Narrow"/>
                <a:cs typeface="Arial Narrow"/>
              </a:rPr>
              <a:t> samples</a:t>
            </a:r>
            <a:endParaRPr lang="en-US" b="1" dirty="0">
              <a:solidFill>
                <a:srgbClr val="678B24"/>
              </a:solidFill>
              <a:latin typeface="Arial Narrow"/>
              <a:cs typeface="Arial Narrow"/>
            </a:endParaRPr>
          </a:p>
          <a:p>
            <a:r>
              <a:rPr lang="en-US" sz="1400" b="1" dirty="0" err="1" smtClean="0">
                <a:solidFill>
                  <a:srgbClr val="2F3030"/>
                </a:solidFill>
                <a:latin typeface="Arial Narrow"/>
                <a:cs typeface="Arial Narrow"/>
              </a:rPr>
              <a:t>Northcott</a:t>
            </a:r>
            <a:r>
              <a:rPr lang="en-US" sz="1400" b="1" dirty="0" smtClean="0">
                <a:solidFill>
                  <a:srgbClr val="2F3030"/>
                </a:solidFill>
                <a:latin typeface="Arial Narrow"/>
                <a:cs typeface="Arial Narrow"/>
              </a:rPr>
              <a:t> P.E. </a:t>
            </a:r>
            <a:r>
              <a:rPr lang="en-US" sz="1400" b="1" i="1" dirty="0" smtClean="0">
                <a:solidFill>
                  <a:srgbClr val="2F3030"/>
                </a:solidFill>
                <a:latin typeface="Arial Narrow"/>
                <a:cs typeface="Arial Narrow"/>
              </a:rPr>
              <a:t>et al</a:t>
            </a:r>
            <a:r>
              <a:rPr lang="en-US" sz="1400" b="1" dirty="0" smtClean="0">
                <a:solidFill>
                  <a:srgbClr val="2F3030"/>
                </a:solidFill>
                <a:latin typeface="Arial Narrow"/>
                <a:cs typeface="Arial Narrow"/>
              </a:rPr>
              <a:t>.</a:t>
            </a:r>
            <a:r>
              <a:rPr lang="en-US" sz="1400" dirty="0" smtClean="0">
                <a:solidFill>
                  <a:srgbClr val="2F3030"/>
                </a:solidFill>
                <a:latin typeface="Arial Narrow"/>
                <a:cs typeface="Arial Narrow"/>
              </a:rPr>
              <a:t>, </a:t>
            </a:r>
            <a:r>
              <a:rPr lang="nn-NO" sz="1400" i="1" dirty="0" smtClean="0">
                <a:solidFill>
                  <a:srgbClr val="5E6061"/>
                </a:solidFill>
                <a:latin typeface="Arial Narrow"/>
                <a:cs typeface="Arial Narrow"/>
              </a:rPr>
              <a:t>Acta </a:t>
            </a:r>
            <a:r>
              <a:rPr lang="nn-NO" sz="1400" i="1" dirty="0" err="1" smtClean="0">
                <a:solidFill>
                  <a:srgbClr val="5E6061"/>
                </a:solidFill>
                <a:latin typeface="Arial Narrow"/>
                <a:cs typeface="Arial Narrow"/>
              </a:rPr>
              <a:t>Neuropathologica</a:t>
            </a:r>
            <a:r>
              <a:rPr lang="nn-NO" sz="1400" i="1" dirty="0" smtClean="0">
                <a:solidFill>
                  <a:srgbClr val="5E6061"/>
                </a:solidFill>
                <a:latin typeface="Arial Narrow"/>
                <a:cs typeface="Arial Narrow"/>
              </a:rPr>
              <a:t>;</a:t>
            </a:r>
            <a:r>
              <a:rPr lang="nn-NO" sz="1400" dirty="0" smtClean="0">
                <a:solidFill>
                  <a:srgbClr val="5E6061"/>
                </a:solidFill>
                <a:latin typeface="Arial Narrow"/>
                <a:cs typeface="Arial Narrow"/>
              </a:rPr>
              <a:t> November 16, 2011</a:t>
            </a:r>
            <a:endParaRPr lang="en-US" sz="1400" dirty="0">
              <a:solidFill>
                <a:srgbClr val="5E6061"/>
              </a:solidFill>
              <a:latin typeface="Arial Narrow"/>
              <a:cs typeface="Arial Narrow"/>
            </a:endParaRPr>
          </a:p>
          <a:p>
            <a:endParaRPr lang="en-US" sz="1200" dirty="0">
              <a:latin typeface="Arial Narrow"/>
              <a:cs typeface="Arial Narrow"/>
            </a:endParaRPr>
          </a:p>
        </p:txBody>
      </p:sp>
      <p:sp>
        <p:nvSpPr>
          <p:cNvPr id="6" name="Rectangle 5"/>
          <p:cNvSpPr/>
          <p:nvPr/>
        </p:nvSpPr>
        <p:spPr>
          <a:xfrm>
            <a:off x="6364554" y="2590660"/>
            <a:ext cx="2779446" cy="2631489"/>
          </a:xfrm>
          <a:prstGeom prst="rect">
            <a:avLst/>
          </a:prstGeom>
          <a:solidFill>
            <a:srgbClr val="8FC024"/>
          </a:solidFill>
        </p:spPr>
        <p:txBody>
          <a:bodyPr wrap="square" lIns="182880" tIns="182880" rIns="274320" bIns="228600" rtlCol="0">
            <a:spAutoFit/>
          </a:bodyPr>
          <a:lstStyle/>
          <a:p>
            <a:r>
              <a:rPr lang="en-US" sz="1600" dirty="0">
                <a:solidFill>
                  <a:schemeClr val="bg1"/>
                </a:solidFill>
                <a:latin typeface="Arial Narrow"/>
                <a:cs typeface="Arial Narrow"/>
              </a:rPr>
              <a:t>“We present an assay based on </a:t>
            </a:r>
            <a:r>
              <a:rPr lang="en-US" sz="1600" dirty="0" smtClean="0">
                <a:solidFill>
                  <a:schemeClr val="bg1"/>
                </a:solidFill>
                <a:latin typeface="Arial Narrow"/>
                <a:cs typeface="Arial Narrow"/>
              </a:rPr>
              <a:t>NanoString </a:t>
            </a:r>
            <a:r>
              <a:rPr lang="en-US" sz="1600" dirty="0">
                <a:solidFill>
                  <a:schemeClr val="bg1"/>
                </a:solidFill>
                <a:latin typeface="Arial Narrow"/>
                <a:cs typeface="Arial Narrow"/>
              </a:rPr>
              <a:t>technology that is capable of rapidly, reliably, and reproducibly assigning clinical FFPE </a:t>
            </a:r>
            <a:r>
              <a:rPr lang="en-US" sz="1600" dirty="0" err="1">
                <a:solidFill>
                  <a:schemeClr val="bg1"/>
                </a:solidFill>
                <a:latin typeface="Arial Narrow"/>
                <a:cs typeface="Arial Narrow"/>
              </a:rPr>
              <a:t>medulloblastoma</a:t>
            </a:r>
            <a:r>
              <a:rPr lang="en-US" sz="1600" dirty="0">
                <a:solidFill>
                  <a:schemeClr val="bg1"/>
                </a:solidFill>
                <a:latin typeface="Arial Narrow"/>
                <a:cs typeface="Arial Narrow"/>
              </a:rPr>
              <a:t> samples to their molecular subgroup, and which is highly suited for future </a:t>
            </a:r>
            <a:r>
              <a:rPr lang="en-US" sz="1600" dirty="0" err="1">
                <a:solidFill>
                  <a:schemeClr val="bg1"/>
                </a:solidFill>
                <a:latin typeface="Arial Narrow"/>
                <a:cs typeface="Arial Narrow"/>
              </a:rPr>
              <a:t>medulloblastoma</a:t>
            </a:r>
            <a:r>
              <a:rPr lang="en-US" sz="1600" dirty="0">
                <a:solidFill>
                  <a:schemeClr val="bg1"/>
                </a:solidFill>
                <a:latin typeface="Arial Narrow"/>
                <a:cs typeface="Arial Narrow"/>
              </a:rPr>
              <a:t> clinical trials.</a:t>
            </a:r>
            <a:r>
              <a:rPr lang="en-US" sz="1600" dirty="0" smtClean="0">
                <a:solidFill>
                  <a:schemeClr val="bg1"/>
                </a:solidFill>
                <a:latin typeface="Arial Narrow"/>
                <a:cs typeface="Arial Narrow"/>
              </a:rPr>
              <a:t>”</a:t>
            </a:r>
            <a:endParaRPr lang="en-US" sz="1600" dirty="0">
              <a:solidFill>
                <a:schemeClr val="bg1"/>
              </a:solidFill>
              <a:latin typeface="Arial Narrow"/>
              <a:cs typeface="Arial Narrow"/>
            </a:endParaRPr>
          </a:p>
        </p:txBody>
      </p:sp>
      <p:grpSp>
        <p:nvGrpSpPr>
          <p:cNvPr id="7" name="Group 12"/>
          <p:cNvGrpSpPr/>
          <p:nvPr/>
        </p:nvGrpSpPr>
        <p:grpSpPr>
          <a:xfrm>
            <a:off x="250066" y="2242925"/>
            <a:ext cx="5786689" cy="4467361"/>
            <a:chOff x="250066" y="2191538"/>
            <a:chExt cx="5786689" cy="4467361"/>
          </a:xfrm>
        </p:grpSpPr>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4112" y="2236331"/>
              <a:ext cx="5742643" cy="442256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250066" y="2191538"/>
              <a:ext cx="1640550" cy="2285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137160" rtlCol="0" anchor="ctr"/>
            <a:lstStyle/>
            <a:p>
              <a:r>
                <a:rPr lang="en-US" sz="1600" b="1" dirty="0">
                  <a:solidFill>
                    <a:srgbClr val="678B24"/>
                  </a:solidFill>
                  <a:latin typeface="Arial Narrow"/>
                  <a:cs typeface="Arial Narrow"/>
                </a:rPr>
                <a:t>Site 1</a:t>
              </a:r>
            </a:p>
          </p:txBody>
        </p:sp>
        <p:sp>
          <p:nvSpPr>
            <p:cNvPr id="10" name="Rectangle 9"/>
            <p:cNvSpPr/>
            <p:nvPr/>
          </p:nvSpPr>
          <p:spPr>
            <a:xfrm>
              <a:off x="3046952" y="2191538"/>
              <a:ext cx="1640550" cy="2285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137160" rtlCol="0" anchor="ctr"/>
            <a:lstStyle/>
            <a:p>
              <a:r>
                <a:rPr lang="en-US" sz="1600" b="1" dirty="0">
                  <a:solidFill>
                    <a:srgbClr val="678B24"/>
                  </a:solidFill>
                  <a:latin typeface="Arial Narrow"/>
                  <a:cs typeface="Arial Narrow"/>
                </a:rPr>
                <a:t>Site </a:t>
              </a:r>
              <a:r>
                <a:rPr lang="en-US" sz="1600" b="1" dirty="0" smtClean="0">
                  <a:solidFill>
                    <a:srgbClr val="678B24"/>
                  </a:solidFill>
                  <a:latin typeface="Arial Narrow"/>
                  <a:cs typeface="Arial Narrow"/>
                </a:rPr>
                <a:t>2</a:t>
              </a:r>
              <a:endParaRPr lang="en-US" sz="1600" b="1" dirty="0">
                <a:solidFill>
                  <a:srgbClr val="678B24"/>
                </a:solidFill>
                <a:latin typeface="Arial Narrow"/>
                <a:cs typeface="Arial Narrow"/>
              </a:endParaRPr>
            </a:p>
          </p:txBody>
        </p:sp>
        <p:sp>
          <p:nvSpPr>
            <p:cNvPr id="11" name="Rectangle 10"/>
            <p:cNvSpPr/>
            <p:nvPr/>
          </p:nvSpPr>
          <p:spPr>
            <a:xfrm>
              <a:off x="250066" y="4276286"/>
              <a:ext cx="1640550" cy="2285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137160" rtlCol="0" anchor="ctr"/>
            <a:lstStyle/>
            <a:p>
              <a:r>
                <a:rPr lang="en-US" sz="1600" b="1" dirty="0">
                  <a:solidFill>
                    <a:srgbClr val="678B24"/>
                  </a:solidFill>
                  <a:latin typeface="Arial Narrow"/>
                  <a:cs typeface="Arial Narrow"/>
                </a:rPr>
                <a:t>Site </a:t>
              </a:r>
              <a:r>
                <a:rPr lang="en-US" sz="1600" b="1" dirty="0" smtClean="0">
                  <a:solidFill>
                    <a:srgbClr val="678B24"/>
                  </a:solidFill>
                  <a:latin typeface="Arial Narrow"/>
                  <a:cs typeface="Arial Narrow"/>
                </a:rPr>
                <a:t>3</a:t>
              </a:r>
              <a:endParaRPr lang="en-US" sz="1600" b="1" dirty="0">
                <a:solidFill>
                  <a:srgbClr val="678B24"/>
                </a:solidFill>
                <a:latin typeface="Arial Narrow"/>
                <a:cs typeface="Arial Narrow"/>
              </a:endParaRPr>
            </a:p>
          </p:txBody>
        </p:sp>
      </p:grpSp>
      <p:sp>
        <p:nvSpPr>
          <p:cNvPr id="12" name="TextBox 11"/>
          <p:cNvSpPr txBox="1"/>
          <p:nvPr/>
        </p:nvSpPr>
        <p:spPr>
          <a:xfrm>
            <a:off x="5596275" y="5379568"/>
            <a:ext cx="2957175" cy="830997"/>
          </a:xfrm>
          <a:prstGeom prst="rect">
            <a:avLst/>
          </a:prstGeom>
          <a:noFill/>
        </p:spPr>
        <p:txBody>
          <a:bodyPr wrap="square" rtlCol="0">
            <a:spAutoFit/>
          </a:bodyPr>
          <a:lstStyle/>
          <a:p>
            <a:r>
              <a:rPr lang="en-US" sz="2000" b="1" dirty="0" smtClean="0">
                <a:latin typeface="Arial Narrow"/>
                <a:cs typeface="Arial Narrow"/>
              </a:rPr>
              <a:t>R</a:t>
            </a:r>
            <a:r>
              <a:rPr lang="en-US" sz="2000" b="1" baseline="30000" dirty="0" smtClean="0">
                <a:latin typeface="Arial Narrow"/>
                <a:cs typeface="Arial Narrow"/>
              </a:rPr>
              <a:t>2</a:t>
            </a:r>
            <a:r>
              <a:rPr lang="en-US" sz="2000" b="1" dirty="0" smtClean="0">
                <a:latin typeface="Arial Narrow"/>
                <a:cs typeface="Arial Narrow"/>
              </a:rPr>
              <a:t> </a:t>
            </a:r>
            <a:r>
              <a:rPr lang="en-US" sz="2000" dirty="0" smtClean="0">
                <a:latin typeface="Arial Narrow"/>
                <a:cs typeface="Arial Narrow"/>
              </a:rPr>
              <a:t>Site1 v Site 2 = </a:t>
            </a:r>
            <a:r>
              <a:rPr lang="en-US" sz="2400" b="1" dirty="0" smtClean="0">
                <a:latin typeface="Arial Narrow"/>
                <a:cs typeface="Arial Narrow"/>
              </a:rPr>
              <a:t>0.97</a:t>
            </a:r>
          </a:p>
          <a:p>
            <a:r>
              <a:rPr lang="en-US" sz="2000" b="1" dirty="0" smtClean="0">
                <a:latin typeface="Arial Narrow"/>
                <a:cs typeface="Arial Narrow"/>
              </a:rPr>
              <a:t>R</a:t>
            </a:r>
            <a:r>
              <a:rPr lang="en-US" sz="2000" b="1" baseline="30000" dirty="0" smtClean="0">
                <a:latin typeface="Arial Narrow"/>
                <a:cs typeface="Arial Narrow"/>
              </a:rPr>
              <a:t>2</a:t>
            </a:r>
            <a:r>
              <a:rPr lang="en-US" sz="2000" b="1" dirty="0" smtClean="0">
                <a:latin typeface="Arial Narrow"/>
                <a:cs typeface="Arial Narrow"/>
              </a:rPr>
              <a:t> </a:t>
            </a:r>
            <a:r>
              <a:rPr lang="en-US" sz="2000" dirty="0">
                <a:latin typeface="Arial Narrow"/>
                <a:cs typeface="Arial Narrow"/>
              </a:rPr>
              <a:t>Site1 v Site </a:t>
            </a:r>
            <a:r>
              <a:rPr lang="en-US" sz="2000" dirty="0" smtClean="0">
                <a:latin typeface="Arial Narrow"/>
                <a:cs typeface="Arial Narrow"/>
              </a:rPr>
              <a:t>3 </a:t>
            </a:r>
            <a:r>
              <a:rPr lang="en-US" sz="2000" dirty="0">
                <a:latin typeface="Arial Narrow"/>
                <a:cs typeface="Arial Narrow"/>
              </a:rPr>
              <a:t>= </a:t>
            </a:r>
            <a:r>
              <a:rPr lang="en-US" sz="2400" b="1" dirty="0" smtClean="0">
                <a:latin typeface="Arial Narrow"/>
                <a:cs typeface="Arial Narrow"/>
              </a:rPr>
              <a:t>0.98</a:t>
            </a:r>
            <a:endParaRPr lang="en-US" sz="2400" b="1" dirty="0">
              <a:latin typeface="Arial Narrow"/>
              <a:cs typeface="Arial Narrow"/>
            </a:endParaRPr>
          </a:p>
        </p:txBody>
      </p:sp>
      <p:sp>
        <p:nvSpPr>
          <p:cNvPr id="13" name="Title 12"/>
          <p:cNvSpPr txBox="1">
            <a:spLocks/>
          </p:cNvSpPr>
          <p:nvPr/>
        </p:nvSpPr>
        <p:spPr>
          <a:xfrm>
            <a:off x="228600" y="395580"/>
            <a:ext cx="8686800" cy="762000"/>
          </a:xfrm>
          <a:prstGeom prst="rect">
            <a:avLst/>
          </a:prstGeom>
        </p:spPr>
        <p:txBody>
          <a:bodyPr/>
          <a:lstStyle>
            <a:lvl1pPr algn="l" defTabSz="914400" rtl="0" eaLnBrk="1" latinLnBrk="0" hangingPunct="1">
              <a:spcBef>
                <a:spcPct val="0"/>
              </a:spcBef>
              <a:buNone/>
              <a:defRPr sz="2800" b="1" kern="1200">
                <a:solidFill>
                  <a:schemeClr val="tx1"/>
                </a:solidFill>
                <a:latin typeface="+mj-lt"/>
                <a:ea typeface="+mj-ea"/>
                <a:cs typeface="+mj-cs"/>
              </a:defRPr>
            </a:lvl1pPr>
          </a:lstStyle>
          <a:p>
            <a:r>
              <a:rPr lang="en-US" dirty="0" smtClean="0"/>
              <a:t>The </a:t>
            </a:r>
            <a:r>
              <a:rPr lang="en-US" dirty="0" err="1" smtClean="0"/>
              <a:t>nCounter</a:t>
            </a:r>
            <a:r>
              <a:rPr lang="en-US" dirty="0" smtClean="0"/>
              <a:t> Assay:  Very Reproducible</a:t>
            </a:r>
          </a:p>
        </p:txBody>
      </p:sp>
    </p:spTree>
    <p:extLst>
      <p:ext uri="{BB962C8B-B14F-4D97-AF65-F5344CB8AC3E}">
        <p14:creationId xmlns:p14="http://schemas.microsoft.com/office/powerpoint/2010/main" val="2841347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srgbClr val="717073">
                    <a:lumMod val="75000"/>
                  </a:srgbClr>
                </a:solidFill>
              </a:rPr>
              <a:pPr/>
              <a:t>25</a:t>
            </a:fld>
            <a:endParaRPr lang="en-US">
              <a:solidFill>
                <a:srgbClr val="717073">
                  <a:lumMod val="75000"/>
                </a:srgbClr>
              </a:solidFill>
            </a:endParaRPr>
          </a:p>
        </p:txBody>
      </p:sp>
      <p:sp>
        <p:nvSpPr>
          <p:cNvPr id="6" name="Title 1"/>
          <p:cNvSpPr txBox="1">
            <a:spLocks/>
          </p:cNvSpPr>
          <p:nvPr/>
        </p:nvSpPr>
        <p:spPr>
          <a:xfrm>
            <a:off x="250066" y="295344"/>
            <a:ext cx="8603348" cy="54670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2800" b="1" kern="1200">
                <a:solidFill>
                  <a:schemeClr val="tx1"/>
                </a:solidFill>
                <a:latin typeface="+mj-lt"/>
                <a:ea typeface="+mj-ea"/>
                <a:cs typeface="+mj-cs"/>
              </a:defRPr>
            </a:lvl1pPr>
          </a:lstStyle>
          <a:p>
            <a:r>
              <a:rPr lang="en-US" dirty="0" smtClean="0"/>
              <a:t>Agrees with </a:t>
            </a:r>
            <a:r>
              <a:rPr lang="en-US" dirty="0" err="1" smtClean="0"/>
              <a:t>qPCR</a:t>
            </a:r>
            <a:r>
              <a:rPr lang="en-US" dirty="0" smtClean="0"/>
              <a:t>, more precise</a:t>
            </a:r>
            <a:endParaRPr lang="en-US" dirty="0"/>
          </a:p>
        </p:txBody>
      </p:sp>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b="3604"/>
          <a:stretch>
            <a:fillRect/>
          </a:stretch>
        </p:blipFill>
        <p:spPr bwMode="auto">
          <a:xfrm>
            <a:off x="422651" y="2272359"/>
            <a:ext cx="8267700" cy="3984853"/>
          </a:xfrm>
          <a:prstGeom prst="rect">
            <a:avLst/>
          </a:prstGeom>
          <a:noFill/>
          <a:ln w="9525">
            <a:noFill/>
            <a:miter lim="800000"/>
            <a:headEnd/>
            <a:tailEnd/>
          </a:ln>
        </p:spPr>
      </p:pic>
      <p:pic>
        <p:nvPicPr>
          <p:cNvPr id="8"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349019" y="1334918"/>
            <a:ext cx="4563225" cy="1034904"/>
          </a:xfrm>
          <a:prstGeom prst="rect">
            <a:avLst/>
          </a:prstGeom>
          <a:noFill/>
          <a:ln w="9525">
            <a:noFill/>
            <a:miter lim="800000"/>
            <a:headEnd/>
            <a:tailEnd/>
          </a:ln>
        </p:spPr>
      </p:pic>
      <p:pic>
        <p:nvPicPr>
          <p:cNvPr id="9" name="Picture 4"/>
          <p:cNvPicPr>
            <a:picLocks noChangeAspect="1" noChangeArrowheads="1"/>
          </p:cNvPicPr>
          <p:nvPr/>
        </p:nvPicPr>
        <p:blipFill>
          <a:blip r:embed="rId5"/>
          <a:srcRect/>
          <a:stretch>
            <a:fillRect/>
          </a:stretch>
        </p:blipFill>
        <p:spPr bwMode="auto">
          <a:xfrm>
            <a:off x="7624520" y="1351664"/>
            <a:ext cx="838200" cy="962025"/>
          </a:xfrm>
          <a:prstGeom prst="rect">
            <a:avLst/>
          </a:prstGeom>
          <a:noFill/>
          <a:ln w="9525">
            <a:noFill/>
            <a:miter lim="800000"/>
            <a:headEnd/>
            <a:tailEnd/>
          </a:ln>
        </p:spPr>
      </p:pic>
      <p:sp>
        <p:nvSpPr>
          <p:cNvPr id="10" name="TextBox 9"/>
          <p:cNvSpPr txBox="1"/>
          <p:nvPr/>
        </p:nvSpPr>
        <p:spPr>
          <a:xfrm>
            <a:off x="7401453" y="6414985"/>
            <a:ext cx="1661865" cy="369332"/>
          </a:xfrm>
          <a:prstGeom prst="rect">
            <a:avLst/>
          </a:prstGeom>
          <a:noFill/>
        </p:spPr>
        <p:txBody>
          <a:bodyPr wrap="none" rtlCol="0">
            <a:spAutoFit/>
          </a:bodyPr>
          <a:lstStyle/>
          <a:p>
            <a:r>
              <a:rPr lang="en-US" b="1" dirty="0" smtClean="0"/>
              <a:t>Khan et al., 2011</a:t>
            </a:r>
            <a:endParaRPr lang="en-US" b="1" dirty="0"/>
          </a:p>
        </p:txBody>
      </p:sp>
    </p:spTree>
    <p:extLst>
      <p:ext uri="{BB962C8B-B14F-4D97-AF65-F5344CB8AC3E}">
        <p14:creationId xmlns:p14="http://schemas.microsoft.com/office/powerpoint/2010/main" val="7208288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1" y="152400"/>
            <a:ext cx="9036790" cy="762000"/>
          </a:xfrm>
        </p:spPr>
        <p:txBody>
          <a:bodyPr/>
          <a:lstStyle/>
          <a:p>
            <a:r>
              <a:rPr lang="en-US" sz="3200" dirty="0" smtClean="0"/>
              <a:t>Agrees with RNA-</a:t>
            </a:r>
            <a:r>
              <a:rPr lang="en-US" sz="3200" dirty="0" err="1" smtClean="0"/>
              <a:t>seq</a:t>
            </a:r>
            <a:r>
              <a:rPr lang="en-US" sz="3200" dirty="0" smtClean="0"/>
              <a:t> fold changes</a:t>
            </a:r>
            <a:endParaRPr lang="en-US" sz="3200" dirty="0"/>
          </a:p>
        </p:txBody>
      </p:sp>
      <p:sp>
        <p:nvSpPr>
          <p:cNvPr id="4" name="Footer Placeholder 3"/>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srgbClr val="717073">
                    <a:lumMod val="75000"/>
                  </a:srgbClr>
                </a:solidFill>
              </a:rPr>
              <a:pPr/>
              <a:t>26</a:t>
            </a:fld>
            <a:endParaRPr lang="en-US">
              <a:solidFill>
                <a:srgbClr val="717073">
                  <a:lumMod val="75000"/>
                </a:srgbClr>
              </a:solidFill>
            </a:endParaRPr>
          </a:p>
        </p:txBody>
      </p:sp>
      <p:pic>
        <p:nvPicPr>
          <p:cNvPr id="8" name="Picture 7" descr="Screen shot 2011-03-03 at 6.14.06 PM.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11877" y="1330328"/>
            <a:ext cx="5324914" cy="4178988"/>
          </a:xfrm>
          <a:prstGeom prst="rect">
            <a:avLst/>
          </a:prstGeom>
        </p:spPr>
      </p:pic>
      <p:sp>
        <p:nvSpPr>
          <p:cNvPr id="11" name="TextBox 10"/>
          <p:cNvSpPr txBox="1"/>
          <p:nvPr/>
        </p:nvSpPr>
        <p:spPr>
          <a:xfrm>
            <a:off x="2324171" y="6221945"/>
            <a:ext cx="4774312" cy="430887"/>
          </a:xfrm>
          <a:prstGeom prst="rect">
            <a:avLst/>
          </a:prstGeom>
          <a:noFill/>
        </p:spPr>
        <p:txBody>
          <a:bodyPr wrap="square" rtlCol="0">
            <a:spAutoFit/>
          </a:bodyPr>
          <a:lstStyle/>
          <a:p>
            <a:r>
              <a:rPr lang="en-US" sz="1100" dirty="0" smtClean="0"/>
              <a:t>Sun et al. Integrated analysis of Gene Expression, </a:t>
            </a:r>
            <a:r>
              <a:rPr lang="en-US" sz="1100" dirty="0" err="1" smtClean="0"/>
              <a:t>CpG</a:t>
            </a:r>
            <a:r>
              <a:rPr lang="en-US" sz="1100" dirty="0" smtClean="0"/>
              <a:t> Island Methylation, and Gene Copy Number in Breast Cancer Cells by Deep Sequencing.  </a:t>
            </a:r>
            <a:r>
              <a:rPr lang="en-US" sz="1100" dirty="0" err="1" smtClean="0"/>
              <a:t>PLoSone</a:t>
            </a:r>
            <a:r>
              <a:rPr lang="en-US" sz="1100" dirty="0" smtClean="0"/>
              <a:t>, Feb, 2011</a:t>
            </a:r>
          </a:p>
        </p:txBody>
      </p:sp>
      <p:pic>
        <p:nvPicPr>
          <p:cNvPr id="12" name="Picture 11" descr="Screen shot 2011-03-04 at 6.50.21 AM.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330328"/>
            <a:ext cx="4393096" cy="4404332"/>
          </a:xfrm>
          <a:prstGeom prst="rect">
            <a:avLst/>
          </a:prstGeom>
        </p:spPr>
      </p:pic>
      <p:pic>
        <p:nvPicPr>
          <p:cNvPr id="9" name="Picture 8" descr="Mayo.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584453" y="4699000"/>
            <a:ext cx="1357053" cy="1357053"/>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24684486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FFPE Performance: </a:t>
            </a:r>
            <a:r>
              <a:rPr lang="en-US" dirty="0" err="1" smtClean="0"/>
              <a:t>Nanostring</a:t>
            </a:r>
            <a:r>
              <a:rPr lang="en-US" dirty="0" smtClean="0"/>
              <a:t> Vs </a:t>
            </a:r>
            <a:r>
              <a:rPr lang="en-US" dirty="0" err="1" smtClean="0"/>
              <a:t>qPCR</a:t>
            </a:r>
            <a:endParaRPr lang="en-US" dirty="0"/>
          </a:p>
        </p:txBody>
      </p:sp>
      <p:sp>
        <p:nvSpPr>
          <p:cNvPr id="3" name="Footer Placeholder 2"/>
          <p:cNvSpPr>
            <a:spLocks noGrp="1"/>
          </p:cNvSpPr>
          <p:nvPr>
            <p:ph type="ftr" sz="quarter" idx="11"/>
          </p:nvPr>
        </p:nvSpPr>
        <p:spPr/>
        <p:txBody>
          <a:bodyPr/>
          <a:lstStyle/>
          <a:p>
            <a:pPr>
              <a:defRPr/>
            </a:pPr>
            <a:r>
              <a:rPr lang="en-US" smtClean="0"/>
              <a:t>NanoString Confidential.</a:t>
            </a:r>
            <a:endParaRPr lang="en-US" dirty="0"/>
          </a:p>
        </p:txBody>
      </p:sp>
      <p:sp>
        <p:nvSpPr>
          <p:cNvPr id="4" name="Slide Number Placeholder 3"/>
          <p:cNvSpPr>
            <a:spLocks noGrp="1"/>
          </p:cNvSpPr>
          <p:nvPr>
            <p:ph type="sldNum" sz="quarter" idx="12"/>
          </p:nvPr>
        </p:nvSpPr>
        <p:spPr/>
        <p:txBody>
          <a:bodyPr/>
          <a:lstStyle/>
          <a:p>
            <a:pPr>
              <a:defRPr/>
            </a:pPr>
            <a:fld id="{5A653C7E-3F7A-4664-B662-07D3295F825B}" type="slidenum">
              <a:rPr lang="en-US" smtClean="0"/>
              <a:pPr>
                <a:defRPr/>
              </a:pPr>
              <a:t>27</a:t>
            </a:fld>
            <a:endParaRPr lang="en-US"/>
          </a:p>
        </p:txBody>
      </p:sp>
      <p:grpSp>
        <p:nvGrpSpPr>
          <p:cNvPr id="5" name="Group 12"/>
          <p:cNvGrpSpPr/>
          <p:nvPr/>
        </p:nvGrpSpPr>
        <p:grpSpPr>
          <a:xfrm>
            <a:off x="2285413" y="2046373"/>
            <a:ext cx="4579411" cy="4819109"/>
            <a:chOff x="1189436" y="1531089"/>
            <a:chExt cx="5275158" cy="4922577"/>
          </a:xfrm>
        </p:grpSpPr>
        <p:pic>
          <p:nvPicPr>
            <p:cNvPr id="1027" name="Picture 3"/>
            <p:cNvPicPr>
              <a:picLocks noChangeAspect="1" noChangeArrowheads="1"/>
            </p:cNvPicPr>
            <p:nvPr/>
          </p:nvPicPr>
          <p:blipFill>
            <a:blip r:embed="rId3"/>
            <a:srcRect/>
            <a:stretch>
              <a:fillRect/>
            </a:stretch>
          </p:blipFill>
          <p:spPr bwMode="auto">
            <a:xfrm>
              <a:off x="1189436" y="1937982"/>
              <a:ext cx="2236152" cy="4497714"/>
            </a:xfrm>
            <a:prstGeom prst="rect">
              <a:avLst/>
            </a:prstGeom>
            <a:noFill/>
            <a:ln w="9525">
              <a:noFill/>
              <a:miter lim="800000"/>
              <a:headEnd/>
              <a:tailEnd/>
            </a:ln>
          </p:spPr>
        </p:pic>
        <p:sp>
          <p:nvSpPr>
            <p:cNvPr id="9" name="TextBox 8"/>
            <p:cNvSpPr txBox="1"/>
            <p:nvPr/>
          </p:nvSpPr>
          <p:spPr>
            <a:xfrm>
              <a:off x="1658672" y="1541720"/>
              <a:ext cx="1300356" cy="369332"/>
            </a:xfrm>
            <a:prstGeom prst="rect">
              <a:avLst/>
            </a:prstGeom>
            <a:noFill/>
          </p:spPr>
          <p:txBody>
            <a:bodyPr wrap="none" rtlCol="0" anchor="b">
              <a:spAutoFit/>
            </a:bodyPr>
            <a:lstStyle/>
            <a:p>
              <a:r>
                <a:rPr lang="en-US" dirty="0" err="1" smtClean="0"/>
                <a:t>Nanostring</a:t>
              </a:r>
              <a:endParaRPr lang="en-US" dirty="0"/>
            </a:p>
          </p:txBody>
        </p:sp>
        <p:pic>
          <p:nvPicPr>
            <p:cNvPr id="1030" name="Picture 6"/>
            <p:cNvPicPr>
              <a:picLocks noChangeAspect="1" noChangeArrowheads="1"/>
            </p:cNvPicPr>
            <p:nvPr/>
          </p:nvPicPr>
          <p:blipFill>
            <a:blip r:embed="rId4"/>
            <a:srcRect/>
            <a:stretch>
              <a:fillRect/>
            </a:stretch>
          </p:blipFill>
          <p:spPr bwMode="auto">
            <a:xfrm>
              <a:off x="4224003" y="1947308"/>
              <a:ext cx="2240591" cy="4506358"/>
            </a:xfrm>
            <a:prstGeom prst="rect">
              <a:avLst/>
            </a:prstGeom>
            <a:noFill/>
            <a:ln w="9525">
              <a:noFill/>
              <a:miter lim="800000"/>
              <a:headEnd/>
              <a:tailEnd/>
            </a:ln>
          </p:spPr>
        </p:pic>
        <p:sp>
          <p:nvSpPr>
            <p:cNvPr id="11" name="TextBox 10"/>
            <p:cNvSpPr txBox="1"/>
            <p:nvPr/>
          </p:nvSpPr>
          <p:spPr>
            <a:xfrm>
              <a:off x="4550735" y="1531089"/>
              <a:ext cx="1492716" cy="369332"/>
            </a:xfrm>
            <a:prstGeom prst="rect">
              <a:avLst/>
            </a:prstGeom>
            <a:noFill/>
          </p:spPr>
          <p:txBody>
            <a:bodyPr wrap="none" rtlCol="0" anchor="b">
              <a:spAutoFit/>
            </a:bodyPr>
            <a:lstStyle/>
            <a:p>
              <a:r>
                <a:rPr lang="en-US" dirty="0" smtClean="0"/>
                <a:t>SYBR </a:t>
              </a:r>
              <a:r>
                <a:rPr lang="en-US" dirty="0" err="1" smtClean="0"/>
                <a:t>qPCR</a:t>
              </a:r>
              <a:endParaRPr lang="en-US" dirty="0"/>
            </a:p>
          </p:txBody>
        </p:sp>
      </p:grpSp>
      <p:pic>
        <p:nvPicPr>
          <p:cNvPr id="1031" name="Picture 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021019" y="1294553"/>
            <a:ext cx="4720974" cy="838143"/>
          </a:xfrm>
          <a:prstGeom prst="rect">
            <a:avLst/>
          </a:prstGeom>
          <a:noFill/>
          <a:ln w="9525">
            <a:noFill/>
            <a:miter lim="800000"/>
            <a:headEnd/>
            <a:tailEnd/>
          </a:ln>
        </p:spPr>
      </p:pic>
      <p:sp>
        <p:nvSpPr>
          <p:cNvPr id="15" name="TextBox 14"/>
          <p:cNvSpPr txBox="1"/>
          <p:nvPr/>
        </p:nvSpPr>
        <p:spPr>
          <a:xfrm>
            <a:off x="0" y="4282440"/>
            <a:ext cx="2163862" cy="584775"/>
          </a:xfrm>
          <a:prstGeom prst="rect">
            <a:avLst/>
          </a:prstGeom>
          <a:noFill/>
        </p:spPr>
        <p:txBody>
          <a:bodyPr wrap="none" rtlCol="0" anchor="t">
            <a:spAutoFit/>
          </a:bodyPr>
          <a:lstStyle/>
          <a:p>
            <a:r>
              <a:rPr lang="en-US" sz="1600" dirty="0" smtClean="0"/>
              <a:t>Correlation coefficient</a:t>
            </a:r>
          </a:p>
          <a:p>
            <a:r>
              <a:rPr lang="en-US" sz="1600" dirty="0" smtClean="0"/>
              <a:t>R=0.90</a:t>
            </a:r>
            <a:endParaRPr lang="en-US" sz="1600" dirty="0"/>
          </a:p>
        </p:txBody>
      </p:sp>
      <p:sp>
        <p:nvSpPr>
          <p:cNvPr id="16" name="TextBox 15"/>
          <p:cNvSpPr txBox="1"/>
          <p:nvPr/>
        </p:nvSpPr>
        <p:spPr>
          <a:xfrm>
            <a:off x="6980138" y="4343400"/>
            <a:ext cx="2163862" cy="584775"/>
          </a:xfrm>
          <a:prstGeom prst="rect">
            <a:avLst/>
          </a:prstGeom>
          <a:noFill/>
        </p:spPr>
        <p:txBody>
          <a:bodyPr wrap="none" rtlCol="0" anchor="t">
            <a:spAutoFit/>
          </a:bodyPr>
          <a:lstStyle/>
          <a:p>
            <a:r>
              <a:rPr lang="en-US" sz="1600" dirty="0" smtClean="0"/>
              <a:t>Correlation coefficient</a:t>
            </a:r>
          </a:p>
          <a:p>
            <a:r>
              <a:rPr lang="en-US" sz="1600" dirty="0" smtClean="0"/>
              <a:t>R=0.50</a:t>
            </a:r>
            <a:endParaRPr lang="en-US" sz="1600" dirty="0"/>
          </a:p>
        </p:txBody>
      </p:sp>
      <p:sp>
        <p:nvSpPr>
          <p:cNvPr id="17" name="TextBox 16"/>
          <p:cNvSpPr txBox="1"/>
          <p:nvPr/>
        </p:nvSpPr>
        <p:spPr>
          <a:xfrm>
            <a:off x="15240" y="3246120"/>
            <a:ext cx="2270173" cy="584775"/>
          </a:xfrm>
          <a:prstGeom prst="rect">
            <a:avLst/>
          </a:prstGeom>
          <a:noFill/>
        </p:spPr>
        <p:txBody>
          <a:bodyPr wrap="none" rtlCol="0">
            <a:spAutoFit/>
          </a:bodyPr>
          <a:lstStyle/>
          <a:p>
            <a:r>
              <a:rPr lang="en-US" sz="1600" dirty="0" smtClean="0"/>
              <a:t>19 frozen </a:t>
            </a:r>
            <a:r>
              <a:rPr lang="en-US" sz="1600" dirty="0" err="1" smtClean="0"/>
              <a:t>vs</a:t>
            </a:r>
            <a:r>
              <a:rPr lang="en-US" sz="1600" dirty="0" smtClean="0"/>
              <a:t> 19</a:t>
            </a:r>
          </a:p>
          <a:p>
            <a:r>
              <a:rPr lang="en-US" sz="1600" dirty="0" smtClean="0"/>
              <a:t>FFPE  oral carcinomas</a:t>
            </a:r>
            <a:endParaRPr lang="en-US" sz="1600" dirty="0"/>
          </a:p>
        </p:txBody>
      </p:sp>
      <p:sp>
        <p:nvSpPr>
          <p:cNvPr id="18" name="TextBox 17"/>
          <p:cNvSpPr txBox="1"/>
          <p:nvPr/>
        </p:nvSpPr>
        <p:spPr>
          <a:xfrm>
            <a:off x="6904307" y="3230880"/>
            <a:ext cx="2270173" cy="584775"/>
          </a:xfrm>
          <a:prstGeom prst="rect">
            <a:avLst/>
          </a:prstGeom>
          <a:noFill/>
        </p:spPr>
        <p:txBody>
          <a:bodyPr wrap="none" rtlCol="0">
            <a:spAutoFit/>
          </a:bodyPr>
          <a:lstStyle/>
          <a:p>
            <a:r>
              <a:rPr lang="en-US" sz="1600" dirty="0" smtClean="0"/>
              <a:t>19 frozen </a:t>
            </a:r>
            <a:r>
              <a:rPr lang="en-US" sz="1600" dirty="0" err="1" smtClean="0"/>
              <a:t>vs</a:t>
            </a:r>
            <a:r>
              <a:rPr lang="en-US" sz="1600" dirty="0" smtClean="0"/>
              <a:t> 19</a:t>
            </a:r>
          </a:p>
          <a:p>
            <a:r>
              <a:rPr lang="en-US" sz="1600" dirty="0" smtClean="0"/>
              <a:t>FFPE  oral carcinomas</a:t>
            </a:r>
            <a:endParaRPr lang="en-US" sz="1600" dirty="0"/>
          </a:p>
        </p:txBody>
      </p:sp>
      <p:sp>
        <p:nvSpPr>
          <p:cNvPr id="19" name="TextBox 18"/>
          <p:cNvSpPr txBox="1"/>
          <p:nvPr/>
        </p:nvSpPr>
        <p:spPr>
          <a:xfrm>
            <a:off x="0" y="5818108"/>
            <a:ext cx="1834669" cy="369332"/>
          </a:xfrm>
          <a:prstGeom prst="rect">
            <a:avLst/>
          </a:prstGeom>
          <a:noFill/>
        </p:spPr>
        <p:txBody>
          <a:bodyPr wrap="none" rtlCol="0">
            <a:spAutoFit/>
          </a:bodyPr>
          <a:lstStyle/>
          <a:p>
            <a:r>
              <a:rPr lang="en-US" dirty="0" smtClean="0"/>
              <a:t>Reis et al., 2011</a:t>
            </a:r>
            <a:endParaRPr lang="en-US" dirty="0"/>
          </a:p>
        </p:txBody>
      </p:sp>
    </p:spTree>
    <p:extLst>
      <p:ext uri="{BB962C8B-B14F-4D97-AF65-F5344CB8AC3E}">
        <p14:creationId xmlns:p14="http://schemas.microsoft.com/office/powerpoint/2010/main" val="2545170041"/>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srgbClr val="717073">
                    <a:lumMod val="75000"/>
                  </a:srgbClr>
                </a:solidFill>
              </a:rPr>
              <a:pPr/>
              <a:t>28</a:t>
            </a:fld>
            <a:endParaRPr lang="en-US">
              <a:solidFill>
                <a:srgbClr val="717073">
                  <a:lumMod val="75000"/>
                </a:srgbClr>
              </a:solidFill>
            </a:endParaRPr>
          </a:p>
        </p:txBody>
      </p:sp>
      <p:sp>
        <p:nvSpPr>
          <p:cNvPr id="4" name="Title 1"/>
          <p:cNvSpPr txBox="1">
            <a:spLocks/>
          </p:cNvSpPr>
          <p:nvPr/>
        </p:nvSpPr>
        <p:spPr>
          <a:xfrm>
            <a:off x="250066" y="295344"/>
            <a:ext cx="8603348" cy="546700"/>
          </a:xfrm>
          <a:prstGeom prst="rect">
            <a:avLst/>
          </a:prstGeom>
        </p:spPr>
        <p:txBody>
          <a:bodyPr/>
          <a:lstStyle>
            <a:lvl1pPr algn="l" defTabSz="914400" rtl="0" eaLnBrk="1" latinLnBrk="0" hangingPunct="1">
              <a:spcBef>
                <a:spcPct val="0"/>
              </a:spcBef>
              <a:buNone/>
              <a:defRPr sz="2800" b="1" kern="1200">
                <a:solidFill>
                  <a:schemeClr val="tx1"/>
                </a:solidFill>
                <a:latin typeface="+mj-lt"/>
                <a:ea typeface="+mj-ea"/>
                <a:cs typeface="+mj-cs"/>
              </a:defRPr>
            </a:lvl1pPr>
          </a:lstStyle>
          <a:p>
            <a:r>
              <a:rPr lang="en-US" smtClean="0"/>
              <a:t>PaxGene Blood Lysates vs. Purified RNA</a:t>
            </a:r>
            <a:endParaRPr lang="en-US" dirty="0"/>
          </a:p>
        </p:txBody>
      </p:sp>
      <p:grpSp>
        <p:nvGrpSpPr>
          <p:cNvPr id="5" name="Group 16"/>
          <p:cNvGrpSpPr/>
          <p:nvPr/>
        </p:nvGrpSpPr>
        <p:grpSpPr>
          <a:xfrm>
            <a:off x="2920393" y="1786987"/>
            <a:ext cx="5920347" cy="3633356"/>
            <a:chOff x="2004452" y="1800225"/>
            <a:chExt cx="5920347" cy="3633356"/>
          </a:xfrm>
        </p:grpSpPr>
        <p:sp>
          <p:nvSpPr>
            <p:cNvPr id="6" name="Rounded Rectangle 5"/>
            <p:cNvSpPr/>
            <p:nvPr/>
          </p:nvSpPr>
          <p:spPr>
            <a:xfrm>
              <a:off x="2004452" y="1800225"/>
              <a:ext cx="5920347" cy="3632940"/>
            </a:xfrm>
            <a:prstGeom prst="roundRect">
              <a:avLst>
                <a:gd name="adj" fmla="val 5384"/>
              </a:avLst>
            </a:prstGeom>
            <a:solidFill>
              <a:schemeClr val="bg1"/>
            </a:solidFill>
            <a:ln w="25400">
              <a:solidFill>
                <a:schemeClr val="accent1"/>
              </a:solidFill>
            </a:ln>
            <a:effectLst>
              <a:outerShdw blurRad="177800" dist="76200" dir="2700000" algn="tl" rotWithShape="0">
                <a:prstClr val="black">
                  <a:alpha val="40000"/>
                </a:prstClr>
              </a:outerShdw>
            </a:effectLst>
            <a:scene3d>
              <a:camera prst="orthographicFront"/>
              <a:lightRig rig="threePt" dir="t">
                <a:rot lat="0" lon="0" rev="20400000"/>
              </a:lightRig>
            </a:scene3d>
            <a:sp3d extrusionH="6350" contourW="2540">
              <a:extrusionClr>
                <a:schemeClr val="accent1"/>
              </a:extrusionClr>
              <a:contourClr>
                <a:schemeClr val="accent1"/>
              </a:contourClr>
            </a:sp3d>
          </p:spPr>
          <p:style>
            <a:lnRef idx="2">
              <a:schemeClr val="accent1">
                <a:shade val="50000"/>
              </a:schemeClr>
            </a:lnRef>
            <a:fillRef idx="1">
              <a:schemeClr val="accent1"/>
            </a:fillRef>
            <a:effectRef idx="0">
              <a:schemeClr val="accent1"/>
            </a:effectRef>
            <a:fontRef idx="minor">
              <a:schemeClr val="lt1"/>
            </a:fontRef>
          </p:style>
          <p:txBody>
            <a:bodyPr wrap="none" lIns="182880" anchor="ctr"/>
            <a:lstStyle/>
            <a:p>
              <a:pPr>
                <a:defRPr/>
              </a:pPr>
              <a:endParaRPr lang="en-US" b="1" dirty="0">
                <a:solidFill>
                  <a:schemeClr val="tx2"/>
                </a:solidFill>
              </a:endParaRPr>
            </a:p>
          </p:txBody>
        </p:sp>
        <p:graphicFrame>
          <p:nvGraphicFramePr>
            <p:cNvPr id="7" name="Chart 6"/>
            <p:cNvGraphicFramePr/>
            <p:nvPr/>
          </p:nvGraphicFramePr>
          <p:xfrm>
            <a:off x="2311401" y="1916545"/>
            <a:ext cx="5401478" cy="3373825"/>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5"/>
            <p:cNvSpPr txBox="1">
              <a:spLocks noChangeArrowheads="1"/>
            </p:cNvSpPr>
            <p:nvPr/>
          </p:nvSpPr>
          <p:spPr bwMode="auto">
            <a:xfrm>
              <a:off x="3332557" y="5095027"/>
              <a:ext cx="4380322" cy="338554"/>
            </a:xfrm>
            <a:prstGeom prst="rect">
              <a:avLst/>
            </a:prstGeom>
            <a:noFill/>
            <a:ln w="9525">
              <a:noFill/>
              <a:miter lim="800000"/>
              <a:headEnd/>
              <a:tailEnd/>
            </a:ln>
          </p:spPr>
          <p:txBody>
            <a:bodyPr wrap="square">
              <a:prstTxWarp prst="textNoShape">
                <a:avLst/>
              </a:prstTxWarp>
              <a:spAutoFit/>
            </a:bodyPr>
            <a:lstStyle/>
            <a:p>
              <a:r>
                <a:rPr lang="en-US" sz="1600" dirty="0"/>
                <a:t>log2 counts from total RNA purified from blood</a:t>
              </a:r>
            </a:p>
          </p:txBody>
        </p:sp>
        <p:sp>
          <p:nvSpPr>
            <p:cNvPr id="9" name="TextBox 6"/>
            <p:cNvSpPr txBox="1">
              <a:spLocks noChangeArrowheads="1"/>
            </p:cNvSpPr>
            <p:nvPr/>
          </p:nvSpPr>
          <p:spPr bwMode="auto">
            <a:xfrm rot="16200000">
              <a:off x="1258890" y="3212280"/>
              <a:ext cx="2443160" cy="338137"/>
            </a:xfrm>
            <a:prstGeom prst="rect">
              <a:avLst/>
            </a:prstGeom>
            <a:noFill/>
            <a:ln w="9525">
              <a:noFill/>
              <a:miter lim="800000"/>
              <a:headEnd/>
              <a:tailEnd/>
            </a:ln>
          </p:spPr>
          <p:txBody>
            <a:bodyPr wrap="square">
              <a:prstTxWarp prst="textNoShape">
                <a:avLst/>
              </a:prstTxWarp>
              <a:spAutoFit/>
            </a:bodyPr>
            <a:lstStyle/>
            <a:p>
              <a:r>
                <a:rPr lang="en-US" sz="1600" dirty="0"/>
                <a:t>log2 counts from blood </a:t>
              </a:r>
              <a:r>
                <a:rPr lang="en-US" sz="1600" dirty="0" err="1"/>
                <a:t>lysate</a:t>
              </a:r>
              <a:endParaRPr lang="en-US" sz="1600" dirty="0"/>
            </a:p>
          </p:txBody>
        </p:sp>
      </p:grpSp>
      <p:sp>
        <p:nvSpPr>
          <p:cNvPr id="10" name="Content Placeholder 26"/>
          <p:cNvSpPr txBox="1">
            <a:spLocks/>
          </p:cNvSpPr>
          <p:nvPr/>
        </p:nvSpPr>
        <p:spPr>
          <a:xfrm>
            <a:off x="143934" y="1576799"/>
            <a:ext cx="2642370" cy="4509675"/>
          </a:xfrm>
          <a:prstGeom prst="rect">
            <a:avLst/>
          </a:prstGeom>
        </p:spPr>
        <p:txBody>
          <a:bodyPr vert="horz" lIns="91440" tIns="45720" rIns="91440" bIns="45720" rtlCol="0" anchor="ctr" anchorCtr="0">
            <a:normAutofit/>
          </a:bodyPr>
          <a:lstStyle/>
          <a:p>
            <a:pPr marL="0" marR="0" lvl="0" indent="0" algn="l" defTabSz="914400" rtl="0" eaLnBrk="1" fontAlgn="auto" latinLnBrk="0" hangingPunct="1">
              <a:lnSpc>
                <a:spcPct val="100000"/>
              </a:lnSpc>
              <a:spcBef>
                <a:spcPts val="1200"/>
              </a:spcBef>
              <a:spcAft>
                <a:spcPts val="0"/>
              </a:spcAft>
              <a:buClr>
                <a:schemeClr val="accent1"/>
              </a:buClr>
              <a:buSzPct val="100000"/>
              <a:buFontTx/>
              <a:buNone/>
              <a:tabLst/>
              <a:defRPr/>
            </a:pPr>
            <a:r>
              <a:rPr lang="en-US" sz="2000" dirty="0" smtClean="0">
                <a:cs typeface="Arial" charset="0"/>
              </a:rPr>
              <a:t>Good correlation between </a:t>
            </a:r>
            <a:r>
              <a:rPr lang="en-US" sz="2000" dirty="0" err="1" smtClean="0">
                <a:cs typeface="Arial" charset="0"/>
              </a:rPr>
              <a:t>PaxGene</a:t>
            </a:r>
            <a:r>
              <a:rPr lang="en-US" sz="2000" dirty="0" smtClean="0">
                <a:cs typeface="Arial" charset="0"/>
              </a:rPr>
              <a:t> blood RNA and Lysate</a:t>
            </a:r>
            <a:endParaRPr kumimoji="0" lang="en-US" sz="2000" b="0" i="0" u="none" strike="noStrike" kern="1200" cap="none" spc="0" normalizeH="0" baseline="0" noProof="0" dirty="0" smtClean="0">
              <a:ln>
                <a:noFill/>
              </a:ln>
              <a:solidFill>
                <a:schemeClr val="tx1"/>
              </a:solidFill>
              <a:effectLst/>
              <a:uLnTx/>
              <a:uFillTx/>
              <a:latin typeface="+mn-lt"/>
              <a:ea typeface="+mn-ea"/>
              <a:cs typeface="Arial" charset="0"/>
            </a:endParaRPr>
          </a:p>
        </p:txBody>
      </p:sp>
    </p:spTree>
    <p:extLst>
      <p:ext uri="{BB962C8B-B14F-4D97-AF65-F5344CB8AC3E}">
        <p14:creationId xmlns:p14="http://schemas.microsoft.com/office/powerpoint/2010/main" val="6362499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672" y="197574"/>
            <a:ext cx="8968007" cy="546700"/>
          </a:xfrm>
        </p:spPr>
        <p:txBody>
          <a:bodyPr>
            <a:normAutofit/>
          </a:bodyPr>
          <a:lstStyle/>
          <a:p>
            <a:r>
              <a:rPr lang="en-US" dirty="0" smtClean="0"/>
              <a:t>Digital Gene Fusion Quantitation using NanoString Technology</a:t>
            </a:r>
            <a:endParaRPr lang="en-US" dirty="0"/>
          </a:p>
        </p:txBody>
      </p:sp>
      <p:pic>
        <p:nvPicPr>
          <p:cNvPr id="1026"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4330" y="1520042"/>
            <a:ext cx="3735161" cy="3764478"/>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007940" y="1520042"/>
            <a:ext cx="5081468" cy="4173122"/>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897319" y="5908639"/>
            <a:ext cx="5759397" cy="369332"/>
          </a:xfrm>
          <a:prstGeom prst="rect">
            <a:avLst/>
          </a:prstGeom>
          <a:noFill/>
        </p:spPr>
        <p:txBody>
          <a:bodyPr wrap="none" rtlCol="0">
            <a:spAutoFit/>
          </a:bodyPr>
          <a:lstStyle/>
          <a:p>
            <a:r>
              <a:rPr lang="en-US" dirty="0" smtClean="0"/>
              <a:t>(Lira et al, Journal of Molecular Diagnostics 15 (1) Jan 2013)</a:t>
            </a:r>
            <a:endParaRPr lang="en-US" dirty="0"/>
          </a:p>
        </p:txBody>
      </p:sp>
    </p:spTree>
    <p:extLst>
      <p:ext uri="{BB962C8B-B14F-4D97-AF65-F5344CB8AC3E}">
        <p14:creationId xmlns:p14="http://schemas.microsoft.com/office/powerpoint/2010/main" val="24318503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5" y="45968"/>
            <a:ext cx="9274629" cy="820931"/>
          </a:xfrm>
        </p:spPr>
        <p:txBody>
          <a:bodyPr>
            <a:normAutofit fontScale="90000"/>
          </a:bodyPr>
          <a:lstStyle/>
          <a:p>
            <a:r>
              <a:rPr lang="en-US" dirty="0" smtClean="0"/>
              <a:t>The results: </a:t>
            </a:r>
            <a:r>
              <a:rPr lang="en-US" dirty="0" err="1" smtClean="0"/>
              <a:t>NanoString’s</a:t>
            </a:r>
            <a:r>
              <a:rPr lang="en-US" dirty="0" smtClean="0"/>
              <a:t> digital gene-fusion detection technology works in difficult real-world samples</a:t>
            </a:r>
            <a:endParaRPr lang="en-US" dirty="0"/>
          </a:p>
        </p:txBody>
      </p:sp>
      <p:pic>
        <p:nvPicPr>
          <p:cNvPr id="2050" name="Picture 2"/>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130636" y="1341913"/>
            <a:ext cx="4975754" cy="4191989"/>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42515" y="5617027"/>
            <a:ext cx="3954484" cy="629021"/>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Line Callout 1 4"/>
          <p:cNvSpPr/>
          <p:nvPr/>
        </p:nvSpPr>
        <p:spPr>
          <a:xfrm>
            <a:off x="5926268" y="4303741"/>
            <a:ext cx="1404633" cy="965747"/>
          </a:xfrm>
          <a:prstGeom prst="borderCallout1">
            <a:avLst>
              <a:gd name="adj1" fmla="val 18750"/>
              <a:gd name="adj2" fmla="val -8333"/>
              <a:gd name="adj3" fmla="val 51545"/>
              <a:gd name="adj4" fmla="val -138876"/>
            </a:avLst>
          </a:prstGeom>
          <a:solidFill>
            <a:srgbClr val="8EC02F"/>
          </a:solidFill>
          <a:ln>
            <a:solidFill>
              <a:srgbClr val="678B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prstClr val="white"/>
                </a:solidFill>
              </a:rPr>
              <a:t>%-tumor ranges from 10% to 100%</a:t>
            </a:r>
          </a:p>
        </p:txBody>
      </p:sp>
      <p:sp>
        <p:nvSpPr>
          <p:cNvPr id="12" name="Line Callout 1 11"/>
          <p:cNvSpPr/>
          <p:nvPr/>
        </p:nvSpPr>
        <p:spPr>
          <a:xfrm>
            <a:off x="5858489" y="5390184"/>
            <a:ext cx="2576334" cy="1324098"/>
          </a:xfrm>
          <a:prstGeom prst="borderCallout1">
            <a:avLst>
              <a:gd name="adj1" fmla="val 18750"/>
              <a:gd name="adj2" fmla="val -8333"/>
              <a:gd name="adj3" fmla="val 40660"/>
              <a:gd name="adj4" fmla="val -148296"/>
            </a:avLst>
          </a:prstGeom>
          <a:solidFill>
            <a:srgbClr val="8EC02F"/>
          </a:solidFill>
          <a:ln>
            <a:solidFill>
              <a:srgbClr val="678B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prstClr val="white"/>
                </a:solidFill>
              </a:rPr>
              <a:t>2-discordances measured. Both were non-responders (to therapy).  Authors  state “…suggest FISH false-positive results”</a:t>
            </a:r>
            <a:endParaRPr lang="en-US" sz="1600" dirty="0">
              <a:solidFill>
                <a:prstClr val="white"/>
              </a:solidFill>
            </a:endParaRPr>
          </a:p>
        </p:txBody>
      </p:sp>
      <p:sp>
        <p:nvSpPr>
          <p:cNvPr id="13" name="Line Callout 1 12"/>
          <p:cNvSpPr/>
          <p:nvPr/>
        </p:nvSpPr>
        <p:spPr>
          <a:xfrm>
            <a:off x="4386078" y="1403501"/>
            <a:ext cx="2944823" cy="1269242"/>
          </a:xfrm>
          <a:prstGeom prst="borderCallout1">
            <a:avLst>
              <a:gd name="adj1" fmla="val 18750"/>
              <a:gd name="adj2" fmla="val -8333"/>
              <a:gd name="adj3" fmla="val 98315"/>
              <a:gd name="adj4" fmla="val -79886"/>
            </a:avLst>
          </a:prstGeom>
          <a:solidFill>
            <a:srgbClr val="8EC02F"/>
          </a:solidFill>
          <a:ln>
            <a:solidFill>
              <a:srgbClr val="5577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prstClr val="white"/>
                </a:solidFill>
              </a:rPr>
              <a:t>Elevated 3’-probe digital counts over </a:t>
            </a:r>
            <a:r>
              <a:rPr lang="en-US" sz="1600" dirty="0" err="1" smtClean="0">
                <a:solidFill>
                  <a:prstClr val="white"/>
                </a:solidFill>
              </a:rPr>
              <a:t>over</a:t>
            </a:r>
            <a:r>
              <a:rPr lang="en-US" sz="1600" dirty="0" smtClean="0">
                <a:solidFill>
                  <a:prstClr val="white"/>
                </a:solidFill>
              </a:rPr>
              <a:t> 5’- digital counts: positive signal for gene-fusion (normal below horizontal bar)</a:t>
            </a:r>
            <a:endParaRPr lang="en-US" sz="1600" dirty="0">
              <a:solidFill>
                <a:prstClr val="white"/>
              </a:solidFill>
            </a:endParaRPr>
          </a:p>
        </p:txBody>
      </p:sp>
      <p:sp>
        <p:nvSpPr>
          <p:cNvPr id="14" name="Line Callout 1 13"/>
          <p:cNvSpPr/>
          <p:nvPr/>
        </p:nvSpPr>
        <p:spPr>
          <a:xfrm>
            <a:off x="5326138" y="2819051"/>
            <a:ext cx="1879283" cy="1219898"/>
          </a:xfrm>
          <a:prstGeom prst="borderCallout1">
            <a:avLst>
              <a:gd name="adj1" fmla="val 18750"/>
              <a:gd name="adj2" fmla="val -8333"/>
              <a:gd name="adj3" fmla="val 74643"/>
              <a:gd name="adj4" fmla="val -166942"/>
            </a:avLst>
          </a:prstGeom>
          <a:solidFill>
            <a:srgbClr val="8EC02F"/>
          </a:solidFill>
          <a:ln>
            <a:solidFill>
              <a:srgbClr val="678B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prstClr val="white"/>
                </a:solidFill>
              </a:rPr>
              <a:t>ALK general  expression over back ground (normal below horizontal bar)</a:t>
            </a:r>
            <a:endParaRPr lang="en-US" sz="1600" dirty="0">
              <a:solidFill>
                <a:prstClr val="white"/>
              </a:solidFill>
            </a:endParaRPr>
          </a:p>
        </p:txBody>
      </p:sp>
      <p:sp>
        <p:nvSpPr>
          <p:cNvPr id="11" name="TextBox 10"/>
          <p:cNvSpPr txBox="1"/>
          <p:nvPr/>
        </p:nvSpPr>
        <p:spPr>
          <a:xfrm>
            <a:off x="7418264" y="1405846"/>
            <a:ext cx="1458897" cy="954107"/>
          </a:xfrm>
          <a:prstGeom prst="rect">
            <a:avLst/>
          </a:prstGeom>
          <a:solidFill>
            <a:srgbClr val="FFFF00"/>
          </a:solidFill>
          <a:ln>
            <a:solidFill>
              <a:schemeClr val="tx1"/>
            </a:solidFill>
          </a:ln>
        </p:spPr>
        <p:txBody>
          <a:bodyPr wrap="square" rtlCol="0">
            <a:spAutoFit/>
          </a:bodyPr>
          <a:lstStyle/>
          <a:p>
            <a:r>
              <a:rPr lang="en-US" sz="1400" dirty="0" smtClean="0">
                <a:solidFill>
                  <a:prstClr val="black"/>
                </a:solidFill>
              </a:rPr>
              <a:t>Information complementary to existing FISH assay</a:t>
            </a:r>
            <a:endParaRPr lang="en-US" sz="1400" dirty="0">
              <a:solidFill>
                <a:prstClr val="black"/>
              </a:solidFill>
            </a:endParaRPr>
          </a:p>
        </p:txBody>
      </p:sp>
      <p:sp>
        <p:nvSpPr>
          <p:cNvPr id="16" name="TextBox 15"/>
          <p:cNvSpPr txBox="1"/>
          <p:nvPr/>
        </p:nvSpPr>
        <p:spPr>
          <a:xfrm>
            <a:off x="7358889" y="2811733"/>
            <a:ext cx="1458897" cy="954107"/>
          </a:xfrm>
          <a:prstGeom prst="rect">
            <a:avLst/>
          </a:prstGeom>
          <a:solidFill>
            <a:srgbClr val="FFFF00"/>
          </a:solidFill>
          <a:ln>
            <a:solidFill>
              <a:schemeClr val="tx1"/>
            </a:solidFill>
          </a:ln>
        </p:spPr>
        <p:txBody>
          <a:bodyPr wrap="square" rtlCol="0">
            <a:spAutoFit/>
          </a:bodyPr>
          <a:lstStyle/>
          <a:p>
            <a:r>
              <a:rPr lang="en-US" sz="1400" dirty="0" smtClean="0">
                <a:solidFill>
                  <a:prstClr val="black"/>
                </a:solidFill>
              </a:rPr>
              <a:t>Information complementary to existing IHC assay</a:t>
            </a:r>
            <a:endParaRPr lang="en-US" sz="1400" dirty="0">
              <a:solidFill>
                <a:prstClr val="black"/>
              </a:solidFill>
            </a:endParaRPr>
          </a:p>
        </p:txBody>
      </p:sp>
      <p:sp>
        <p:nvSpPr>
          <p:cNvPr id="17" name="TextBox 16"/>
          <p:cNvSpPr txBox="1"/>
          <p:nvPr/>
        </p:nvSpPr>
        <p:spPr>
          <a:xfrm>
            <a:off x="510636" y="6381803"/>
            <a:ext cx="5312227" cy="338554"/>
          </a:xfrm>
          <a:prstGeom prst="rect">
            <a:avLst/>
          </a:prstGeom>
          <a:solidFill>
            <a:schemeClr val="bg1"/>
          </a:solidFill>
        </p:spPr>
        <p:txBody>
          <a:bodyPr wrap="square" rtlCol="0">
            <a:spAutoFit/>
          </a:bodyPr>
          <a:lstStyle/>
          <a:p>
            <a:r>
              <a:rPr lang="en-US" sz="1600" dirty="0" smtClean="0">
                <a:solidFill>
                  <a:prstClr val="black"/>
                </a:solidFill>
              </a:rPr>
              <a:t>(Lira et al, Journal of Molecular Diagnostics 15 (1) Jan 2013)</a:t>
            </a:r>
            <a:endParaRPr lang="en-US" sz="1600" dirty="0">
              <a:solidFill>
                <a:prstClr val="black"/>
              </a:solidFill>
            </a:endParaRPr>
          </a:p>
        </p:txBody>
      </p:sp>
    </p:spTree>
    <p:extLst>
      <p:ext uri="{BB962C8B-B14F-4D97-AF65-F5344CB8AC3E}">
        <p14:creationId xmlns:p14="http://schemas.microsoft.com/office/powerpoint/2010/main" val="37490708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Agenda</a:t>
            </a:r>
            <a:endParaRPr lang="en-US" dirty="0"/>
          </a:p>
        </p:txBody>
      </p:sp>
      <p:sp>
        <p:nvSpPr>
          <p:cNvPr id="7" name="Content Placeholder 6"/>
          <p:cNvSpPr>
            <a:spLocks noGrp="1"/>
          </p:cNvSpPr>
          <p:nvPr>
            <p:ph sz="half" idx="1"/>
          </p:nvPr>
        </p:nvSpPr>
        <p:spPr>
          <a:xfrm>
            <a:off x="207782" y="1576799"/>
            <a:ext cx="4767553" cy="4509675"/>
          </a:xfrm>
        </p:spPr>
        <p:txBody>
          <a:bodyPr/>
          <a:lstStyle/>
          <a:p>
            <a:r>
              <a:rPr lang="en-US" dirty="0" smtClean="0">
                <a:solidFill>
                  <a:schemeClr val="accent1"/>
                </a:solidFill>
                <a:hlinkClick r:id="rId3" action="ppaction://hlinksldjump"/>
              </a:rPr>
              <a:t>Platform Introduction</a:t>
            </a:r>
            <a:r>
              <a:rPr lang="en-US" dirty="0" smtClean="0"/>
              <a:t>	</a:t>
            </a:r>
          </a:p>
          <a:p>
            <a:r>
              <a:rPr lang="en-US" dirty="0" smtClean="0">
                <a:hlinkClick r:id="rId4" action="ppaction://hlinksldjump"/>
              </a:rPr>
              <a:t>Assay Overview</a:t>
            </a:r>
            <a:endParaRPr lang="en-US" dirty="0" smtClean="0"/>
          </a:p>
          <a:p>
            <a:r>
              <a:rPr lang="en-US" dirty="0" smtClean="0">
                <a:hlinkClick r:id="rId5" action="ppaction://hlinksldjump"/>
              </a:rPr>
              <a:t>Performance</a:t>
            </a:r>
            <a:endParaRPr lang="en-US" dirty="0" smtClean="0"/>
          </a:p>
          <a:p>
            <a:r>
              <a:rPr lang="en-US" dirty="0">
                <a:solidFill>
                  <a:srgbClr val="4F4E50"/>
                </a:solidFill>
                <a:hlinkClick r:id="rId6" action="ppaction://hlinksldjump"/>
              </a:rPr>
              <a:t>Application extensions </a:t>
            </a:r>
            <a:endParaRPr lang="en-US" dirty="0" smtClean="0">
              <a:solidFill>
                <a:srgbClr val="4F4E50"/>
              </a:solidFill>
            </a:endParaRPr>
          </a:p>
          <a:p>
            <a:pPr lvl="1"/>
            <a:r>
              <a:rPr lang="en-US" b="1" dirty="0">
                <a:solidFill>
                  <a:srgbClr val="4F4E50"/>
                </a:solidFill>
                <a:hlinkClick r:id="rId6" action="ppaction://hlinksldjump"/>
              </a:rPr>
              <a:t>Single cell / small sample </a:t>
            </a:r>
            <a:r>
              <a:rPr lang="en-US" b="1" dirty="0" smtClean="0">
                <a:solidFill>
                  <a:srgbClr val="4F4E50"/>
                </a:solidFill>
                <a:hlinkClick r:id="rId6" action="ppaction://hlinksldjump"/>
              </a:rPr>
              <a:t>profiling</a:t>
            </a:r>
            <a:endParaRPr lang="en-US" b="1" dirty="0" smtClean="0">
              <a:solidFill>
                <a:srgbClr val="4F4E50"/>
              </a:solidFill>
            </a:endParaRPr>
          </a:p>
          <a:p>
            <a:pPr lvl="1"/>
            <a:r>
              <a:rPr lang="en-US" dirty="0" err="1" smtClean="0">
                <a:solidFill>
                  <a:srgbClr val="4F4E50"/>
                </a:solidFill>
                <a:hlinkClick r:id="rId7" action="ppaction://hlinksldjump"/>
              </a:rPr>
              <a:t>miRNA</a:t>
            </a:r>
            <a:endParaRPr lang="en-US" dirty="0" smtClean="0">
              <a:solidFill>
                <a:srgbClr val="4F4E50"/>
              </a:solidFill>
            </a:endParaRPr>
          </a:p>
          <a:p>
            <a:pPr lvl="1"/>
            <a:r>
              <a:rPr lang="en-US" dirty="0">
                <a:solidFill>
                  <a:srgbClr val="4F4E50"/>
                </a:solidFill>
                <a:hlinkClick r:id="rId8" action="ppaction://hlinksldjump"/>
              </a:rPr>
              <a:t>DNA applications (CNV and ChIP</a:t>
            </a:r>
            <a:r>
              <a:rPr lang="en-US" dirty="0" smtClean="0">
                <a:solidFill>
                  <a:srgbClr val="4F4E50"/>
                </a:solidFill>
                <a:hlinkClick r:id="rId8" action="ppaction://hlinksldjump"/>
              </a:rPr>
              <a:t>)</a:t>
            </a:r>
            <a:endParaRPr lang="en-US" dirty="0">
              <a:solidFill>
                <a:srgbClr val="4F4E50"/>
              </a:solidFill>
            </a:endParaRPr>
          </a:p>
        </p:txBody>
      </p:sp>
      <p:pic>
        <p:nvPicPr>
          <p:cNvPr id="13" name="Picture 6" descr="04_TNgreen-small"/>
          <p:cNvPicPr>
            <a:picLocks noGrp="1" noChangeAspect="1" noChangeArrowheads="1"/>
          </p:cNvPicPr>
          <p:nvPr>
            <p:ph sz="half" idx="2"/>
          </p:nvPr>
        </p:nvPicPr>
        <p:blipFill>
          <a:blip r:embed="rId9" cstate="screen"/>
          <a:stretch>
            <a:fillRect/>
          </a:stretch>
        </p:blipFill>
        <p:spPr>
          <a:xfrm>
            <a:off x="4724400" y="3036094"/>
            <a:ext cx="4114800" cy="1590675"/>
          </a:xfrm>
          <a:prstGeom prst="rect">
            <a:avLst/>
          </a:prstGeom>
        </p:spPr>
      </p:pic>
      <p:sp>
        <p:nvSpPr>
          <p:cNvPr id="4" name="Footer Placeholder 3"/>
          <p:cNvSpPr>
            <a:spLocks noGrp="1"/>
          </p:cNvSpPr>
          <p:nvPr>
            <p:ph type="ftr" sz="quarter" idx="11"/>
          </p:nvPr>
        </p:nvSpPr>
        <p:spPr/>
        <p:txBody>
          <a:bodyPr/>
          <a:lstStyle/>
          <a:p>
            <a:r>
              <a:rPr lang="en-US" smtClean="0"/>
              <a:t>NanoString Confidential.</a:t>
            </a:r>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31</a:t>
            </a:fld>
            <a:endParaRPr lang="en-US"/>
          </a:p>
        </p:txBody>
      </p:sp>
    </p:spTree>
    <p:extLst>
      <p:ext uri="{BB962C8B-B14F-4D97-AF65-F5344CB8AC3E}">
        <p14:creationId xmlns:p14="http://schemas.microsoft.com/office/powerpoint/2010/main" val="151358489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685800" y="6652832"/>
            <a:ext cx="4419600" cy="205168"/>
          </a:xfrm>
        </p:spPr>
        <p:txBody>
          <a:bodyPr/>
          <a:lstStyle/>
          <a:p>
            <a:r>
              <a:rPr lang="en-US" dirty="0" err="1" smtClean="0">
                <a:solidFill>
                  <a:srgbClr val="717073">
                    <a:lumMod val="75000"/>
                  </a:srgbClr>
                </a:solidFill>
              </a:rPr>
              <a:t>NanoString</a:t>
            </a:r>
            <a:r>
              <a:rPr lang="en-US" dirty="0" smtClean="0">
                <a:solidFill>
                  <a:srgbClr val="717073">
                    <a:lumMod val="75000"/>
                  </a:srgbClr>
                </a:solidFill>
              </a:rPr>
              <a:t>® Technologies   |   Confidential   |   For Research Use Only.  Not for use in diagnostic procedures</a:t>
            </a:r>
            <a:endParaRPr lang="en-US" dirty="0">
              <a:solidFill>
                <a:srgbClr val="717073">
                  <a:lumMod val="75000"/>
                </a:srgb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srgbClr val="717073">
                    <a:lumMod val="75000"/>
                  </a:srgbClr>
                </a:solidFill>
              </a:rPr>
              <a:pPr/>
              <a:t>32</a:t>
            </a:fld>
            <a:endParaRPr lang="en-US" dirty="0">
              <a:solidFill>
                <a:srgbClr val="717073">
                  <a:lumMod val="75000"/>
                </a:srgbClr>
              </a:solidFill>
            </a:endParaRPr>
          </a:p>
        </p:txBody>
      </p:sp>
      <p:pic>
        <p:nvPicPr>
          <p:cNvPr id="4098"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495800" y="1401725"/>
            <a:ext cx="3594171" cy="4694275"/>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44738" y="1401725"/>
            <a:ext cx="3622461" cy="4694275"/>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a:xfrm>
            <a:off x="228600" y="0"/>
            <a:ext cx="8686800" cy="762000"/>
          </a:xfrm>
        </p:spPr>
        <p:txBody>
          <a:bodyPr>
            <a:normAutofit fontScale="90000"/>
          </a:bodyPr>
          <a:lstStyle/>
          <a:p>
            <a:r>
              <a:rPr lang="en-US" dirty="0" smtClean="0"/>
              <a:t>Single Cell Application Allows Input Down to 1 Cell (or 10pg RNA)</a:t>
            </a:r>
            <a:endParaRPr lang="en-US" dirty="0"/>
          </a:p>
        </p:txBody>
      </p:sp>
    </p:spTree>
    <p:extLst>
      <p:ext uri="{BB962C8B-B14F-4D97-AF65-F5344CB8AC3E}">
        <p14:creationId xmlns:p14="http://schemas.microsoft.com/office/powerpoint/2010/main" val="21608130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227255" y="1295400"/>
            <a:ext cx="1840545" cy="1688145"/>
          </a:xfrm>
          <a:prstGeom prst="rect">
            <a:avLst/>
          </a:prstGeom>
        </p:spPr>
      </p:pic>
      <p:sp>
        <p:nvSpPr>
          <p:cNvPr id="2" name="Title 1"/>
          <p:cNvSpPr>
            <a:spLocks noGrp="1"/>
          </p:cNvSpPr>
          <p:nvPr>
            <p:ph type="title"/>
          </p:nvPr>
        </p:nvSpPr>
        <p:spPr>
          <a:xfrm>
            <a:off x="0" y="76200"/>
            <a:ext cx="9144000" cy="762000"/>
          </a:xfrm>
        </p:spPr>
        <p:txBody>
          <a:bodyPr/>
          <a:lstStyle/>
          <a:p>
            <a:r>
              <a:rPr lang="en-US" sz="2800" dirty="0" err="1" smtClean="0">
                <a:ea typeface="+mj-ea"/>
                <a:cs typeface="+mj-cs"/>
              </a:rPr>
              <a:t>nCounter</a:t>
            </a:r>
            <a:r>
              <a:rPr lang="en-US" sz="2800" dirty="0" smtClean="0">
                <a:ea typeface="+mj-ea"/>
                <a:cs typeface="+mj-cs"/>
              </a:rPr>
              <a:t> Compatible with a Range of Single Cell Prep Methods</a:t>
            </a:r>
            <a:endParaRPr lang="en-US" sz="2800" dirty="0">
              <a:ea typeface="+mj-ea"/>
              <a:cs typeface="+mj-cs"/>
            </a:endParaRPr>
          </a:p>
        </p:txBody>
      </p:sp>
      <p:sp>
        <p:nvSpPr>
          <p:cNvPr id="8" name="Rectangle 7"/>
          <p:cNvSpPr/>
          <p:nvPr/>
        </p:nvSpPr>
        <p:spPr>
          <a:xfrm>
            <a:off x="0" y="2844225"/>
            <a:ext cx="2121819" cy="584775"/>
          </a:xfrm>
          <a:prstGeom prst="rect">
            <a:avLst/>
          </a:prstGeom>
        </p:spPr>
        <p:txBody>
          <a:bodyPr wrap="square">
            <a:spAutoFit/>
          </a:bodyPr>
          <a:lstStyle/>
          <a:p>
            <a:r>
              <a:rPr lang="en-US" sz="1600" dirty="0" smtClean="0">
                <a:solidFill>
                  <a:srgbClr val="4F4E50"/>
                </a:solidFill>
              </a:rPr>
              <a:t>Fluorescence Activated Cell Sorting (FACS)</a:t>
            </a:r>
          </a:p>
        </p:txBody>
      </p:sp>
      <p:sp>
        <p:nvSpPr>
          <p:cNvPr id="10" name="Rectangle 9"/>
          <p:cNvSpPr/>
          <p:nvPr/>
        </p:nvSpPr>
        <p:spPr>
          <a:xfrm>
            <a:off x="29711" y="6024962"/>
            <a:ext cx="3039615" cy="338554"/>
          </a:xfrm>
          <a:prstGeom prst="rect">
            <a:avLst/>
          </a:prstGeom>
        </p:spPr>
        <p:txBody>
          <a:bodyPr wrap="none">
            <a:spAutoFit/>
          </a:bodyPr>
          <a:lstStyle/>
          <a:p>
            <a:r>
              <a:rPr lang="en-US" sz="1600" dirty="0" smtClean="0">
                <a:solidFill>
                  <a:srgbClr val="4F4E50"/>
                </a:solidFill>
              </a:rPr>
              <a:t>Laser Capture Micro Dissection (LCM)</a:t>
            </a:r>
          </a:p>
        </p:txBody>
      </p:sp>
      <p:pic>
        <p:nvPicPr>
          <p:cNvPr id="12" name="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108173" y="4703011"/>
            <a:ext cx="1950723" cy="1295401"/>
          </a:xfrm>
          <a:prstGeom prst="rect">
            <a:avLst/>
          </a:prstGeom>
        </p:spPr>
      </p:pic>
      <p:pic>
        <p:nvPicPr>
          <p:cNvPr id="14" name="Picture 1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276600" y="2286000"/>
            <a:ext cx="2838914" cy="1690589"/>
          </a:xfrm>
          <a:prstGeom prst="rect">
            <a:avLst/>
          </a:prstGeom>
        </p:spPr>
      </p:pic>
      <p:sp>
        <p:nvSpPr>
          <p:cNvPr id="16" name="Content Placeholder 2"/>
          <p:cNvSpPr>
            <a:spLocks noGrp="1"/>
          </p:cNvSpPr>
          <p:nvPr>
            <p:ph idx="1"/>
          </p:nvPr>
        </p:nvSpPr>
        <p:spPr>
          <a:xfrm>
            <a:off x="3505200" y="4095018"/>
            <a:ext cx="3124200" cy="1315182"/>
          </a:xfrm>
          <a:noFill/>
          <a:ln w="9525">
            <a:noFill/>
            <a:miter lim="800000"/>
            <a:headEnd/>
            <a:tailEnd/>
          </a:ln>
        </p:spPr>
        <p:txBody>
          <a:bodyPr vert="horz" wrap="square" lIns="91440" tIns="45720" rIns="91440" bIns="45720" numCol="1" anchor="t" anchorCtr="0" compatLnSpc="1">
            <a:prstTxWarp prst="textNoShape">
              <a:avLst/>
            </a:prstTxWarp>
            <a:noAutofit/>
          </a:bodyPr>
          <a:lstStyle/>
          <a:p>
            <a:r>
              <a:rPr lang="en-US" sz="1600" b="0" dirty="0" smtClean="0"/>
              <a:t>Completely Digital</a:t>
            </a:r>
          </a:p>
          <a:p>
            <a:r>
              <a:rPr lang="en-US" sz="1600" b="0" dirty="0" smtClean="0"/>
              <a:t>Robust and Automated</a:t>
            </a:r>
          </a:p>
          <a:p>
            <a:r>
              <a:rPr lang="en-US" sz="1600" b="0" dirty="0" smtClean="0"/>
              <a:t>Multiplexed (up to 800-genes)</a:t>
            </a:r>
          </a:p>
        </p:txBody>
      </p:sp>
      <p:sp>
        <p:nvSpPr>
          <p:cNvPr id="17" name="Striped Right Arrow 16"/>
          <p:cNvSpPr/>
          <p:nvPr/>
        </p:nvSpPr>
        <p:spPr>
          <a:xfrm rot="19499237">
            <a:off x="2313781" y="4474410"/>
            <a:ext cx="914400" cy="457200"/>
          </a:xfrm>
          <a:prstGeom prst="stripedRightArrow">
            <a:avLst/>
          </a:prstGeom>
          <a:solidFill>
            <a:srgbClr val="92D050"/>
          </a:solidFill>
          <a:ln>
            <a:solidFill>
              <a:schemeClr val="accent1">
                <a:lumMod val="5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solidFill>
                <a:srgbClr val="4F4E50"/>
              </a:solidFill>
            </a:endParaRPr>
          </a:p>
        </p:txBody>
      </p:sp>
      <p:sp>
        <p:nvSpPr>
          <p:cNvPr id="18" name="Striped Right Arrow 17"/>
          <p:cNvSpPr/>
          <p:nvPr/>
        </p:nvSpPr>
        <p:spPr>
          <a:xfrm rot="1886610">
            <a:off x="2204683" y="2182092"/>
            <a:ext cx="914400" cy="457200"/>
          </a:xfrm>
          <a:prstGeom prst="stripedRightArrow">
            <a:avLst/>
          </a:prstGeom>
          <a:solidFill>
            <a:srgbClr val="92D050"/>
          </a:solidFill>
          <a:ln>
            <a:solidFill>
              <a:schemeClr val="accent1">
                <a:lumMod val="5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solidFill>
                <a:srgbClr val="4F4E50"/>
              </a:solidFill>
            </a:endParaRPr>
          </a:p>
        </p:txBody>
      </p:sp>
      <p:sp>
        <p:nvSpPr>
          <p:cNvPr id="20" name="Striped Right Arrow 19"/>
          <p:cNvSpPr/>
          <p:nvPr/>
        </p:nvSpPr>
        <p:spPr>
          <a:xfrm rot="13141810">
            <a:off x="5974850" y="4439164"/>
            <a:ext cx="914400" cy="457200"/>
          </a:xfrm>
          <a:prstGeom prst="stripedRightArrow">
            <a:avLst/>
          </a:prstGeom>
          <a:solidFill>
            <a:srgbClr val="92D050"/>
          </a:solidFill>
          <a:ln>
            <a:solidFill>
              <a:schemeClr val="accent1">
                <a:lumMod val="5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solidFill>
                <a:srgbClr val="4F4E50"/>
              </a:solidFill>
            </a:endParaRPr>
          </a:p>
        </p:txBody>
      </p:sp>
      <p:sp>
        <p:nvSpPr>
          <p:cNvPr id="21" name="Striped Right Arrow 20"/>
          <p:cNvSpPr/>
          <p:nvPr/>
        </p:nvSpPr>
        <p:spPr>
          <a:xfrm rot="9168607">
            <a:off x="6169449" y="2256811"/>
            <a:ext cx="914400" cy="457200"/>
          </a:xfrm>
          <a:prstGeom prst="stripedRightArrow">
            <a:avLst/>
          </a:prstGeom>
          <a:solidFill>
            <a:srgbClr val="92D050"/>
          </a:solidFill>
          <a:ln>
            <a:solidFill>
              <a:schemeClr val="accent1">
                <a:lumMod val="5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solidFill>
                <a:srgbClr val="4F4E50"/>
              </a:solidFill>
            </a:endParaRPr>
          </a:p>
        </p:txBody>
      </p:sp>
      <p:sp>
        <p:nvSpPr>
          <p:cNvPr id="23" name="Rectangle 22"/>
          <p:cNvSpPr/>
          <p:nvPr/>
        </p:nvSpPr>
        <p:spPr>
          <a:xfrm>
            <a:off x="7467600" y="2667000"/>
            <a:ext cx="1542410" cy="584775"/>
          </a:xfrm>
          <a:prstGeom prst="rect">
            <a:avLst/>
          </a:prstGeom>
        </p:spPr>
        <p:txBody>
          <a:bodyPr wrap="none">
            <a:spAutoFit/>
          </a:bodyPr>
          <a:lstStyle/>
          <a:p>
            <a:r>
              <a:rPr lang="en-US" sz="1600" dirty="0" smtClean="0">
                <a:solidFill>
                  <a:srgbClr val="4F4E50"/>
                </a:solidFill>
              </a:rPr>
              <a:t>Single-Cell </a:t>
            </a:r>
          </a:p>
          <a:p>
            <a:r>
              <a:rPr lang="en-US" sz="1600" dirty="0" smtClean="0">
                <a:solidFill>
                  <a:srgbClr val="4F4E50"/>
                </a:solidFill>
              </a:rPr>
              <a:t>MicroManipulation</a:t>
            </a:r>
            <a:endParaRPr lang="en-US" sz="1600" dirty="0">
              <a:solidFill>
                <a:srgbClr val="4F4E50"/>
              </a:solidFill>
            </a:endParaRPr>
          </a:p>
        </p:txBody>
      </p:sp>
      <p:sp>
        <p:nvSpPr>
          <p:cNvPr id="24" name="Rectangle 23"/>
          <p:cNvSpPr/>
          <p:nvPr/>
        </p:nvSpPr>
        <p:spPr>
          <a:xfrm>
            <a:off x="7411195" y="6024962"/>
            <a:ext cx="1470980" cy="338554"/>
          </a:xfrm>
          <a:prstGeom prst="rect">
            <a:avLst/>
          </a:prstGeom>
        </p:spPr>
        <p:txBody>
          <a:bodyPr wrap="none">
            <a:spAutoFit/>
          </a:bodyPr>
          <a:lstStyle/>
          <a:p>
            <a:r>
              <a:rPr lang="en-US" sz="1600" dirty="0" smtClean="0">
                <a:solidFill>
                  <a:srgbClr val="4F4E50"/>
                </a:solidFill>
              </a:rPr>
              <a:t>Optical Tweezers</a:t>
            </a:r>
            <a:endParaRPr lang="en-US" sz="1600" dirty="0">
              <a:solidFill>
                <a:srgbClr val="4F4E50"/>
              </a:solidFill>
            </a:endParaRPr>
          </a:p>
        </p:txBody>
      </p:sp>
      <p:sp>
        <p:nvSpPr>
          <p:cNvPr id="25" name="TextBox 24"/>
          <p:cNvSpPr txBox="1"/>
          <p:nvPr/>
        </p:nvSpPr>
        <p:spPr>
          <a:xfrm>
            <a:off x="3459180" y="2286000"/>
            <a:ext cx="2473754" cy="369332"/>
          </a:xfrm>
          <a:prstGeom prst="rect">
            <a:avLst/>
          </a:prstGeom>
          <a:noFill/>
        </p:spPr>
        <p:txBody>
          <a:bodyPr wrap="none" rtlCol="0">
            <a:spAutoFit/>
          </a:bodyPr>
          <a:lstStyle/>
          <a:p>
            <a:r>
              <a:rPr lang="en-US" dirty="0" smtClean="0">
                <a:solidFill>
                  <a:srgbClr val="4F4E50"/>
                </a:solidFill>
              </a:rPr>
              <a:t>nCounter Gene Expression</a:t>
            </a:r>
            <a:endParaRPr lang="en-US" dirty="0">
              <a:solidFill>
                <a:srgbClr val="4F4E50"/>
              </a:solidFill>
            </a:endParaRPr>
          </a:p>
        </p:txBody>
      </p:sp>
      <p:sp>
        <p:nvSpPr>
          <p:cNvPr id="6" name="Footer Placeholder 5"/>
          <p:cNvSpPr>
            <a:spLocks noGrp="1"/>
          </p:cNvSpPr>
          <p:nvPr>
            <p:ph type="ftr" sz="quarter" idx="11"/>
          </p:nvPr>
        </p:nvSpPr>
        <p:spPr>
          <a:xfrm>
            <a:off x="685800" y="6653213"/>
            <a:ext cx="4724400" cy="204787"/>
          </a:xfrm>
        </p:spPr>
        <p:txBody>
          <a:bodyPr/>
          <a:lstStyle/>
          <a:p>
            <a:pPr>
              <a:defRPr/>
            </a:pPr>
            <a:r>
              <a:rPr lang="en-US" dirty="0" err="1" smtClean="0"/>
              <a:t>NanoString</a:t>
            </a:r>
            <a:r>
              <a:rPr lang="en-US" dirty="0" smtClean="0"/>
              <a:t>® Technologies   |   Confidential   |   For Research Use Only.  Not for use in diagnostic procedures</a:t>
            </a:r>
            <a:endParaRPr lang="en-US" dirty="0"/>
          </a:p>
        </p:txBody>
      </p:sp>
      <p:sp>
        <p:nvSpPr>
          <p:cNvPr id="7" name="Slide Number Placeholder 6"/>
          <p:cNvSpPr>
            <a:spLocks noGrp="1"/>
          </p:cNvSpPr>
          <p:nvPr>
            <p:ph type="sldNum" sz="quarter" idx="12"/>
          </p:nvPr>
        </p:nvSpPr>
        <p:spPr/>
        <p:txBody>
          <a:bodyPr/>
          <a:lstStyle/>
          <a:p>
            <a:pPr>
              <a:defRPr/>
            </a:pPr>
            <a:fld id="{A1BFFB17-3C4D-D148-9B70-4C049B02C0DA}" type="slidenum">
              <a:rPr lang="en-US" smtClean="0"/>
              <a:pPr>
                <a:defRPr/>
              </a:pPr>
              <a:t>33</a:t>
            </a:fld>
            <a:endParaRPr lang="en-US" dirty="0"/>
          </a:p>
        </p:txBody>
      </p:sp>
      <p:pic>
        <p:nvPicPr>
          <p:cNvPr id="22" name="Content Placeholder 3"/>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6201" y="1346325"/>
            <a:ext cx="1997200" cy="1497900"/>
          </a:xfrm>
          <a:prstGeom prst="rect">
            <a:avLst/>
          </a:prstGeom>
          <a:noFill/>
          <a:ln w="9525">
            <a:noFill/>
            <a:miter lim="800000"/>
            <a:headEnd/>
            <a:tailEnd/>
          </a:ln>
        </p:spPr>
      </p:pic>
      <p:pic>
        <p:nvPicPr>
          <p:cNvPr id="3" name="Picture 2" descr="http://ttc.nci.nih.gov/imgs/ssi_lcm.png">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6529" y="4535573"/>
            <a:ext cx="2138150" cy="149670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6512650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3650" y="152400"/>
            <a:ext cx="8161750" cy="762000"/>
          </a:xfrm>
        </p:spPr>
        <p:txBody>
          <a:bodyPr/>
          <a:lstStyle/>
          <a:p>
            <a:r>
              <a:rPr lang="en-US" dirty="0" smtClean="0"/>
              <a:t>Multiplexed Target Enrichment Primer Design</a:t>
            </a:r>
            <a:endParaRPr lang="en-US" dirty="0"/>
          </a:p>
        </p:txBody>
      </p:sp>
      <p:sp>
        <p:nvSpPr>
          <p:cNvPr id="5" name="Footer Placeholder 4"/>
          <p:cNvSpPr>
            <a:spLocks noGrp="1"/>
          </p:cNvSpPr>
          <p:nvPr>
            <p:ph type="ftr" sz="quarter" idx="11"/>
          </p:nvPr>
        </p:nvSpPr>
        <p:spPr>
          <a:xfrm>
            <a:off x="685800" y="6653213"/>
            <a:ext cx="4654828" cy="204787"/>
          </a:xfrm>
        </p:spPr>
        <p:txBody>
          <a:bodyPr/>
          <a:lstStyle/>
          <a:p>
            <a:pPr>
              <a:defRPr/>
            </a:pPr>
            <a:r>
              <a:rPr lang="en-US" dirty="0" err="1" smtClean="0">
                <a:solidFill>
                  <a:srgbClr val="717073">
                    <a:lumMod val="75000"/>
                  </a:srgbClr>
                </a:solidFill>
              </a:rPr>
              <a:t>NanoString</a:t>
            </a:r>
            <a:r>
              <a:rPr lang="en-US" dirty="0" smtClean="0">
                <a:solidFill>
                  <a:srgbClr val="717073">
                    <a:lumMod val="75000"/>
                  </a:srgbClr>
                </a:solidFill>
              </a:rPr>
              <a:t>® Technologies   |   Confidential   |   For Research Use Only.  Not for use in diagnostic procedures</a:t>
            </a:r>
            <a:endParaRPr lang="en-US" dirty="0">
              <a:solidFill>
                <a:srgbClr val="717073">
                  <a:lumMod val="75000"/>
                </a:srgbClr>
              </a:solidFill>
            </a:endParaRPr>
          </a:p>
        </p:txBody>
      </p:sp>
      <p:sp>
        <p:nvSpPr>
          <p:cNvPr id="6" name="Slide Number Placeholder 5"/>
          <p:cNvSpPr>
            <a:spLocks noGrp="1"/>
          </p:cNvSpPr>
          <p:nvPr>
            <p:ph type="sldNum" sz="quarter" idx="12"/>
          </p:nvPr>
        </p:nvSpPr>
        <p:spPr/>
        <p:txBody>
          <a:bodyPr/>
          <a:lstStyle/>
          <a:p>
            <a:pPr>
              <a:defRPr/>
            </a:pPr>
            <a:fld id="{774850C6-0386-4B5E-B926-DFCCE60CB9E5}" type="slidenum">
              <a:rPr lang="en-US" smtClean="0">
                <a:solidFill>
                  <a:srgbClr val="717073">
                    <a:lumMod val="75000"/>
                  </a:srgbClr>
                </a:solidFill>
              </a:rPr>
              <a:pPr>
                <a:defRPr/>
              </a:pPr>
              <a:t>34</a:t>
            </a:fld>
            <a:endParaRPr lang="en-US" dirty="0">
              <a:solidFill>
                <a:srgbClr val="717073">
                  <a:lumMod val="75000"/>
                </a:srgbClr>
              </a:solidFill>
            </a:endParaRPr>
          </a:p>
        </p:txBody>
      </p:sp>
      <p:sp>
        <p:nvSpPr>
          <p:cNvPr id="11" name="Content Placeholder 2"/>
          <p:cNvSpPr>
            <a:spLocks noGrp="1"/>
          </p:cNvSpPr>
          <p:nvPr>
            <p:ph sz="half" idx="1"/>
          </p:nvPr>
        </p:nvSpPr>
        <p:spPr>
          <a:xfrm>
            <a:off x="304800" y="4749800"/>
            <a:ext cx="6273800" cy="1892300"/>
          </a:xfrm>
          <a:ln w="15875">
            <a:noFill/>
          </a:ln>
        </p:spPr>
        <p:txBody>
          <a:bodyPr rtlCol="0" anchor="t">
            <a:normAutofit/>
          </a:bodyPr>
          <a:lstStyle/>
          <a:p>
            <a:pPr eaLnBrk="1" fontAlgn="auto" hangingPunct="1">
              <a:spcAft>
                <a:spcPts val="0"/>
              </a:spcAft>
              <a:defRPr/>
            </a:pPr>
            <a:r>
              <a:rPr lang="en-US" sz="2200" dirty="0" smtClean="0">
                <a:solidFill>
                  <a:srgbClr val="4F4E50"/>
                </a:solidFill>
              </a:rPr>
              <a:t>Primers designed using Primer3</a:t>
            </a:r>
          </a:p>
          <a:p>
            <a:pPr lvl="1" eaLnBrk="1" fontAlgn="auto" hangingPunct="1">
              <a:spcAft>
                <a:spcPts val="0"/>
              </a:spcAft>
              <a:defRPr/>
            </a:pPr>
            <a:r>
              <a:rPr lang="en-US" dirty="0" smtClean="0">
                <a:solidFill>
                  <a:srgbClr val="4F4E50"/>
                </a:solidFill>
              </a:rPr>
              <a:t>Consistent amplicon size range 170-230nt (200 average size)</a:t>
            </a:r>
          </a:p>
          <a:p>
            <a:pPr lvl="1" eaLnBrk="1" fontAlgn="auto" hangingPunct="1">
              <a:spcAft>
                <a:spcPts val="0"/>
              </a:spcAft>
              <a:defRPr/>
            </a:pPr>
            <a:r>
              <a:rPr lang="en-US" dirty="0" smtClean="0">
                <a:solidFill>
                  <a:srgbClr val="4F4E50"/>
                </a:solidFill>
              </a:rPr>
              <a:t>Optimal primer size = 18nt</a:t>
            </a:r>
          </a:p>
          <a:p>
            <a:pPr lvl="1" eaLnBrk="1" fontAlgn="auto" hangingPunct="1">
              <a:spcAft>
                <a:spcPts val="0"/>
              </a:spcAft>
              <a:defRPr/>
            </a:pPr>
            <a:r>
              <a:rPr lang="en-US" dirty="0" smtClean="0">
                <a:solidFill>
                  <a:srgbClr val="4F4E50"/>
                </a:solidFill>
              </a:rPr>
              <a:t>Optimal primer Tm = 60</a:t>
            </a:r>
            <a:r>
              <a:rPr lang="en-US" baseline="30000" dirty="0" smtClean="0">
                <a:solidFill>
                  <a:srgbClr val="4F4E50"/>
                </a:solidFill>
              </a:rPr>
              <a:t>o</a:t>
            </a:r>
            <a:r>
              <a:rPr lang="en-US" dirty="0" smtClean="0">
                <a:solidFill>
                  <a:srgbClr val="4F4E50"/>
                </a:solidFill>
              </a:rPr>
              <a:t>C</a:t>
            </a:r>
          </a:p>
          <a:p>
            <a:pPr lvl="1" eaLnBrk="1" fontAlgn="auto" hangingPunct="1">
              <a:spcAft>
                <a:spcPts val="0"/>
              </a:spcAft>
              <a:defRPr/>
            </a:pPr>
            <a:endParaRPr lang="en-US" dirty="0" smtClean="0">
              <a:solidFill>
                <a:srgbClr val="4F4E50"/>
              </a:solidFill>
            </a:endParaRPr>
          </a:p>
        </p:txBody>
      </p:sp>
      <p:sp>
        <p:nvSpPr>
          <p:cNvPr id="12" name="Content Placeholder 2"/>
          <p:cNvSpPr>
            <a:spLocks noGrp="1"/>
          </p:cNvSpPr>
          <p:nvPr>
            <p:ph sz="half" idx="1"/>
          </p:nvPr>
        </p:nvSpPr>
        <p:spPr>
          <a:xfrm>
            <a:off x="190500" y="1462089"/>
            <a:ext cx="8356600" cy="1141412"/>
          </a:xfrm>
        </p:spPr>
        <p:txBody>
          <a:bodyPr rtlCol="0" anchor="t">
            <a:normAutofit/>
          </a:bodyPr>
          <a:lstStyle/>
          <a:p>
            <a:pPr eaLnBrk="1" fontAlgn="auto" hangingPunct="1">
              <a:spcAft>
                <a:spcPts val="0"/>
              </a:spcAft>
              <a:defRPr/>
            </a:pPr>
            <a:r>
              <a:rPr lang="en-US" sz="2200" dirty="0" smtClean="0">
                <a:solidFill>
                  <a:srgbClr val="4F4E50"/>
                </a:solidFill>
              </a:rPr>
              <a:t>Target-specific primers designed to amplify NanoString Probe target region </a:t>
            </a:r>
          </a:p>
        </p:txBody>
      </p:sp>
      <p:grpSp>
        <p:nvGrpSpPr>
          <p:cNvPr id="24" name="Group 23"/>
          <p:cNvGrpSpPr/>
          <p:nvPr/>
        </p:nvGrpSpPr>
        <p:grpSpPr>
          <a:xfrm>
            <a:off x="1016000" y="2514600"/>
            <a:ext cx="6515100" cy="2362200"/>
            <a:chOff x="173038" y="3289300"/>
            <a:chExt cx="5326062" cy="2298700"/>
          </a:xfrm>
        </p:grpSpPr>
        <p:pic>
          <p:nvPicPr>
            <p:cNvPr id="20" name="Picture 33" descr="RNA-g"/>
            <p:cNvPicPr>
              <a:picLocks noChangeAspect="1" noChangeArrowheads="1"/>
            </p:cNvPicPr>
            <p:nvPr/>
          </p:nvPicPr>
          <p:blipFill>
            <a:blip r:embed="rId3"/>
            <a:srcRect/>
            <a:stretch>
              <a:fillRect/>
            </a:stretch>
          </p:blipFill>
          <p:spPr bwMode="auto">
            <a:xfrm>
              <a:off x="173038" y="3324224"/>
              <a:ext cx="5300662" cy="2218396"/>
            </a:xfrm>
            <a:prstGeom prst="rect">
              <a:avLst/>
            </a:prstGeom>
            <a:noFill/>
            <a:ln w="9525">
              <a:noFill/>
              <a:miter lim="800000"/>
              <a:headEnd/>
              <a:tailEnd/>
            </a:ln>
          </p:spPr>
        </p:pic>
        <p:pic>
          <p:nvPicPr>
            <p:cNvPr id="15" name="Picture 35" descr="RNA-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02810" y="3289300"/>
              <a:ext cx="1410090" cy="2298700"/>
            </a:xfrm>
            <a:prstGeom prst="rect">
              <a:avLst/>
            </a:prstGeom>
            <a:noFill/>
            <a:ln w="9525">
              <a:noFill/>
              <a:miter lim="800000"/>
              <a:headEnd/>
              <a:tailEnd/>
            </a:ln>
          </p:spPr>
        </p:pic>
        <p:pic>
          <p:nvPicPr>
            <p:cNvPr id="16" name="Picture 35" descr="RNA-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708400" y="3289300"/>
              <a:ext cx="1790700" cy="2298700"/>
            </a:xfrm>
            <a:prstGeom prst="rect">
              <a:avLst/>
            </a:prstGeom>
            <a:noFill/>
            <a:ln w="9525">
              <a:noFill/>
              <a:miter lim="800000"/>
              <a:headEnd/>
              <a:tailEnd/>
            </a:ln>
          </p:spPr>
        </p:pic>
      </p:grpSp>
      <p:pic>
        <p:nvPicPr>
          <p:cNvPr id="26" name="Picture 37" descr="RNA-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206500" y="2412999"/>
            <a:ext cx="355600" cy="2311401"/>
          </a:xfrm>
          <a:prstGeom prst="rect">
            <a:avLst/>
          </a:prstGeom>
          <a:noFill/>
          <a:ln w="9525">
            <a:noFill/>
            <a:miter lim="800000"/>
            <a:headEnd/>
            <a:tailEnd/>
          </a:ln>
        </p:spPr>
      </p:pic>
      <p:pic>
        <p:nvPicPr>
          <p:cNvPr id="27" name="Picture 37" descr="RNA-b"/>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616700" y="2438399"/>
            <a:ext cx="457200" cy="2311401"/>
          </a:xfrm>
          <a:prstGeom prst="rect">
            <a:avLst/>
          </a:prstGeom>
          <a:noFill/>
          <a:ln w="9525">
            <a:noFill/>
            <a:miter lim="800000"/>
            <a:headEnd/>
            <a:tailEnd/>
          </a:ln>
        </p:spPr>
      </p:pic>
      <p:sp>
        <p:nvSpPr>
          <p:cNvPr id="29" name="TextBox 16"/>
          <p:cNvSpPr txBox="1">
            <a:spLocks noChangeArrowheads="1"/>
          </p:cNvSpPr>
          <p:nvPr/>
        </p:nvSpPr>
        <p:spPr bwMode="auto">
          <a:xfrm>
            <a:off x="6550025" y="3427189"/>
            <a:ext cx="1043876" cy="646331"/>
          </a:xfrm>
          <a:prstGeom prst="rect">
            <a:avLst/>
          </a:prstGeom>
          <a:noFill/>
          <a:ln w="9525">
            <a:noFill/>
            <a:miter lim="800000"/>
            <a:headEnd/>
            <a:tailEnd/>
          </a:ln>
        </p:spPr>
        <p:txBody>
          <a:bodyPr wrap="none">
            <a:spAutoFit/>
          </a:bodyPr>
          <a:lstStyle/>
          <a:p>
            <a:pPr fontAlgn="base">
              <a:spcBef>
                <a:spcPct val="0"/>
              </a:spcBef>
              <a:spcAft>
                <a:spcPct val="0"/>
              </a:spcAft>
            </a:pPr>
            <a:r>
              <a:rPr lang="en-US" i="1" dirty="0" smtClean="0">
                <a:solidFill>
                  <a:srgbClr val="FC7018"/>
                </a:solidFill>
                <a:latin typeface="Arial" charset="0"/>
                <a:cs typeface="Arial" charset="0"/>
              </a:rPr>
              <a:t>Reverse</a:t>
            </a:r>
          </a:p>
          <a:p>
            <a:pPr fontAlgn="base">
              <a:spcBef>
                <a:spcPct val="0"/>
              </a:spcBef>
              <a:spcAft>
                <a:spcPct val="0"/>
              </a:spcAft>
            </a:pPr>
            <a:r>
              <a:rPr lang="en-US" i="1" dirty="0" smtClean="0">
                <a:solidFill>
                  <a:srgbClr val="FC7018"/>
                </a:solidFill>
                <a:latin typeface="Arial" charset="0"/>
                <a:cs typeface="Arial" charset="0"/>
              </a:rPr>
              <a:t>Primer</a:t>
            </a:r>
            <a:endParaRPr lang="en-US" i="1" dirty="0">
              <a:solidFill>
                <a:srgbClr val="FC7018"/>
              </a:solidFill>
              <a:latin typeface="Arial" charset="0"/>
              <a:cs typeface="Arial" charset="0"/>
            </a:endParaRPr>
          </a:p>
        </p:txBody>
      </p:sp>
      <p:sp>
        <p:nvSpPr>
          <p:cNvPr id="31" name="TextBox 16"/>
          <p:cNvSpPr txBox="1">
            <a:spLocks noChangeArrowheads="1"/>
          </p:cNvSpPr>
          <p:nvPr/>
        </p:nvSpPr>
        <p:spPr bwMode="auto">
          <a:xfrm>
            <a:off x="238125" y="2030189"/>
            <a:ext cx="1031051" cy="646331"/>
          </a:xfrm>
          <a:prstGeom prst="rect">
            <a:avLst/>
          </a:prstGeom>
          <a:noFill/>
          <a:ln w="9525">
            <a:noFill/>
            <a:miter lim="800000"/>
            <a:headEnd/>
            <a:tailEnd/>
          </a:ln>
        </p:spPr>
        <p:txBody>
          <a:bodyPr wrap="none">
            <a:spAutoFit/>
          </a:bodyPr>
          <a:lstStyle/>
          <a:p>
            <a:pPr fontAlgn="base">
              <a:spcBef>
                <a:spcPct val="0"/>
              </a:spcBef>
              <a:spcAft>
                <a:spcPct val="0"/>
              </a:spcAft>
            </a:pPr>
            <a:r>
              <a:rPr lang="en-US" i="1" dirty="0" smtClean="0">
                <a:solidFill>
                  <a:srgbClr val="FC7018"/>
                </a:solidFill>
                <a:latin typeface="Arial" charset="0"/>
                <a:cs typeface="Arial" charset="0"/>
              </a:rPr>
              <a:t>Forward</a:t>
            </a:r>
          </a:p>
          <a:p>
            <a:pPr fontAlgn="base">
              <a:spcBef>
                <a:spcPct val="0"/>
              </a:spcBef>
              <a:spcAft>
                <a:spcPct val="0"/>
              </a:spcAft>
            </a:pPr>
            <a:r>
              <a:rPr lang="en-US" i="1" dirty="0" smtClean="0">
                <a:solidFill>
                  <a:srgbClr val="FC7018"/>
                </a:solidFill>
                <a:latin typeface="Arial" charset="0"/>
                <a:cs typeface="Arial" charset="0"/>
              </a:rPr>
              <a:t>Primer</a:t>
            </a:r>
            <a:endParaRPr lang="en-US" i="1" dirty="0">
              <a:solidFill>
                <a:srgbClr val="FC7018"/>
              </a:solidFill>
              <a:latin typeface="Arial" charset="0"/>
              <a:cs typeface="Arial" charset="0"/>
            </a:endParaRPr>
          </a:p>
        </p:txBody>
      </p:sp>
      <p:sp>
        <p:nvSpPr>
          <p:cNvPr id="32" name="TextBox 16"/>
          <p:cNvSpPr txBox="1">
            <a:spLocks noChangeArrowheads="1"/>
          </p:cNvSpPr>
          <p:nvPr/>
        </p:nvSpPr>
        <p:spPr bwMode="auto">
          <a:xfrm>
            <a:off x="3159124" y="2779489"/>
            <a:ext cx="2289175" cy="369332"/>
          </a:xfrm>
          <a:prstGeom prst="rect">
            <a:avLst/>
          </a:prstGeom>
          <a:noFill/>
          <a:ln w="9525">
            <a:noFill/>
            <a:miter lim="800000"/>
            <a:headEnd/>
            <a:tailEnd/>
          </a:ln>
        </p:spPr>
        <p:txBody>
          <a:bodyPr wrap="square">
            <a:spAutoFit/>
          </a:bodyPr>
          <a:lstStyle/>
          <a:p>
            <a:pPr fontAlgn="base">
              <a:spcBef>
                <a:spcPct val="0"/>
              </a:spcBef>
              <a:spcAft>
                <a:spcPct val="0"/>
              </a:spcAft>
            </a:pPr>
            <a:r>
              <a:rPr lang="en-US" i="1" dirty="0" smtClean="0">
                <a:solidFill>
                  <a:srgbClr val="FC7018"/>
                </a:solidFill>
                <a:latin typeface="Arial" charset="0"/>
                <a:cs typeface="Arial" charset="0"/>
              </a:rPr>
              <a:t>Probe Target Region</a:t>
            </a:r>
            <a:endParaRPr lang="en-US" i="1" dirty="0">
              <a:solidFill>
                <a:srgbClr val="FC7018"/>
              </a:solidFill>
              <a:latin typeface="Arial" charset="0"/>
              <a:cs typeface="Arial" charset="0"/>
            </a:endParaRPr>
          </a:p>
        </p:txBody>
      </p:sp>
    </p:spTree>
    <p:extLst>
      <p:ext uri="{BB962C8B-B14F-4D97-AF65-F5344CB8AC3E}">
        <p14:creationId xmlns:p14="http://schemas.microsoft.com/office/powerpoint/2010/main" val="20373052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8915400" cy="762000"/>
          </a:xfrm>
        </p:spPr>
        <p:txBody>
          <a:bodyPr>
            <a:noAutofit/>
          </a:bodyPr>
          <a:lstStyle/>
          <a:p>
            <a:r>
              <a:rPr lang="en-US" dirty="0" smtClean="0"/>
              <a:t>Single Cell </a:t>
            </a:r>
            <a:r>
              <a:rPr lang="en-US" dirty="0"/>
              <a:t>Workflow: Single Cell → Single Tube → 800 Genes </a:t>
            </a:r>
          </a:p>
        </p:txBody>
      </p:sp>
      <p:pic>
        <p:nvPicPr>
          <p:cNvPr id="6" name="Content Placeholder 5"/>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837483" y="1539224"/>
            <a:ext cx="7696917" cy="4505325"/>
          </a:xfrm>
        </p:spPr>
      </p:pic>
      <p:sp>
        <p:nvSpPr>
          <p:cNvPr id="3" name="Footer Placeholder 2"/>
          <p:cNvSpPr>
            <a:spLocks noGrp="1"/>
          </p:cNvSpPr>
          <p:nvPr>
            <p:ph type="ftr" sz="quarter" idx="11"/>
          </p:nvPr>
        </p:nvSpPr>
        <p:spPr>
          <a:xfrm>
            <a:off x="685800" y="6652832"/>
            <a:ext cx="4572000" cy="205168"/>
          </a:xfrm>
        </p:spPr>
        <p:txBody>
          <a:bodyPr/>
          <a:lstStyle/>
          <a:p>
            <a:r>
              <a:rPr lang="en-US" dirty="0" err="1" smtClean="0">
                <a:solidFill>
                  <a:srgbClr val="717073">
                    <a:lumMod val="75000"/>
                  </a:srgbClr>
                </a:solidFill>
              </a:rPr>
              <a:t>NanoString</a:t>
            </a:r>
            <a:r>
              <a:rPr lang="en-US" dirty="0" smtClean="0">
                <a:solidFill>
                  <a:srgbClr val="717073">
                    <a:lumMod val="75000"/>
                  </a:srgbClr>
                </a:solidFill>
              </a:rPr>
              <a:t>® Technologies   |   Confidential   |   For Research Use Only.  Not for use in diagnostic procedures</a:t>
            </a:r>
            <a:endParaRPr lang="en-US" dirty="0">
              <a:solidFill>
                <a:srgbClr val="717073">
                  <a:lumMod val="75000"/>
                </a:srgbClr>
              </a:solidFill>
            </a:endParaRPr>
          </a:p>
        </p:txBody>
      </p:sp>
      <p:sp>
        <p:nvSpPr>
          <p:cNvPr id="4" name="Slide Number Placeholder 3"/>
          <p:cNvSpPr>
            <a:spLocks noGrp="1"/>
          </p:cNvSpPr>
          <p:nvPr>
            <p:ph type="sldNum" sz="quarter" idx="12"/>
          </p:nvPr>
        </p:nvSpPr>
        <p:spPr/>
        <p:txBody>
          <a:bodyPr/>
          <a:lstStyle/>
          <a:p>
            <a:fld id="{F138A1A4-250B-49D5-9944-F9A0A8A6F8E2}" type="slidenum">
              <a:rPr lang="en-US" smtClean="0">
                <a:solidFill>
                  <a:srgbClr val="717073">
                    <a:lumMod val="75000"/>
                  </a:srgbClr>
                </a:solidFill>
              </a:rPr>
              <a:pPr/>
              <a:t>35</a:t>
            </a:fld>
            <a:endParaRPr lang="en-US" dirty="0">
              <a:solidFill>
                <a:srgbClr val="717073">
                  <a:lumMod val="75000"/>
                </a:srgbClr>
              </a:solidFill>
            </a:endParaRPr>
          </a:p>
        </p:txBody>
      </p:sp>
    </p:spTree>
    <p:extLst>
      <p:ext uri="{BB962C8B-B14F-4D97-AF65-F5344CB8AC3E}">
        <p14:creationId xmlns:p14="http://schemas.microsoft.com/office/powerpoint/2010/main" val="310225818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7772400" cy="762000"/>
          </a:xfrm>
        </p:spPr>
        <p:txBody>
          <a:bodyPr>
            <a:normAutofit/>
          </a:bodyPr>
          <a:lstStyle/>
          <a:p>
            <a:r>
              <a:rPr lang="en-US" dirty="0" smtClean="0"/>
              <a:t>High correlation across 800 genes</a:t>
            </a:r>
            <a:endParaRPr lang="en-US" dirty="0"/>
          </a:p>
        </p:txBody>
      </p:sp>
      <p:pic>
        <p:nvPicPr>
          <p:cNvPr id="5"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447800" y="1821672"/>
            <a:ext cx="5410200" cy="46251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aphicFrame>
        <p:nvGraphicFramePr>
          <p:cNvPr id="4" name="Chart 3"/>
          <p:cNvGraphicFramePr>
            <a:graphicFrameLocks/>
          </p:cNvGraphicFramePr>
          <p:nvPr>
            <p:extLst>
              <p:ext uri="{D42A27DB-BD31-4B8C-83A1-F6EECF244321}">
                <p14:modId xmlns:p14="http://schemas.microsoft.com/office/powerpoint/2010/main" val="446653992"/>
              </p:ext>
            </p:extLst>
          </p:nvPr>
        </p:nvGraphicFramePr>
        <p:xfrm>
          <a:off x="2362200" y="1981200"/>
          <a:ext cx="4495800" cy="3505199"/>
        </p:xfrm>
        <a:graphic>
          <a:graphicData uri="http://schemas.openxmlformats.org/drawingml/2006/chart">
            <c:chart xmlns:c="http://schemas.openxmlformats.org/drawingml/2006/chart" xmlns:r="http://schemas.openxmlformats.org/officeDocument/2006/relationships" r:id="rId4"/>
          </a:graphicData>
        </a:graphic>
      </p:graphicFrame>
      <p:sp>
        <p:nvSpPr>
          <p:cNvPr id="7" name="Rectangle 6"/>
          <p:cNvSpPr/>
          <p:nvPr/>
        </p:nvSpPr>
        <p:spPr>
          <a:xfrm>
            <a:off x="5919923" y="2419290"/>
            <a:ext cx="938077" cy="400110"/>
          </a:xfrm>
          <a:prstGeom prst="rect">
            <a:avLst/>
          </a:prstGeom>
        </p:spPr>
        <p:txBody>
          <a:bodyPr wrap="none">
            <a:spAutoFit/>
          </a:bodyPr>
          <a:lstStyle/>
          <a:p>
            <a:pPr algn="ctr">
              <a:defRPr sz="2000" b="0" i="0" u="none" strike="noStrike" kern="1200" baseline="0">
                <a:solidFill>
                  <a:srgbClr val="4F4E50"/>
                </a:solidFill>
                <a:latin typeface="+mn-lt"/>
                <a:ea typeface="+mn-ea"/>
                <a:cs typeface="+mn-cs"/>
              </a:defRPr>
            </a:pPr>
            <a:r>
              <a:rPr lang="en-US" dirty="0"/>
              <a:t>R² = </a:t>
            </a:r>
            <a:r>
              <a:rPr lang="en-US" dirty="0" smtClean="0"/>
              <a:t>0.9</a:t>
            </a:r>
            <a:endParaRPr lang="en-US" dirty="0"/>
          </a:p>
        </p:txBody>
      </p:sp>
      <p:sp>
        <p:nvSpPr>
          <p:cNvPr id="3" name="Footer Placeholder 2"/>
          <p:cNvSpPr>
            <a:spLocks noGrp="1"/>
          </p:cNvSpPr>
          <p:nvPr>
            <p:ph type="ftr" sz="quarter" idx="11"/>
          </p:nvPr>
        </p:nvSpPr>
        <p:spPr>
          <a:xfrm>
            <a:off x="685799" y="6652832"/>
            <a:ext cx="5234123" cy="205168"/>
          </a:xfrm>
        </p:spPr>
        <p:txBody>
          <a:bodyPr/>
          <a:lstStyle/>
          <a:p>
            <a:r>
              <a:rPr lang="en-US" smtClean="0">
                <a:solidFill>
                  <a:srgbClr val="717073">
                    <a:lumMod val="75000"/>
                  </a:srgbClr>
                </a:solidFill>
              </a:rPr>
              <a:t>NanoString® Technologies   |   Confidential   |   For Research Use Only.  Not for use in diagnostic procedures</a:t>
            </a:r>
            <a:endParaRPr lang="en-US" dirty="0">
              <a:solidFill>
                <a:srgbClr val="717073">
                  <a:lumMod val="75000"/>
                </a:srgbClr>
              </a:solidFill>
            </a:endParaRPr>
          </a:p>
        </p:txBody>
      </p:sp>
      <p:sp>
        <p:nvSpPr>
          <p:cNvPr id="6" name="Slide Number Placeholder 5"/>
          <p:cNvSpPr>
            <a:spLocks noGrp="1"/>
          </p:cNvSpPr>
          <p:nvPr>
            <p:ph type="sldNum" sz="quarter" idx="12"/>
          </p:nvPr>
        </p:nvSpPr>
        <p:spPr/>
        <p:txBody>
          <a:bodyPr/>
          <a:lstStyle/>
          <a:p>
            <a:fld id="{F138A1A4-250B-49D5-9944-F9A0A8A6F8E2}" type="slidenum">
              <a:rPr lang="en-US" smtClean="0">
                <a:solidFill>
                  <a:srgbClr val="717073">
                    <a:lumMod val="75000"/>
                  </a:srgbClr>
                </a:solidFill>
              </a:rPr>
              <a:pPr/>
              <a:t>36</a:t>
            </a:fld>
            <a:endParaRPr lang="en-US" dirty="0">
              <a:solidFill>
                <a:srgbClr val="717073">
                  <a:lumMod val="75000"/>
                </a:srgbClr>
              </a:solidFill>
            </a:endParaRPr>
          </a:p>
        </p:txBody>
      </p:sp>
    </p:spTree>
    <p:extLst>
      <p:ext uri="{BB962C8B-B14F-4D97-AF65-F5344CB8AC3E}">
        <p14:creationId xmlns:p14="http://schemas.microsoft.com/office/powerpoint/2010/main" val="10975891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7519918" y="2111178"/>
            <a:ext cx="1508458" cy="3593586"/>
          </a:xfrm>
          <a:ln>
            <a:solidFill>
              <a:schemeClr val="accent1"/>
            </a:solidFill>
          </a:ln>
        </p:spPr>
        <p:txBody>
          <a:bodyPr/>
          <a:lstStyle/>
          <a:p>
            <a:pPr marL="0" indent="0">
              <a:buNone/>
            </a:pPr>
            <a:r>
              <a:rPr lang="en-US" sz="1600" dirty="0"/>
              <a:t>T</a:t>
            </a:r>
            <a:r>
              <a:rPr lang="x-none" sz="1600" dirty="0"/>
              <a:t>he nCounter system is a </a:t>
            </a:r>
            <a:r>
              <a:rPr lang="x-none" sz="1600" dirty="0" smtClean="0"/>
              <a:t>digital </a:t>
            </a:r>
            <a:r>
              <a:rPr lang="x-none" sz="1600" dirty="0"/>
              <a:t>technology</a:t>
            </a:r>
            <a:r>
              <a:rPr lang="en-US" sz="1600" dirty="0"/>
              <a:t> </a:t>
            </a:r>
            <a:r>
              <a:rPr lang="en-US" sz="1600" dirty="0" smtClean="0"/>
              <a:t>which displays </a:t>
            </a:r>
            <a:r>
              <a:rPr lang="en-US" sz="1600" dirty="0"/>
              <a:t>excellent </a:t>
            </a:r>
            <a:r>
              <a:rPr lang="en-US" sz="1600" dirty="0" smtClean="0"/>
              <a:t>reproducibility and linearity</a:t>
            </a:r>
            <a:r>
              <a:rPr lang="en-US" sz="1600" dirty="0"/>
              <a:t>, as evidenced by the very close matching of the averaged single-cell profiles versus the physically sorted multi-cell </a:t>
            </a:r>
            <a:r>
              <a:rPr lang="en-US" sz="1600" dirty="0" smtClean="0"/>
              <a:t>profile.</a:t>
            </a:r>
            <a:endParaRPr lang="en-US" sz="1600" b="1" dirty="0" smtClean="0"/>
          </a:p>
        </p:txBody>
      </p:sp>
      <p:pic>
        <p:nvPicPr>
          <p:cNvPr id="6" name="Picture 5"/>
          <p:cNvPicPr>
            <a:picLocks noChangeAspect="1"/>
          </p:cNvPicPr>
          <p:nvPr/>
        </p:nvPicPr>
        <p:blipFill>
          <a:blip r:embed="rId3" cstate="email">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74537" y="1377885"/>
            <a:ext cx="7295253" cy="4802455"/>
          </a:xfrm>
          <a:prstGeom prst="rect">
            <a:avLst/>
          </a:prstGeom>
        </p:spPr>
      </p:pic>
      <p:sp>
        <p:nvSpPr>
          <p:cNvPr id="5" name="Title 20"/>
          <p:cNvSpPr txBox="1">
            <a:spLocks/>
          </p:cNvSpPr>
          <p:nvPr/>
        </p:nvSpPr>
        <p:spPr>
          <a:xfrm>
            <a:off x="2322960" y="999066"/>
            <a:ext cx="8686800" cy="762000"/>
          </a:xfrm>
          <a:prstGeom prst="rect">
            <a:avLst/>
          </a:prstGeom>
        </p:spPr>
        <p:txBody>
          <a:bodyPr>
            <a:normAutofit fontScale="97500"/>
          </a:bodyPr>
          <a:lstStyle>
            <a:lvl1pPr algn="l" defTabSz="914400" rtl="0" eaLnBrk="1" latinLnBrk="0" hangingPunct="1">
              <a:spcBef>
                <a:spcPct val="0"/>
              </a:spcBef>
              <a:buNone/>
              <a:defRPr sz="2700" b="1" kern="1200">
                <a:solidFill>
                  <a:srgbClr val="2F3030"/>
                </a:solidFill>
                <a:latin typeface="Arial Narrow"/>
                <a:ea typeface="+mj-ea"/>
                <a:cs typeface="Arial Narrow"/>
              </a:defRPr>
            </a:lvl1pPr>
          </a:lstStyle>
          <a:p>
            <a:endParaRPr lang="en-US" dirty="0"/>
          </a:p>
        </p:txBody>
      </p:sp>
      <p:sp>
        <p:nvSpPr>
          <p:cNvPr id="2" name="Title 1"/>
          <p:cNvSpPr>
            <a:spLocks noGrp="1"/>
          </p:cNvSpPr>
          <p:nvPr>
            <p:ph type="title"/>
          </p:nvPr>
        </p:nvSpPr>
        <p:spPr>
          <a:xfrm>
            <a:off x="7244" y="36034"/>
            <a:ext cx="8603348" cy="881143"/>
          </a:xfrm>
        </p:spPr>
        <p:txBody>
          <a:bodyPr>
            <a:normAutofit fontScale="90000"/>
          </a:bodyPr>
          <a:lstStyle/>
          <a:p>
            <a:r>
              <a:rPr lang="en-US" dirty="0"/>
              <a:t>NanoString Single-Cell Technology clearly reveals gene-expression on-off “bursts” and digitally-quantitative multi-cell averaging </a:t>
            </a:r>
            <a:r>
              <a:rPr lang="en-US" dirty="0" smtClean="0"/>
              <a:t>behavior</a:t>
            </a:r>
            <a:endParaRPr lang="en-US" dirty="0"/>
          </a:p>
        </p:txBody>
      </p:sp>
    </p:spTree>
    <p:extLst>
      <p:ext uri="{BB962C8B-B14F-4D97-AF65-F5344CB8AC3E}">
        <p14:creationId xmlns:p14="http://schemas.microsoft.com/office/powerpoint/2010/main" val="1412034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bwMode="auto">
          <a:xfrm>
            <a:off x="45348" y="49682"/>
            <a:ext cx="9098652" cy="878363"/>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a:bodyPr>
          <a:lstStyle/>
          <a:p>
            <a:r>
              <a:rPr lang="en-US" dirty="0"/>
              <a:t>Single-Cell Biology:  individual cells ≠ average.   C</a:t>
            </a:r>
            <a:r>
              <a:rPr lang="en-US" dirty="0" smtClean="0"/>
              <a:t>an’t always predict interesting single-cell genes from the high-cell # average gene behavior </a:t>
            </a:r>
            <a:endParaRPr lang="en-US" dirty="0"/>
          </a:p>
        </p:txBody>
      </p:sp>
      <p:sp>
        <p:nvSpPr>
          <p:cNvPr id="2" name="Content Placeholder 1"/>
          <p:cNvSpPr>
            <a:spLocks noGrp="1"/>
          </p:cNvSpPr>
          <p:nvPr>
            <p:ph idx="1"/>
          </p:nvPr>
        </p:nvSpPr>
        <p:spPr>
          <a:xfrm>
            <a:off x="0" y="1540932"/>
            <a:ext cx="9144000" cy="1502818"/>
          </a:xfrm>
        </p:spPr>
        <p:txBody>
          <a:bodyPr/>
          <a:lstStyle/>
          <a:p>
            <a:pPr>
              <a:spcAft>
                <a:spcPts val="1000"/>
              </a:spcAft>
            </a:pPr>
            <a:r>
              <a:rPr lang="en-US" sz="1900" dirty="0"/>
              <a:t>High t</a:t>
            </a:r>
            <a:r>
              <a:rPr lang="x-none" sz="1900" dirty="0"/>
              <a:t>ranscript multiplexing of up to 800 genes</a:t>
            </a:r>
            <a:r>
              <a:rPr lang="en-US" sz="1900" dirty="0"/>
              <a:t> may be </a:t>
            </a:r>
            <a:r>
              <a:rPr lang="x-none" sz="1900" dirty="0"/>
              <a:t>crucial </a:t>
            </a:r>
            <a:r>
              <a:rPr lang="en-US" sz="1900" dirty="0"/>
              <a:t>to obtaining </a:t>
            </a:r>
            <a:r>
              <a:rPr lang="x-none" sz="1900" dirty="0"/>
              <a:t>biological understanding</a:t>
            </a:r>
            <a:r>
              <a:rPr lang="en-US" sz="1900" dirty="0"/>
              <a:t>, as all pairwise gene-correlations must be calculated from a single cell </a:t>
            </a:r>
          </a:p>
          <a:p>
            <a:pPr>
              <a:spcAft>
                <a:spcPts val="1000"/>
              </a:spcAft>
            </a:pPr>
            <a:r>
              <a:rPr lang="en-US" sz="1900" dirty="0"/>
              <a:t>High transcript multiplexing </a:t>
            </a:r>
            <a:r>
              <a:rPr lang="x-none" sz="1900" dirty="0"/>
              <a:t>allows </a:t>
            </a:r>
            <a:r>
              <a:rPr lang="x-none" sz="1900"/>
              <a:t>researchers </a:t>
            </a:r>
            <a:r>
              <a:rPr lang="x-none" sz="1900" smtClean="0"/>
              <a:t>to</a:t>
            </a:r>
            <a:r>
              <a:rPr lang="en-US" sz="1900" dirty="0" smtClean="0"/>
              <a:t> more easily discover unanticipated single-cell gene behavior</a:t>
            </a:r>
            <a:endParaRPr lang="en-US" sz="1900" dirty="0"/>
          </a:p>
        </p:txBody>
      </p:sp>
      <p:sp>
        <p:nvSpPr>
          <p:cNvPr id="5" name="TextBox 4"/>
          <p:cNvSpPr txBox="1"/>
          <p:nvPr/>
        </p:nvSpPr>
        <p:spPr>
          <a:xfrm>
            <a:off x="6355749" y="3043750"/>
            <a:ext cx="2514599" cy="3231654"/>
          </a:xfrm>
          <a:prstGeom prst="rect">
            <a:avLst/>
          </a:prstGeom>
          <a:noFill/>
          <a:ln>
            <a:solidFill>
              <a:schemeClr val="accent1"/>
            </a:solidFill>
          </a:ln>
        </p:spPr>
        <p:txBody>
          <a:bodyPr wrap="square" rtlCol="0">
            <a:spAutoFit/>
          </a:bodyPr>
          <a:lstStyle/>
          <a:p>
            <a:r>
              <a:rPr lang="en-US" sz="1700" dirty="0" smtClean="0"/>
              <a:t>Data highlights the power of Single Cell analysis to identify potentially important genes for further analysis</a:t>
            </a:r>
          </a:p>
          <a:p>
            <a:r>
              <a:rPr lang="en-US" sz="1700" b="1" dirty="0" smtClean="0"/>
              <a:t>AND</a:t>
            </a:r>
          </a:p>
          <a:p>
            <a:r>
              <a:rPr lang="en-US" sz="1700" dirty="0"/>
              <a:t>t</a:t>
            </a:r>
            <a:r>
              <a:rPr lang="en-US" sz="1700" dirty="0" smtClean="0"/>
              <a:t>he importance of including a comprehensive set of genes in Single Cell experiments, as genes with unremarkable </a:t>
            </a:r>
            <a:r>
              <a:rPr lang="en-US" sz="1700" dirty="0"/>
              <a:t>expression </a:t>
            </a:r>
            <a:r>
              <a:rPr lang="en-US" sz="1700" dirty="0" smtClean="0"/>
              <a:t>profiles in prior pooled analysis could be important</a:t>
            </a:r>
            <a:endParaRPr lang="en-US" sz="1700" dirty="0"/>
          </a:p>
        </p:txBody>
      </p:sp>
      <p:pic>
        <p:nvPicPr>
          <p:cNvPr id="8" name="Picture 7"/>
          <p:cNvPicPr>
            <a:picLocks noChangeAspect="1"/>
          </p:cNvPicPr>
          <p:nvPr/>
        </p:nvPicPr>
        <p:blipFill>
          <a:blip r:embed="rId3" cstate="email">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279396" y="3069151"/>
            <a:ext cx="5892800" cy="3063218"/>
          </a:xfrm>
          <a:prstGeom prst="rect">
            <a:avLst/>
          </a:prstGeom>
        </p:spPr>
      </p:pic>
    </p:spTree>
    <p:extLst>
      <p:ext uri="{BB962C8B-B14F-4D97-AF65-F5344CB8AC3E}">
        <p14:creationId xmlns:p14="http://schemas.microsoft.com/office/powerpoint/2010/main" val="355899443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Agenda</a:t>
            </a:r>
            <a:endParaRPr lang="en-US" dirty="0"/>
          </a:p>
        </p:txBody>
      </p:sp>
      <p:sp>
        <p:nvSpPr>
          <p:cNvPr id="7" name="Content Placeholder 6"/>
          <p:cNvSpPr>
            <a:spLocks noGrp="1"/>
          </p:cNvSpPr>
          <p:nvPr>
            <p:ph sz="half" idx="1"/>
          </p:nvPr>
        </p:nvSpPr>
        <p:spPr>
          <a:xfrm>
            <a:off x="207782" y="1576799"/>
            <a:ext cx="4767553" cy="4509675"/>
          </a:xfrm>
        </p:spPr>
        <p:txBody>
          <a:bodyPr/>
          <a:lstStyle/>
          <a:p>
            <a:r>
              <a:rPr lang="en-US" dirty="0" smtClean="0">
                <a:solidFill>
                  <a:schemeClr val="accent1"/>
                </a:solidFill>
                <a:hlinkClick r:id="rId3" action="ppaction://hlinksldjump"/>
              </a:rPr>
              <a:t>Platform Introduction</a:t>
            </a:r>
            <a:r>
              <a:rPr lang="en-US" dirty="0" smtClean="0"/>
              <a:t>	</a:t>
            </a:r>
          </a:p>
          <a:p>
            <a:r>
              <a:rPr lang="en-US" dirty="0" smtClean="0">
                <a:hlinkClick r:id="rId4" action="ppaction://hlinksldjump"/>
              </a:rPr>
              <a:t>Assay Overview</a:t>
            </a:r>
            <a:endParaRPr lang="en-US" dirty="0" smtClean="0"/>
          </a:p>
          <a:p>
            <a:r>
              <a:rPr lang="en-US" dirty="0" smtClean="0">
                <a:hlinkClick r:id="rId5" action="ppaction://hlinksldjump"/>
              </a:rPr>
              <a:t>Performance</a:t>
            </a:r>
            <a:endParaRPr lang="en-US" dirty="0" smtClean="0"/>
          </a:p>
          <a:p>
            <a:r>
              <a:rPr lang="en-US" dirty="0">
                <a:solidFill>
                  <a:srgbClr val="4F4E50"/>
                </a:solidFill>
                <a:hlinkClick r:id="rId6" action="ppaction://hlinksldjump"/>
              </a:rPr>
              <a:t>Application extensions </a:t>
            </a:r>
            <a:endParaRPr lang="en-US" dirty="0" smtClean="0">
              <a:solidFill>
                <a:srgbClr val="4F4E50"/>
              </a:solidFill>
            </a:endParaRPr>
          </a:p>
          <a:p>
            <a:pPr lvl="1"/>
            <a:r>
              <a:rPr lang="en-US" dirty="0">
                <a:solidFill>
                  <a:srgbClr val="4F4E50"/>
                </a:solidFill>
                <a:hlinkClick r:id="rId7" action="ppaction://hlinksldjump"/>
              </a:rPr>
              <a:t>Single cell / small sample </a:t>
            </a:r>
            <a:r>
              <a:rPr lang="en-US" dirty="0" smtClean="0">
                <a:solidFill>
                  <a:srgbClr val="4F4E50"/>
                </a:solidFill>
                <a:hlinkClick r:id="rId7" action="ppaction://hlinksldjump"/>
              </a:rPr>
              <a:t>profiling</a:t>
            </a:r>
            <a:endParaRPr lang="en-US" dirty="0" smtClean="0">
              <a:solidFill>
                <a:srgbClr val="4F4E50"/>
              </a:solidFill>
            </a:endParaRPr>
          </a:p>
          <a:p>
            <a:pPr lvl="1"/>
            <a:r>
              <a:rPr lang="en-US" b="1" dirty="0" err="1" smtClean="0">
                <a:solidFill>
                  <a:srgbClr val="4F4E50"/>
                </a:solidFill>
                <a:hlinkClick r:id="rId8" action="ppaction://hlinksldjump"/>
              </a:rPr>
              <a:t>miRNA</a:t>
            </a:r>
            <a:endParaRPr lang="en-US" b="1" dirty="0" smtClean="0">
              <a:solidFill>
                <a:srgbClr val="4F4E50"/>
              </a:solidFill>
            </a:endParaRPr>
          </a:p>
          <a:p>
            <a:pPr lvl="1"/>
            <a:r>
              <a:rPr lang="en-US" dirty="0">
                <a:solidFill>
                  <a:srgbClr val="4F4E50"/>
                </a:solidFill>
                <a:hlinkClick r:id="rId9" action="ppaction://hlinksldjump"/>
              </a:rPr>
              <a:t>DNA applications (CNV and ChIP</a:t>
            </a:r>
            <a:r>
              <a:rPr lang="en-US" dirty="0" smtClean="0">
                <a:solidFill>
                  <a:srgbClr val="4F4E50"/>
                </a:solidFill>
                <a:hlinkClick r:id="rId9" action="ppaction://hlinksldjump"/>
              </a:rPr>
              <a:t>)</a:t>
            </a:r>
            <a:endParaRPr lang="en-US" dirty="0">
              <a:solidFill>
                <a:srgbClr val="4F4E50"/>
              </a:solidFill>
            </a:endParaRPr>
          </a:p>
        </p:txBody>
      </p:sp>
      <p:pic>
        <p:nvPicPr>
          <p:cNvPr id="13" name="Picture 6" descr="04_TNgreen-small"/>
          <p:cNvPicPr>
            <a:picLocks noGrp="1" noChangeAspect="1" noChangeArrowheads="1"/>
          </p:cNvPicPr>
          <p:nvPr>
            <p:ph sz="half" idx="2"/>
          </p:nvPr>
        </p:nvPicPr>
        <p:blipFill>
          <a:blip r:embed="rId10" cstate="screen"/>
          <a:stretch>
            <a:fillRect/>
          </a:stretch>
        </p:blipFill>
        <p:spPr>
          <a:xfrm>
            <a:off x="4724400" y="3036094"/>
            <a:ext cx="4114800" cy="1590675"/>
          </a:xfrm>
          <a:prstGeom prst="rect">
            <a:avLst/>
          </a:prstGeom>
        </p:spPr>
      </p:pic>
      <p:sp>
        <p:nvSpPr>
          <p:cNvPr id="4" name="Footer Placeholder 3"/>
          <p:cNvSpPr>
            <a:spLocks noGrp="1"/>
          </p:cNvSpPr>
          <p:nvPr>
            <p:ph type="ftr" sz="quarter" idx="11"/>
          </p:nvPr>
        </p:nvSpPr>
        <p:spPr/>
        <p:txBody>
          <a:bodyPr/>
          <a:lstStyle/>
          <a:p>
            <a:r>
              <a:rPr lang="en-US" smtClean="0"/>
              <a:t>NanoString Confidential.</a:t>
            </a:r>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39</a:t>
            </a:fld>
            <a:endParaRPr lang="en-US"/>
          </a:p>
        </p:txBody>
      </p:sp>
    </p:spTree>
    <p:extLst>
      <p:ext uri="{BB962C8B-B14F-4D97-AF65-F5344CB8AC3E}">
        <p14:creationId xmlns:p14="http://schemas.microsoft.com/office/powerpoint/2010/main" val="151358489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srgbClr val="717073">
                    <a:lumMod val="75000"/>
                  </a:srgbClr>
                </a:solidFill>
              </a:rPr>
              <a:pPr/>
              <a:t>40</a:t>
            </a:fld>
            <a:endParaRPr lang="en-US">
              <a:solidFill>
                <a:srgbClr val="717073">
                  <a:lumMod val="75000"/>
                </a:srgbClr>
              </a:solidFill>
            </a:endParaRPr>
          </a:p>
        </p:txBody>
      </p:sp>
      <p:pic>
        <p:nvPicPr>
          <p:cNvPr id="4" name="Picture 3" descr="icons_miRNA.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4665" y="1306625"/>
            <a:ext cx="1508760" cy="1508760"/>
          </a:xfrm>
          <a:prstGeom prst="rect">
            <a:avLst/>
          </a:prstGeom>
        </p:spPr>
      </p:pic>
      <p:sp>
        <p:nvSpPr>
          <p:cNvPr id="5" name="Title 1"/>
          <p:cNvSpPr txBox="1">
            <a:spLocks/>
          </p:cNvSpPr>
          <p:nvPr/>
        </p:nvSpPr>
        <p:spPr>
          <a:xfrm>
            <a:off x="250066" y="295344"/>
            <a:ext cx="8603348" cy="546700"/>
          </a:xfrm>
          <a:prstGeom prst="rect">
            <a:avLst/>
          </a:prstGeom>
        </p:spPr>
        <p:txBody>
          <a:bodyPr>
            <a:noAutofit/>
          </a:bodyPr>
          <a:lstStyle>
            <a:lvl1pPr algn="l" defTabSz="914400" rtl="0" eaLnBrk="1" latinLnBrk="0" hangingPunct="1">
              <a:spcBef>
                <a:spcPct val="0"/>
              </a:spcBef>
              <a:buNone/>
              <a:defRPr sz="2800" b="1" kern="1200">
                <a:solidFill>
                  <a:schemeClr val="tx1"/>
                </a:solidFill>
                <a:latin typeface="+mj-lt"/>
                <a:ea typeface="+mj-ea"/>
                <a:cs typeface="+mj-cs"/>
              </a:defRPr>
            </a:lvl1pPr>
          </a:lstStyle>
          <a:p>
            <a:r>
              <a:rPr lang="en-US" dirty="0" smtClean="0"/>
              <a:t>nCounter </a:t>
            </a:r>
            <a:r>
              <a:rPr lang="en-US" dirty="0" err="1" smtClean="0"/>
              <a:t>miRNA</a:t>
            </a:r>
            <a:r>
              <a:rPr lang="en-US" dirty="0" smtClean="0"/>
              <a:t> Analysis</a:t>
            </a:r>
            <a:endParaRPr lang="en-US" b="0" dirty="0"/>
          </a:p>
        </p:txBody>
      </p:sp>
      <p:sp>
        <p:nvSpPr>
          <p:cNvPr id="6" name="Content Placeholder 2"/>
          <p:cNvSpPr txBox="1">
            <a:spLocks/>
          </p:cNvSpPr>
          <p:nvPr/>
        </p:nvSpPr>
        <p:spPr>
          <a:xfrm>
            <a:off x="-66710" y="2863560"/>
            <a:ext cx="4135504" cy="2836191"/>
          </a:xfrm>
          <a:prstGeom prst="rect">
            <a:avLst/>
          </a:prstGeom>
        </p:spPr>
        <p:txBody>
          <a:bodyPr>
            <a:noAutofit/>
          </a:bodyPr>
          <a:lstStyle>
            <a:lvl1pPr marL="231775" indent="-231775" algn="l" defTabSz="914400" rtl="0" eaLnBrk="1" latinLnBrk="0" hangingPunct="1">
              <a:spcBef>
                <a:spcPts val="1200"/>
              </a:spcBef>
              <a:buClr>
                <a:schemeClr val="accent1"/>
              </a:buClr>
              <a:buSzPct val="100000"/>
              <a:buFontTx/>
              <a:buBlip>
                <a:blip r:embed="rId4"/>
              </a:buBlip>
              <a:defRPr sz="2000" kern="1200">
                <a:solidFill>
                  <a:schemeClr val="tx1"/>
                </a:solidFill>
                <a:latin typeface="+mn-lt"/>
                <a:ea typeface="+mn-ea"/>
                <a:cs typeface="+mn-cs"/>
              </a:defRPr>
            </a:lvl1pPr>
            <a:lvl2pPr marL="509588" indent="-217488" algn="l" defTabSz="914400" rtl="0" eaLnBrk="1" latinLnBrk="0" hangingPunct="1">
              <a:spcBef>
                <a:spcPts val="0"/>
              </a:spcBef>
              <a:buClr>
                <a:schemeClr val="accent1"/>
              </a:buClr>
              <a:buSzPct val="100000"/>
              <a:buFontTx/>
              <a:buBlip>
                <a:blip r:embed="rId4"/>
              </a:buBlip>
              <a:defRPr sz="1800" kern="1200">
                <a:solidFill>
                  <a:schemeClr val="tx1"/>
                </a:solidFill>
                <a:latin typeface="+mn-lt"/>
                <a:ea typeface="+mn-ea"/>
                <a:cs typeface="+mn-cs"/>
              </a:defRPr>
            </a:lvl2pPr>
            <a:lvl3pPr marL="798513" indent="-227013" algn="l" defTabSz="914400" rtl="0" eaLnBrk="1" latinLnBrk="0" hangingPunct="1">
              <a:spcBef>
                <a:spcPts val="0"/>
              </a:spcBef>
              <a:buClr>
                <a:schemeClr val="accent1"/>
              </a:buClr>
              <a:buSzPct val="100000"/>
              <a:buFontTx/>
              <a:buBlip>
                <a:blip r:embed="rId4"/>
              </a:buBlip>
              <a:defRPr sz="1600" kern="1200">
                <a:solidFill>
                  <a:schemeClr val="tx1"/>
                </a:solidFill>
                <a:latin typeface="+mn-lt"/>
                <a:ea typeface="+mn-ea"/>
                <a:cs typeface="+mn-cs"/>
              </a:defRPr>
            </a:lvl3pPr>
            <a:lvl4pPr marL="973138" indent="-169863" algn="l" defTabSz="914400" rtl="0" eaLnBrk="1" latinLnBrk="0" hangingPunct="1">
              <a:spcBef>
                <a:spcPts val="0"/>
              </a:spcBef>
              <a:buClr>
                <a:schemeClr val="accent1"/>
              </a:buClr>
              <a:buSzPct val="100000"/>
              <a:buFontTx/>
              <a:buBlip>
                <a:blip r:embed="rId5"/>
              </a:buBlip>
              <a:defRPr sz="1400" kern="1200">
                <a:solidFill>
                  <a:schemeClr val="tx1"/>
                </a:solidFill>
                <a:latin typeface="+mn-lt"/>
                <a:ea typeface="+mn-ea"/>
                <a:cs typeface="+mn-cs"/>
              </a:defRPr>
            </a:lvl4pPr>
            <a:lvl5pPr marL="1203325" indent="-169863" algn="l" defTabSz="914400" rtl="0" eaLnBrk="1" latinLnBrk="0" hangingPunct="1">
              <a:spcBef>
                <a:spcPts val="0"/>
              </a:spcBef>
              <a:buClr>
                <a:schemeClr val="accent1"/>
              </a:buClr>
              <a:buSzPct val="100000"/>
              <a:buFontTx/>
              <a:buBlip>
                <a:blip r:embed="rId5"/>
              </a:buBlip>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80000"/>
              </a:lnSpc>
              <a:spcAft>
                <a:spcPts val="1300"/>
              </a:spcAft>
            </a:pPr>
            <a:r>
              <a:rPr lang="en-US" sz="1900" dirty="0" smtClean="0"/>
              <a:t>Profile up to 800 miRNAs in one reaction</a:t>
            </a:r>
          </a:p>
          <a:p>
            <a:pPr>
              <a:lnSpc>
                <a:spcPct val="80000"/>
              </a:lnSpc>
              <a:spcAft>
                <a:spcPts val="1300"/>
              </a:spcAft>
            </a:pPr>
            <a:r>
              <a:rPr lang="en-US" sz="1900" dirty="0" smtClean="0"/>
              <a:t>Premade panels for human, mouse,  rat and drosophila</a:t>
            </a:r>
          </a:p>
          <a:p>
            <a:pPr>
              <a:lnSpc>
                <a:spcPct val="80000"/>
              </a:lnSpc>
              <a:spcAft>
                <a:spcPts val="1300"/>
              </a:spcAft>
            </a:pPr>
            <a:r>
              <a:rPr lang="en-US" sz="1900" dirty="0" smtClean="0"/>
              <a:t>Customized panels</a:t>
            </a:r>
          </a:p>
          <a:p>
            <a:pPr lvl="1">
              <a:lnSpc>
                <a:spcPct val="80000"/>
              </a:lnSpc>
              <a:spcAft>
                <a:spcPts val="1300"/>
              </a:spcAft>
              <a:buFont typeface="Courier New"/>
              <a:buChar char="o"/>
            </a:pPr>
            <a:r>
              <a:rPr lang="en-US" dirty="0" err="1" smtClean="0"/>
              <a:t>miRGE</a:t>
            </a:r>
            <a:r>
              <a:rPr lang="en-US" dirty="0" smtClean="0"/>
              <a:t>:  Detect </a:t>
            </a:r>
            <a:r>
              <a:rPr lang="en-US" dirty="0" err="1" smtClean="0"/>
              <a:t>miRNA</a:t>
            </a:r>
            <a:r>
              <a:rPr lang="en-US" dirty="0" smtClean="0"/>
              <a:t> and mRNA in same sample</a:t>
            </a:r>
          </a:p>
          <a:p>
            <a:pPr lvl="1">
              <a:lnSpc>
                <a:spcPct val="80000"/>
              </a:lnSpc>
              <a:spcAft>
                <a:spcPts val="1300"/>
              </a:spcAft>
              <a:buFont typeface="Courier New"/>
              <a:buChar char="o"/>
            </a:pPr>
            <a:r>
              <a:rPr lang="en-US" dirty="0" smtClean="0"/>
              <a:t>A la carte: subsets of miRNAs</a:t>
            </a:r>
          </a:p>
          <a:p>
            <a:pPr>
              <a:lnSpc>
                <a:spcPct val="80000"/>
              </a:lnSpc>
              <a:spcAft>
                <a:spcPts val="1300"/>
              </a:spcAft>
            </a:pPr>
            <a:r>
              <a:rPr lang="en-US" sz="1900" dirty="0" smtClean="0"/>
              <a:t>High level of sensitivity, specificity, precision, and linearity</a:t>
            </a:r>
            <a:endParaRPr lang="en-US" sz="1900" b="1" dirty="0"/>
          </a:p>
        </p:txBody>
      </p:sp>
      <p:sp>
        <p:nvSpPr>
          <p:cNvPr id="7" name="Title 1"/>
          <p:cNvSpPr txBox="1">
            <a:spLocks/>
          </p:cNvSpPr>
          <p:nvPr/>
        </p:nvSpPr>
        <p:spPr>
          <a:xfrm>
            <a:off x="1807932" y="1756062"/>
            <a:ext cx="2628601" cy="546700"/>
          </a:xfrm>
          <a:prstGeom prst="rect">
            <a:avLst/>
          </a:prstGeom>
        </p:spPr>
        <p:txBody>
          <a:bodyPr vert="horz" lIns="91440" tIns="45720" rIns="91440" bIns="45720" rtlCol="0" anchor="ctr">
            <a:noAutofit/>
          </a:bodyPr>
          <a:lstStyle>
            <a:lvl1pPr algn="l" defTabSz="457200" rtl="0" eaLnBrk="1" latinLnBrk="0" hangingPunct="1">
              <a:spcBef>
                <a:spcPct val="0"/>
              </a:spcBef>
              <a:buNone/>
              <a:defRPr sz="2700" b="1" kern="1200">
                <a:solidFill>
                  <a:srgbClr val="2F3030"/>
                </a:solidFill>
                <a:latin typeface="Arial Narrow"/>
                <a:ea typeface="+mj-ea"/>
                <a:cs typeface="Arial Narrow"/>
              </a:defRPr>
            </a:lvl1pPr>
          </a:lstStyle>
          <a:p>
            <a:r>
              <a:rPr lang="en-US" sz="2300" dirty="0" err="1" smtClean="0">
                <a:solidFill>
                  <a:srgbClr val="678B24"/>
                </a:solidFill>
              </a:rPr>
              <a:t>nCounter</a:t>
            </a:r>
            <a:r>
              <a:rPr lang="en-US" sz="1900" b="0" baseline="30000" dirty="0" smtClean="0">
                <a:solidFill>
                  <a:srgbClr val="678B24"/>
                </a:solidFill>
              </a:rPr>
              <a:t>®</a:t>
            </a:r>
            <a:endParaRPr lang="en-US" sz="1900" b="0" baseline="30000" dirty="0">
              <a:solidFill>
                <a:srgbClr val="678B24"/>
              </a:solidFill>
            </a:endParaRPr>
          </a:p>
          <a:p>
            <a:r>
              <a:rPr lang="en-US" sz="1900" b="0" dirty="0" err="1" smtClean="0">
                <a:solidFill>
                  <a:srgbClr val="5E6061"/>
                </a:solidFill>
              </a:rPr>
              <a:t>miRNA</a:t>
            </a:r>
            <a:r>
              <a:rPr lang="en-US" sz="1900" b="0" dirty="0" smtClean="0">
                <a:solidFill>
                  <a:srgbClr val="5E6061"/>
                </a:solidFill>
              </a:rPr>
              <a:t> Analysis</a:t>
            </a:r>
            <a:endParaRPr lang="en-US" sz="1900" b="0" dirty="0">
              <a:solidFill>
                <a:srgbClr val="5E6061"/>
              </a:solidFill>
            </a:endParaRPr>
          </a:p>
        </p:txBody>
      </p:sp>
      <p:pic>
        <p:nvPicPr>
          <p:cNvPr id="8" name="Picture 7"/>
          <p:cNvPicPr>
            <a:picLocks noChangeAspect="1"/>
          </p:cNvPicPr>
          <p:nvPr/>
        </p:nvPicPr>
        <p:blipFill>
          <a:blip r:embed="rId6" cstate="email">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a:ext>
            </a:extLst>
          </a:blip>
          <a:stretch>
            <a:fillRect/>
          </a:stretch>
        </p:blipFill>
        <p:spPr>
          <a:xfrm>
            <a:off x="3937801" y="1895751"/>
            <a:ext cx="4976798" cy="2447773"/>
          </a:xfrm>
          <a:prstGeom prst="rect">
            <a:avLst/>
          </a:prstGeom>
        </p:spPr>
      </p:pic>
      <p:sp>
        <p:nvSpPr>
          <p:cNvPr id="9" name="Content Placeholder 2"/>
          <p:cNvSpPr txBox="1">
            <a:spLocks/>
          </p:cNvSpPr>
          <p:nvPr/>
        </p:nvSpPr>
        <p:spPr>
          <a:xfrm>
            <a:off x="3870064" y="1306625"/>
            <a:ext cx="4915613" cy="762286"/>
          </a:xfrm>
          <a:prstGeom prst="rect">
            <a:avLst/>
          </a:prstGeom>
        </p:spPr>
        <p:txBody>
          <a:bodyPr vert="horz" lIns="91440" tIns="45720" rIns="91440" bIns="45720" rtlCol="0">
            <a:noAutofit/>
          </a:bodyPr>
          <a:lstStyle>
            <a:lvl1pPr marL="576263" indent="-347663" algn="l" defTabSz="457200" rtl="0" eaLnBrk="1" latinLnBrk="0" hangingPunct="1">
              <a:spcBef>
                <a:spcPts val="0"/>
              </a:spcBef>
              <a:buClr>
                <a:srgbClr val="8EC02F"/>
              </a:buClr>
              <a:buSzPct val="85000"/>
              <a:buFontTx/>
              <a:buBlip>
                <a:blip r:embed="rId8"/>
              </a:buBlip>
              <a:defRPr sz="2300" kern="1200">
                <a:solidFill>
                  <a:srgbClr val="313231"/>
                </a:solidFill>
                <a:latin typeface="Arial Narrow"/>
                <a:ea typeface="+mn-ea"/>
                <a:cs typeface="Arial Narrow"/>
              </a:defRPr>
            </a:lvl1pPr>
            <a:lvl2pPr marL="1033463" indent="-347663" algn="l" defTabSz="457200" rtl="0" eaLnBrk="1" latinLnBrk="0" hangingPunct="1">
              <a:spcBef>
                <a:spcPct val="20000"/>
              </a:spcBef>
              <a:buClr>
                <a:srgbClr val="8EC02F"/>
              </a:buClr>
              <a:buSzPct val="80000"/>
              <a:buFont typeface="Lucida Grande"/>
              <a:buChar char="–"/>
              <a:defRPr sz="2200" kern="1200">
                <a:solidFill>
                  <a:srgbClr val="5E6061"/>
                </a:solidFill>
                <a:latin typeface="Arial Narrow"/>
                <a:ea typeface="+mn-ea"/>
                <a:cs typeface="Arial Narrow"/>
              </a:defRPr>
            </a:lvl2pPr>
            <a:lvl3pPr marL="1371600" indent="-228600" algn="l" defTabSz="457200" rtl="0" eaLnBrk="1" latinLnBrk="0" hangingPunct="1">
              <a:spcBef>
                <a:spcPct val="20000"/>
              </a:spcBef>
              <a:buClr>
                <a:srgbClr val="8EC02F"/>
              </a:buClr>
              <a:buSzPct val="75000"/>
              <a:buFontTx/>
              <a:buBlip>
                <a:blip r:embed="rId8"/>
              </a:buBlip>
              <a:defRPr sz="2100" kern="1200">
                <a:solidFill>
                  <a:srgbClr val="A6A6A6"/>
                </a:solidFill>
                <a:latin typeface="Arial Narrow"/>
                <a:ea typeface="+mn-ea"/>
                <a:cs typeface="Arial Narrow"/>
              </a:defRPr>
            </a:lvl3pPr>
            <a:lvl4pPr marL="1828800" indent="-287338" algn="l" defTabSz="457200" rtl="0" eaLnBrk="1" latinLnBrk="0" hangingPunct="1">
              <a:spcBef>
                <a:spcPct val="20000"/>
              </a:spcBef>
              <a:buClr>
                <a:srgbClr val="8EC02F"/>
              </a:buClr>
              <a:buSzPct val="70000"/>
              <a:buFont typeface="Lucida Grande"/>
              <a:buChar char="–"/>
              <a:defRPr sz="1900" kern="1200">
                <a:solidFill>
                  <a:srgbClr val="A6A6A6"/>
                </a:solidFill>
                <a:latin typeface="Arial Narrow"/>
                <a:ea typeface="+mn-ea"/>
                <a:cs typeface="Arial Narrow"/>
              </a:defRPr>
            </a:lvl4pPr>
            <a:lvl5pPr marL="2176463" indent="-228600" algn="l" defTabSz="457200" rtl="0" eaLnBrk="1" latinLnBrk="0" hangingPunct="1">
              <a:spcBef>
                <a:spcPct val="20000"/>
              </a:spcBef>
              <a:buClr>
                <a:srgbClr val="8EC02F"/>
              </a:buClr>
              <a:buSzPct val="75000"/>
              <a:buFontTx/>
              <a:buBlip>
                <a:blip r:embed="rId8"/>
              </a:buBlip>
              <a:defRPr sz="1900" kern="1200">
                <a:solidFill>
                  <a:srgbClr val="A6A6A6"/>
                </a:solidFill>
                <a:latin typeface="Arial Narrow"/>
                <a:ea typeface="+mn-ea"/>
                <a:cs typeface="Arial Narrow"/>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spcAft>
                <a:spcPts val="1800"/>
              </a:spcAft>
              <a:buFontTx/>
              <a:buNone/>
            </a:pPr>
            <a:r>
              <a:rPr lang="en-US" sz="1900" b="1" dirty="0" smtClean="0">
                <a:solidFill>
                  <a:srgbClr val="2F3030"/>
                </a:solidFill>
              </a:rPr>
              <a:t>High precision amongst closely related family members</a:t>
            </a:r>
            <a:endParaRPr lang="en-US" sz="1900" dirty="0">
              <a:solidFill>
                <a:srgbClr val="2F3030"/>
              </a:solidFill>
            </a:endParaRPr>
          </a:p>
        </p:txBody>
      </p:sp>
      <p:sp>
        <p:nvSpPr>
          <p:cNvPr id="10" name="Rectangle 9"/>
          <p:cNvSpPr/>
          <p:nvPr/>
        </p:nvSpPr>
        <p:spPr>
          <a:xfrm>
            <a:off x="4288563" y="4142488"/>
            <a:ext cx="4572000" cy="2308324"/>
          </a:xfrm>
          <a:prstGeom prst="rect">
            <a:avLst/>
          </a:prstGeom>
        </p:spPr>
        <p:txBody>
          <a:bodyPr>
            <a:spAutoFit/>
          </a:bodyPr>
          <a:lstStyle/>
          <a:p>
            <a:pPr defTabSz="914400"/>
            <a:r>
              <a:rPr lang="en-US" dirty="0">
                <a:solidFill>
                  <a:srgbClr val="4F4E50"/>
                </a:solidFill>
                <a:latin typeface="Courier"/>
                <a:cs typeface="Courier"/>
              </a:rPr>
              <a:t>let 7a </a:t>
            </a:r>
            <a:r>
              <a:rPr lang="en-US" dirty="0" err="1">
                <a:solidFill>
                  <a:srgbClr val="4F4E50"/>
                </a:solidFill>
                <a:latin typeface="Courier"/>
                <a:cs typeface="Courier"/>
              </a:rPr>
              <a:t>ugagguaguagguuguauaguu</a:t>
            </a:r>
            <a:endParaRPr lang="en-US" dirty="0">
              <a:solidFill>
                <a:srgbClr val="4F4E50"/>
              </a:solidFill>
              <a:latin typeface="Courier"/>
              <a:cs typeface="Courier"/>
            </a:endParaRPr>
          </a:p>
          <a:p>
            <a:pPr defTabSz="914400"/>
            <a:r>
              <a:rPr lang="en-US" dirty="0">
                <a:solidFill>
                  <a:srgbClr val="4F4E50"/>
                </a:solidFill>
                <a:latin typeface="Courier"/>
                <a:cs typeface="Courier"/>
              </a:rPr>
              <a:t>let 7b ----------------g-g---</a:t>
            </a:r>
          </a:p>
          <a:p>
            <a:pPr defTabSz="914400"/>
            <a:r>
              <a:rPr lang="en-US" dirty="0">
                <a:solidFill>
                  <a:srgbClr val="4F4E50"/>
                </a:solidFill>
                <a:latin typeface="Courier"/>
                <a:cs typeface="Courier"/>
              </a:rPr>
              <a:t>let 7c </a:t>
            </a:r>
            <a:r>
              <a:rPr lang="en-US" dirty="0" smtClean="0">
                <a:solidFill>
                  <a:srgbClr val="4F4E50"/>
                </a:solidFill>
                <a:latin typeface="Courier"/>
                <a:cs typeface="Courier"/>
              </a:rPr>
              <a:t>-</a:t>
            </a:r>
            <a:r>
              <a:rPr lang="en-US" dirty="0">
                <a:solidFill>
                  <a:srgbClr val="4F4E50"/>
                </a:solidFill>
                <a:latin typeface="Courier"/>
                <a:cs typeface="Courier"/>
              </a:rPr>
              <a:t>-----------------g---</a:t>
            </a:r>
          </a:p>
          <a:p>
            <a:pPr defTabSz="914400"/>
            <a:r>
              <a:rPr lang="en-US" dirty="0">
                <a:solidFill>
                  <a:srgbClr val="4F4E50"/>
                </a:solidFill>
                <a:latin typeface="Courier"/>
                <a:cs typeface="Courier"/>
              </a:rPr>
              <a:t>let 7d a--------------c------</a:t>
            </a:r>
          </a:p>
          <a:p>
            <a:pPr defTabSz="914400"/>
            <a:r>
              <a:rPr lang="en-US" dirty="0">
                <a:solidFill>
                  <a:srgbClr val="4F4E50"/>
                </a:solidFill>
                <a:latin typeface="Courier"/>
                <a:cs typeface="Courier"/>
              </a:rPr>
              <a:t>let 7e --------g-------------</a:t>
            </a:r>
          </a:p>
          <a:p>
            <a:pPr defTabSz="914400"/>
            <a:r>
              <a:rPr lang="en-US" dirty="0">
                <a:solidFill>
                  <a:srgbClr val="4F4E50"/>
                </a:solidFill>
                <a:latin typeface="Courier"/>
                <a:cs typeface="Courier"/>
              </a:rPr>
              <a:t>let 7f -----------a----------</a:t>
            </a:r>
          </a:p>
          <a:p>
            <a:pPr defTabSz="914400"/>
            <a:r>
              <a:rPr lang="en-US" dirty="0">
                <a:solidFill>
                  <a:srgbClr val="4F4E50"/>
                </a:solidFill>
                <a:latin typeface="Courier"/>
                <a:cs typeface="Courier"/>
              </a:rPr>
              <a:t>let 7g -----------u----------</a:t>
            </a:r>
          </a:p>
          <a:p>
            <a:pPr defTabSz="914400"/>
            <a:r>
              <a:rPr lang="en-US" dirty="0">
                <a:solidFill>
                  <a:srgbClr val="4F4E50"/>
                </a:solidFill>
                <a:latin typeface="Courier"/>
                <a:cs typeface="Courier"/>
              </a:rPr>
              <a:t>let 7i -----------u----</a:t>
            </a:r>
            <a:r>
              <a:rPr lang="en-US" dirty="0" err="1">
                <a:solidFill>
                  <a:srgbClr val="4F4E50"/>
                </a:solidFill>
                <a:latin typeface="Courier"/>
                <a:cs typeface="Courier"/>
              </a:rPr>
              <a:t>gcu</a:t>
            </a:r>
            <a:r>
              <a:rPr lang="en-US" dirty="0">
                <a:solidFill>
                  <a:srgbClr val="4F4E50"/>
                </a:solidFill>
                <a:latin typeface="Courier"/>
                <a:cs typeface="Courier"/>
              </a:rPr>
              <a:t>---</a:t>
            </a:r>
          </a:p>
        </p:txBody>
      </p:sp>
    </p:spTree>
    <p:extLst>
      <p:ext uri="{BB962C8B-B14F-4D97-AF65-F5344CB8AC3E}">
        <p14:creationId xmlns:p14="http://schemas.microsoft.com/office/powerpoint/2010/main" val="227139774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8600" y="152400"/>
            <a:ext cx="8686800" cy="762000"/>
          </a:xfrm>
          <a:prstGeom prst="rect">
            <a:avLst/>
          </a:prstGeom>
        </p:spPr>
        <p:txBody>
          <a:bodyPr>
            <a:normAutofit/>
          </a:bodyPr>
          <a:lstStyle>
            <a:lvl1pPr algn="l" defTabSz="914400" rtl="0" eaLnBrk="1" latinLnBrk="0" hangingPunct="1">
              <a:spcBef>
                <a:spcPct val="0"/>
              </a:spcBef>
              <a:buNone/>
              <a:defRPr sz="2700" b="1" kern="1200">
                <a:solidFill>
                  <a:srgbClr val="2F3030"/>
                </a:solidFill>
                <a:latin typeface="Arial Narrow"/>
                <a:ea typeface="+mj-ea"/>
                <a:cs typeface="Arial Narrow"/>
              </a:defRPr>
            </a:lvl1pPr>
          </a:lstStyle>
          <a:p>
            <a:r>
              <a:rPr lang="en-US" dirty="0" smtClean="0"/>
              <a:t>Challenges To </a:t>
            </a:r>
            <a:r>
              <a:rPr lang="en-US" dirty="0" err="1" smtClean="0"/>
              <a:t>miRNA</a:t>
            </a:r>
            <a:r>
              <a:rPr lang="en-US" dirty="0" smtClean="0"/>
              <a:t> Detection- Sequence Tm diversity </a:t>
            </a:r>
            <a:endParaRPr lang="en-US" dirty="0"/>
          </a:p>
        </p:txBody>
      </p:sp>
      <p:sp>
        <p:nvSpPr>
          <p:cNvPr id="5" name="Content Placeholder 2"/>
          <p:cNvSpPr txBox="1">
            <a:spLocks/>
          </p:cNvSpPr>
          <p:nvPr/>
        </p:nvSpPr>
        <p:spPr>
          <a:xfrm>
            <a:off x="499730" y="1600200"/>
            <a:ext cx="3843670" cy="4525963"/>
          </a:xfrm>
          <a:prstGeom prst="rect">
            <a:avLst/>
          </a:prstGeom>
        </p:spPr>
        <p:txBody>
          <a:bodyPr>
            <a:normAutofit fontScale="92500" lnSpcReduction="10000"/>
          </a:bodyPr>
          <a:lstStyle>
            <a:lvl1pPr marL="576263" indent="-347663" algn="l" defTabSz="914400" rtl="0" eaLnBrk="1" latinLnBrk="0" hangingPunct="1">
              <a:spcBef>
                <a:spcPts val="0"/>
              </a:spcBef>
              <a:buClr>
                <a:srgbClr val="8EC02F"/>
              </a:buClr>
              <a:buSzPct val="80000"/>
              <a:buFontTx/>
              <a:buBlip>
                <a:blip r:embed="rId2"/>
              </a:buBlip>
              <a:defRPr sz="2300" kern="1200">
                <a:solidFill>
                  <a:srgbClr val="313231"/>
                </a:solidFill>
                <a:latin typeface="+mn-lt"/>
                <a:ea typeface="+mn-ea"/>
                <a:cs typeface="+mn-cs"/>
              </a:defRPr>
            </a:lvl1pPr>
            <a:lvl2pPr marL="1033463" indent="-347663" algn="l" defTabSz="914400" rtl="0" eaLnBrk="1" latinLnBrk="0" hangingPunct="1">
              <a:spcBef>
                <a:spcPts val="1200"/>
              </a:spcBef>
              <a:buClr>
                <a:srgbClr val="8EC02F"/>
              </a:buClr>
              <a:buSzPct val="80000"/>
              <a:buFont typeface="Lucida Grande"/>
              <a:buChar char="–"/>
              <a:defRPr sz="2200" kern="1200">
                <a:solidFill>
                  <a:srgbClr val="5E6061"/>
                </a:solidFill>
                <a:latin typeface="+mn-lt"/>
                <a:ea typeface="+mn-ea"/>
                <a:cs typeface="+mn-cs"/>
              </a:defRPr>
            </a:lvl2pPr>
            <a:lvl3pPr marL="1371600" indent="-228600" algn="l" defTabSz="914400" rtl="0" eaLnBrk="1" latinLnBrk="0" hangingPunct="1">
              <a:spcBef>
                <a:spcPts val="1200"/>
              </a:spcBef>
              <a:buClr>
                <a:srgbClr val="8EC02F"/>
              </a:buClr>
              <a:buSzPct val="75000"/>
              <a:buFontTx/>
              <a:buBlip>
                <a:blip r:embed="rId2"/>
              </a:buBlip>
              <a:defRPr sz="2100" kern="1200">
                <a:solidFill>
                  <a:srgbClr val="A6A6A6"/>
                </a:solidFill>
                <a:latin typeface="+mn-lt"/>
                <a:ea typeface="+mn-ea"/>
                <a:cs typeface="+mn-cs"/>
              </a:defRPr>
            </a:lvl3pPr>
            <a:lvl4pPr marL="1828800" indent="-287338" algn="l" defTabSz="914400" rtl="0" eaLnBrk="1" latinLnBrk="0" hangingPunct="1">
              <a:spcBef>
                <a:spcPts val="1200"/>
              </a:spcBef>
              <a:buClr>
                <a:srgbClr val="8EC02F"/>
              </a:buClr>
              <a:buSzPct val="70000"/>
              <a:buFont typeface="Lucida Grande"/>
              <a:buChar char="–"/>
              <a:defRPr sz="1900" kern="1200">
                <a:solidFill>
                  <a:srgbClr val="A6A6A6"/>
                </a:solidFill>
                <a:latin typeface="+mn-lt"/>
                <a:ea typeface="+mn-ea"/>
                <a:cs typeface="+mn-cs"/>
              </a:defRPr>
            </a:lvl4pPr>
            <a:lvl5pPr marL="2176463" indent="-228600" algn="l" defTabSz="914400" rtl="0" eaLnBrk="1" latinLnBrk="0" hangingPunct="1">
              <a:spcBef>
                <a:spcPts val="1200"/>
              </a:spcBef>
              <a:buClr>
                <a:srgbClr val="8EC02F"/>
              </a:buClr>
              <a:buSzPct val="65000"/>
              <a:buFontTx/>
              <a:buBlip>
                <a:blip r:embed="rId2"/>
              </a:buBlip>
              <a:defRPr sz="1900" kern="1200">
                <a:solidFill>
                  <a:srgbClr val="A6A6A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smtClean="0"/>
              <a:t>Short length</a:t>
            </a:r>
          </a:p>
          <a:p>
            <a:pPr lvl="1"/>
            <a:r>
              <a:rPr lang="en-US" sz="2000" dirty="0" smtClean="0"/>
              <a:t>overall low Tm</a:t>
            </a:r>
          </a:p>
          <a:p>
            <a:pPr lvl="1"/>
            <a:r>
              <a:rPr lang="en-US" sz="2000" dirty="0" smtClean="0"/>
              <a:t>prohibits concurrent binding, e.g. nCounter dual probe</a:t>
            </a:r>
          </a:p>
          <a:p>
            <a:pPr lvl="1"/>
            <a:r>
              <a:rPr lang="en-US" sz="2000" dirty="0" err="1" smtClean="0"/>
              <a:t>NanoString’s</a:t>
            </a:r>
            <a:r>
              <a:rPr lang="en-US" sz="2000" dirty="0" smtClean="0"/>
              <a:t> Tag Ligation assay </a:t>
            </a:r>
            <a:r>
              <a:rPr lang="en-US" sz="2000" dirty="0" err="1" smtClean="0"/>
              <a:t>overcoms</a:t>
            </a:r>
            <a:r>
              <a:rPr lang="en-US" sz="2000" dirty="0" smtClean="0"/>
              <a:t> this problem</a:t>
            </a:r>
          </a:p>
          <a:p>
            <a:r>
              <a:rPr lang="en-US" sz="2400" dirty="0" smtClean="0"/>
              <a:t>Large sequence diversity </a:t>
            </a:r>
          </a:p>
          <a:p>
            <a:pPr lvl="1"/>
            <a:r>
              <a:rPr lang="en-US" sz="2000" dirty="0" smtClean="0"/>
              <a:t>leads to large Tm spread even though length distribution is fairly small</a:t>
            </a:r>
          </a:p>
          <a:p>
            <a:pPr lvl="1"/>
            <a:r>
              <a:rPr lang="en-US" sz="2000" dirty="0" smtClean="0"/>
              <a:t>NanoString overcomes this by using targeted sequences to normalize Tm variability.  </a:t>
            </a:r>
          </a:p>
        </p:txBody>
      </p:sp>
      <p:graphicFrame>
        <p:nvGraphicFramePr>
          <p:cNvPr id="6" name="Content Placeholder 4"/>
          <p:cNvGraphicFramePr>
            <a:graphicFrameLocks/>
          </p:cNvGraphicFramePr>
          <p:nvPr>
            <p:extLst>
              <p:ext uri="{D42A27DB-BD31-4B8C-83A1-F6EECF244321}">
                <p14:modId xmlns:p14="http://schemas.microsoft.com/office/powerpoint/2010/main" val="794943403"/>
              </p:ext>
            </p:extLst>
          </p:nvPr>
        </p:nvGraphicFramePr>
        <p:xfrm>
          <a:off x="4648200" y="1576388"/>
          <a:ext cx="4267200" cy="45100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356927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19400" y="2590800"/>
            <a:ext cx="3886200" cy="1554480"/>
          </a:xfrm>
          <a:prstGeom prst="rect">
            <a:avLst/>
          </a:prstGeom>
          <a:noFill/>
          <a:ln w="9525">
            <a:noFill/>
            <a:miter lim="800000"/>
            <a:headEnd/>
            <a:tailEnd/>
          </a:ln>
          <a:effectLst/>
        </p:spPr>
      </p:pic>
      <p:sp>
        <p:nvSpPr>
          <p:cNvPr id="2" name="Title 1"/>
          <p:cNvSpPr>
            <a:spLocks noGrp="1"/>
          </p:cNvSpPr>
          <p:nvPr>
            <p:ph type="title"/>
          </p:nvPr>
        </p:nvSpPr>
        <p:spPr/>
        <p:txBody>
          <a:bodyPr/>
          <a:lstStyle/>
          <a:p>
            <a:r>
              <a:rPr lang="en-US" dirty="0" err="1" smtClean="0"/>
              <a:t>NanoString</a:t>
            </a:r>
            <a:r>
              <a:rPr lang="en-US" dirty="0" smtClean="0"/>
              <a:t> </a:t>
            </a:r>
            <a:r>
              <a:rPr lang="en-US" dirty="0" err="1" smtClean="0"/>
              <a:t>miRNA</a:t>
            </a:r>
            <a:r>
              <a:rPr lang="en-US" dirty="0" smtClean="0"/>
              <a:t> Assay Workflow</a:t>
            </a:r>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42</a:t>
            </a:fld>
            <a:endParaRPr lang="en-US"/>
          </a:p>
        </p:txBody>
      </p:sp>
      <p:sp>
        <p:nvSpPr>
          <p:cNvPr id="8" name="TextBox 12"/>
          <p:cNvSpPr txBox="1">
            <a:spLocks noChangeArrowheads="1"/>
          </p:cNvSpPr>
          <p:nvPr/>
        </p:nvSpPr>
        <p:spPr bwMode="auto">
          <a:xfrm>
            <a:off x="1981200" y="4145280"/>
            <a:ext cx="3352800" cy="707886"/>
          </a:xfrm>
          <a:prstGeom prst="rect">
            <a:avLst/>
          </a:prstGeom>
          <a:noFill/>
          <a:ln w="9525">
            <a:noFill/>
            <a:miter lim="800000"/>
            <a:headEnd/>
            <a:tailEnd/>
          </a:ln>
        </p:spPr>
        <p:txBody>
          <a:bodyPr wrap="square">
            <a:prstTxWarp prst="textNoShape">
              <a:avLst/>
            </a:prstTxWarp>
            <a:spAutoFit/>
          </a:bodyPr>
          <a:lstStyle/>
          <a:p>
            <a:r>
              <a:rPr lang="en-US" sz="2000" dirty="0" smtClean="0">
                <a:solidFill>
                  <a:srgbClr val="4F4E50"/>
                </a:solidFill>
                <a:latin typeface="Arial Narrow" charset="0"/>
                <a:ea typeface="Arial" charset="0"/>
                <a:cs typeface="Arial" charset="0"/>
              </a:rPr>
              <a:t>3) </a:t>
            </a:r>
            <a:r>
              <a:rPr lang="en-US" sz="2000" dirty="0" err="1" smtClean="0">
                <a:solidFill>
                  <a:srgbClr val="4F4E50"/>
                </a:solidFill>
                <a:latin typeface="Arial Narrow" charset="0"/>
                <a:ea typeface="Arial" charset="0"/>
                <a:cs typeface="Arial" charset="0"/>
              </a:rPr>
              <a:t>miRNA</a:t>
            </a:r>
            <a:r>
              <a:rPr lang="en-US" sz="2000" dirty="0" smtClean="0">
                <a:solidFill>
                  <a:srgbClr val="4F4E50"/>
                </a:solidFill>
                <a:latin typeface="Arial Narrow" charset="0"/>
                <a:ea typeface="Arial" charset="0"/>
                <a:cs typeface="Arial" charset="0"/>
              </a:rPr>
              <a:t> is covalently linked to </a:t>
            </a:r>
            <a:r>
              <a:rPr lang="en-US" sz="2000" dirty="0" err="1" smtClean="0">
                <a:solidFill>
                  <a:srgbClr val="4F4E50"/>
                </a:solidFill>
                <a:latin typeface="Arial Narrow" charset="0"/>
                <a:ea typeface="Arial" charset="0"/>
                <a:cs typeface="Arial" charset="0"/>
              </a:rPr>
              <a:t>miRtag</a:t>
            </a:r>
            <a:r>
              <a:rPr lang="en-US" sz="2000" dirty="0" smtClean="0">
                <a:solidFill>
                  <a:srgbClr val="4F4E50"/>
                </a:solidFill>
                <a:latin typeface="Arial Narrow" charset="0"/>
                <a:ea typeface="Arial" charset="0"/>
                <a:cs typeface="Arial" charset="0"/>
              </a:rPr>
              <a:t> via ligation</a:t>
            </a:r>
          </a:p>
        </p:txBody>
      </p:sp>
      <p:cxnSp>
        <p:nvCxnSpPr>
          <p:cNvPr id="9" name="Shape 12"/>
          <p:cNvCxnSpPr>
            <a:cxnSpLocks noChangeShapeType="1"/>
          </p:cNvCxnSpPr>
          <p:nvPr/>
        </p:nvCxnSpPr>
        <p:spPr bwMode="auto">
          <a:xfrm rot="5400000" flipH="1" flipV="1">
            <a:off x="3169748" y="3300241"/>
            <a:ext cx="868679" cy="821400"/>
          </a:xfrm>
          <a:prstGeom prst="curvedConnector3">
            <a:avLst>
              <a:gd name="adj1" fmla="val 50000"/>
            </a:avLst>
          </a:prstGeom>
          <a:noFill/>
          <a:ln w="38100">
            <a:solidFill>
              <a:schemeClr val="tx1"/>
            </a:solidFill>
            <a:round/>
            <a:headEnd/>
            <a:tailEnd type="stealth" w="med" len="lg"/>
          </a:ln>
        </p:spPr>
      </p:cxnSp>
      <p:sp>
        <p:nvSpPr>
          <p:cNvPr id="16" name="TextBox 12"/>
          <p:cNvSpPr txBox="1">
            <a:spLocks noChangeArrowheads="1"/>
          </p:cNvSpPr>
          <p:nvPr/>
        </p:nvSpPr>
        <p:spPr bwMode="auto">
          <a:xfrm>
            <a:off x="5410200" y="1676400"/>
            <a:ext cx="3200400" cy="707886"/>
          </a:xfrm>
          <a:prstGeom prst="rect">
            <a:avLst/>
          </a:prstGeom>
          <a:noFill/>
          <a:ln w="9525">
            <a:noFill/>
            <a:miter lim="800000"/>
            <a:headEnd/>
            <a:tailEnd/>
          </a:ln>
        </p:spPr>
        <p:txBody>
          <a:bodyPr wrap="square">
            <a:prstTxWarp prst="textNoShape">
              <a:avLst/>
            </a:prstTxWarp>
            <a:spAutoFit/>
          </a:bodyPr>
          <a:lstStyle/>
          <a:p>
            <a:r>
              <a:rPr lang="en-US" sz="2000" dirty="0" smtClean="0">
                <a:latin typeface="Arial Narrow" charset="0"/>
                <a:ea typeface="Arial" charset="0"/>
                <a:cs typeface="Arial" charset="0"/>
              </a:rPr>
              <a:t>1) Bridge </a:t>
            </a:r>
            <a:r>
              <a:rPr lang="en-US" sz="2000" dirty="0" err="1" smtClean="0">
                <a:latin typeface="Arial Narrow" charset="0"/>
                <a:ea typeface="Arial" charset="0"/>
                <a:cs typeface="Arial" charset="0"/>
              </a:rPr>
              <a:t>oligo</a:t>
            </a:r>
            <a:r>
              <a:rPr lang="en-US" sz="2000" dirty="0" smtClean="0">
                <a:latin typeface="Arial Narrow" charset="0"/>
                <a:ea typeface="Arial" charset="0"/>
                <a:cs typeface="Arial" charset="0"/>
              </a:rPr>
              <a:t> specifically anneals to each </a:t>
            </a:r>
            <a:r>
              <a:rPr lang="en-US" sz="2000" dirty="0" err="1" smtClean="0">
                <a:latin typeface="Arial Narrow" charset="0"/>
                <a:ea typeface="Arial" charset="0"/>
                <a:cs typeface="Arial" charset="0"/>
              </a:rPr>
              <a:t>miRNA</a:t>
            </a:r>
            <a:r>
              <a:rPr lang="en-US" sz="2000" dirty="0" smtClean="0">
                <a:latin typeface="Arial Narrow" charset="0"/>
                <a:ea typeface="Arial" charset="0"/>
                <a:cs typeface="Arial" charset="0"/>
              </a:rPr>
              <a:t> target</a:t>
            </a:r>
          </a:p>
        </p:txBody>
      </p:sp>
      <p:cxnSp>
        <p:nvCxnSpPr>
          <p:cNvPr id="18" name="Shape 12"/>
          <p:cNvCxnSpPr>
            <a:cxnSpLocks noChangeShapeType="1"/>
          </p:cNvCxnSpPr>
          <p:nvPr/>
        </p:nvCxnSpPr>
        <p:spPr bwMode="auto">
          <a:xfrm rot="10800000" flipV="1">
            <a:off x="4038600" y="2057400"/>
            <a:ext cx="1143793" cy="838991"/>
          </a:xfrm>
          <a:prstGeom prst="curvedConnector3">
            <a:avLst>
              <a:gd name="adj1" fmla="val 64108"/>
            </a:avLst>
          </a:prstGeom>
          <a:noFill/>
          <a:ln w="38100">
            <a:solidFill>
              <a:schemeClr val="tx1"/>
            </a:solidFill>
            <a:round/>
            <a:headEnd/>
            <a:tailEnd type="stealth" w="med" len="lg"/>
          </a:ln>
        </p:spPr>
      </p:cxnSp>
      <p:cxnSp>
        <p:nvCxnSpPr>
          <p:cNvPr id="19" name="Shape 12"/>
          <p:cNvCxnSpPr>
            <a:cxnSpLocks noChangeShapeType="1"/>
          </p:cNvCxnSpPr>
          <p:nvPr/>
        </p:nvCxnSpPr>
        <p:spPr bwMode="auto">
          <a:xfrm rot="10800000" flipV="1">
            <a:off x="5334000" y="3048000"/>
            <a:ext cx="685799" cy="534191"/>
          </a:xfrm>
          <a:prstGeom prst="curvedConnector3">
            <a:avLst>
              <a:gd name="adj1" fmla="val 50000"/>
            </a:avLst>
          </a:prstGeom>
          <a:noFill/>
          <a:ln w="38100">
            <a:solidFill>
              <a:schemeClr val="tx1"/>
            </a:solidFill>
            <a:round/>
            <a:headEnd/>
            <a:tailEnd type="stealth" w="med" len="lg"/>
          </a:ln>
        </p:spPr>
      </p:cxnSp>
      <p:sp>
        <p:nvSpPr>
          <p:cNvPr id="20" name="TextBox 12"/>
          <p:cNvSpPr txBox="1">
            <a:spLocks noChangeArrowheads="1"/>
          </p:cNvSpPr>
          <p:nvPr/>
        </p:nvSpPr>
        <p:spPr bwMode="auto">
          <a:xfrm>
            <a:off x="6248400" y="2819400"/>
            <a:ext cx="2514600" cy="707886"/>
          </a:xfrm>
          <a:prstGeom prst="rect">
            <a:avLst/>
          </a:prstGeom>
          <a:noFill/>
          <a:ln w="9525">
            <a:noFill/>
            <a:miter lim="800000"/>
            <a:headEnd/>
            <a:tailEnd/>
          </a:ln>
        </p:spPr>
        <p:txBody>
          <a:bodyPr wrap="square">
            <a:prstTxWarp prst="textNoShape">
              <a:avLst/>
            </a:prstTxWarp>
            <a:spAutoFit/>
          </a:bodyPr>
          <a:lstStyle/>
          <a:p>
            <a:r>
              <a:rPr lang="en-US" sz="2000" dirty="0" smtClean="0">
                <a:latin typeface="Arial Narrow" charset="0"/>
                <a:ea typeface="Arial" charset="0"/>
                <a:cs typeface="Arial" charset="0"/>
              </a:rPr>
              <a:t>2) Unique </a:t>
            </a:r>
            <a:r>
              <a:rPr lang="en-US" sz="2000" dirty="0" err="1" smtClean="0">
                <a:latin typeface="Arial Narrow" charset="0"/>
                <a:ea typeface="Arial" charset="0"/>
                <a:cs typeface="Arial" charset="0"/>
              </a:rPr>
              <a:t>miRtag</a:t>
            </a:r>
            <a:r>
              <a:rPr lang="en-US" sz="2000" dirty="0" smtClean="0">
                <a:latin typeface="Arial Narrow" charset="0"/>
                <a:ea typeface="Arial" charset="0"/>
                <a:cs typeface="Arial" charset="0"/>
              </a:rPr>
              <a:t> for each </a:t>
            </a:r>
            <a:r>
              <a:rPr lang="en-US" sz="2000" dirty="0" err="1" smtClean="0">
                <a:latin typeface="Arial Narrow" charset="0"/>
                <a:ea typeface="Arial" charset="0"/>
                <a:cs typeface="Arial" charset="0"/>
              </a:rPr>
              <a:t>miRNA</a:t>
            </a:r>
            <a:r>
              <a:rPr lang="en-US" sz="2000" dirty="0" smtClean="0">
                <a:latin typeface="Arial Narrow" charset="0"/>
                <a:ea typeface="Arial" charset="0"/>
                <a:cs typeface="Arial" charset="0"/>
              </a:rPr>
              <a:t> species</a:t>
            </a:r>
          </a:p>
        </p:txBody>
      </p:sp>
      <p:pic>
        <p:nvPicPr>
          <p:cNvPr id="21" name="Picture 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38200" y="2209800"/>
            <a:ext cx="1548261" cy="920699"/>
          </a:xfrm>
          <a:prstGeom prst="rect">
            <a:avLst/>
          </a:prstGeom>
          <a:noFill/>
          <a:ln w="9525">
            <a:noFill/>
            <a:miter lim="800000"/>
            <a:headEnd/>
            <a:tailEnd/>
          </a:ln>
          <a:effectLst/>
        </p:spPr>
      </p:pic>
      <p:pic>
        <p:nvPicPr>
          <p:cNvPr id="22" name="Picture 7"/>
          <p:cNvPicPr>
            <a:picLocks noChangeAspect="1" noChangeArrowheads="1"/>
          </p:cNvPicPr>
          <p:nvPr/>
        </p:nvPicPr>
        <p:blipFill>
          <a:blip r:embed="rId4" cstate="email">
            <a:duotone>
              <a:schemeClr val="accent3">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95400" y="1371600"/>
            <a:ext cx="1548261" cy="920699"/>
          </a:xfrm>
          <a:prstGeom prst="rect">
            <a:avLst/>
          </a:prstGeom>
          <a:noFill/>
          <a:ln w="9525">
            <a:noFill/>
            <a:miter lim="800000"/>
            <a:headEnd/>
            <a:tailEnd/>
          </a:ln>
          <a:effectLst/>
        </p:spPr>
      </p:pic>
      <p:pic>
        <p:nvPicPr>
          <p:cNvPr id="23" name="Picture 7"/>
          <p:cNvPicPr>
            <a:picLocks noChangeAspect="1" noChangeArrowheads="1"/>
          </p:cNvPicPr>
          <p:nvPr/>
        </p:nvPicPr>
        <p:blipFill>
          <a:blip r:embed="rId4" cstate="email">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0" y="1447800"/>
            <a:ext cx="1548261" cy="920699"/>
          </a:xfrm>
          <a:prstGeom prst="rect">
            <a:avLst/>
          </a:prstGeom>
          <a:noFill/>
          <a:ln w="9525">
            <a:noFill/>
            <a:miter lim="800000"/>
            <a:headEnd/>
            <a:tailEnd/>
          </a:ln>
          <a:effectLst/>
        </p:spPr>
      </p:pic>
      <p:pic>
        <p:nvPicPr>
          <p:cNvPr id="24" name="Picture 7"/>
          <p:cNvPicPr>
            <a:picLocks noChangeAspect="1" noChangeArrowheads="1"/>
          </p:cNvPicPr>
          <p:nvPr/>
        </p:nvPicPr>
        <p:blipFill>
          <a:blip r:embed="rId4" cstate="email">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0" y="2819400"/>
            <a:ext cx="1548261" cy="920699"/>
          </a:xfrm>
          <a:prstGeom prst="rect">
            <a:avLst/>
          </a:prstGeom>
          <a:noFill/>
          <a:ln w="9525">
            <a:noFill/>
            <a:miter lim="800000"/>
            <a:headEnd/>
            <a:tailEnd/>
          </a:ln>
          <a:effectLst/>
        </p:spPr>
      </p:pic>
      <p:pic>
        <p:nvPicPr>
          <p:cNvPr id="17" name="Picture 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43361" y="5306602"/>
            <a:ext cx="2209800" cy="968829"/>
          </a:xfrm>
          <a:prstGeom prst="rect">
            <a:avLst/>
          </a:prstGeom>
          <a:noFill/>
          <a:ln w="9525">
            <a:noFill/>
            <a:miter lim="800000"/>
            <a:headEnd/>
            <a:tailEnd/>
          </a:ln>
          <a:effectLst/>
        </p:spPr>
      </p:pic>
      <p:sp>
        <p:nvSpPr>
          <p:cNvPr id="26" name="TextBox 25"/>
          <p:cNvSpPr txBox="1"/>
          <p:nvPr/>
        </p:nvSpPr>
        <p:spPr>
          <a:xfrm>
            <a:off x="2819400" y="5030221"/>
            <a:ext cx="2743200" cy="1015663"/>
          </a:xfrm>
          <a:prstGeom prst="rect">
            <a:avLst/>
          </a:prstGeom>
          <a:noFill/>
        </p:spPr>
        <p:txBody>
          <a:bodyPr wrap="square" rtlCol="0">
            <a:spAutoFit/>
          </a:bodyPr>
          <a:lstStyle/>
          <a:p>
            <a:r>
              <a:rPr lang="en-US" sz="2000" dirty="0" smtClean="0"/>
              <a:t>4) Excess bridges and tags are removed</a:t>
            </a:r>
          </a:p>
          <a:p>
            <a:endParaRPr lang="en-US" sz="2000" dirty="0"/>
          </a:p>
        </p:txBody>
      </p:sp>
      <p:cxnSp>
        <p:nvCxnSpPr>
          <p:cNvPr id="27" name="Shape 12"/>
          <p:cNvCxnSpPr>
            <a:cxnSpLocks noChangeShapeType="1"/>
          </p:cNvCxnSpPr>
          <p:nvPr/>
        </p:nvCxnSpPr>
        <p:spPr bwMode="auto">
          <a:xfrm rot="10800000" flipV="1">
            <a:off x="2133601" y="5413107"/>
            <a:ext cx="685799" cy="534191"/>
          </a:xfrm>
          <a:prstGeom prst="curvedConnector3">
            <a:avLst>
              <a:gd name="adj1" fmla="val 50000"/>
            </a:avLst>
          </a:prstGeom>
          <a:noFill/>
          <a:ln w="38100">
            <a:solidFill>
              <a:schemeClr val="tx1"/>
            </a:solidFill>
            <a:round/>
            <a:headEnd/>
            <a:tailEnd type="stealth" w="med" len="lg"/>
          </a:ln>
        </p:spPr>
      </p:cxnSp>
      <p:pic>
        <p:nvPicPr>
          <p:cNvPr id="28" name="Picture 27"/>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495800" y="5772782"/>
            <a:ext cx="2209800" cy="1005297"/>
          </a:xfrm>
          <a:prstGeom prst="rect">
            <a:avLst/>
          </a:prstGeom>
          <a:noFill/>
          <a:ln w="9525">
            <a:noFill/>
            <a:miter lim="800000"/>
            <a:headEnd/>
            <a:tailEnd/>
          </a:ln>
          <a:effectLst/>
        </p:spPr>
      </p:pic>
      <p:sp>
        <p:nvSpPr>
          <p:cNvPr id="29" name="TextBox 28"/>
          <p:cNvSpPr txBox="1"/>
          <p:nvPr/>
        </p:nvSpPr>
        <p:spPr>
          <a:xfrm>
            <a:off x="6400800" y="5096312"/>
            <a:ext cx="2743200" cy="1015663"/>
          </a:xfrm>
          <a:prstGeom prst="rect">
            <a:avLst/>
          </a:prstGeom>
          <a:noFill/>
        </p:spPr>
        <p:txBody>
          <a:bodyPr wrap="square" rtlCol="0">
            <a:spAutoFit/>
          </a:bodyPr>
          <a:lstStyle/>
          <a:p>
            <a:r>
              <a:rPr lang="en-US" sz="2000" dirty="0" smtClean="0"/>
              <a:t>5) Detect using standard </a:t>
            </a:r>
            <a:r>
              <a:rPr lang="en-US" sz="2000" dirty="0" err="1" smtClean="0"/>
              <a:t>NanoString</a:t>
            </a:r>
            <a:r>
              <a:rPr lang="en-US" sz="2000" dirty="0" smtClean="0"/>
              <a:t> Chemistry</a:t>
            </a:r>
          </a:p>
          <a:p>
            <a:endParaRPr lang="en-US" sz="2000" dirty="0"/>
          </a:p>
        </p:txBody>
      </p:sp>
      <p:cxnSp>
        <p:nvCxnSpPr>
          <p:cNvPr id="30" name="Shape 12"/>
          <p:cNvCxnSpPr>
            <a:cxnSpLocks noChangeShapeType="1"/>
          </p:cNvCxnSpPr>
          <p:nvPr/>
        </p:nvCxnSpPr>
        <p:spPr bwMode="auto">
          <a:xfrm rot="10800000" flipV="1">
            <a:off x="6707879" y="5844879"/>
            <a:ext cx="685799" cy="534191"/>
          </a:xfrm>
          <a:prstGeom prst="curvedConnector3">
            <a:avLst>
              <a:gd name="adj1" fmla="val 32021"/>
            </a:avLst>
          </a:prstGeom>
          <a:noFill/>
          <a:ln w="38100">
            <a:solidFill>
              <a:schemeClr val="tx1"/>
            </a:solidFill>
            <a:round/>
            <a:headEnd/>
            <a:tailEnd type="stealth" w="med" len="lg"/>
          </a:ln>
        </p:spPr>
      </p:cxnSp>
    </p:spTree>
    <p:extLst>
      <p:ext uri="{BB962C8B-B14F-4D97-AF65-F5344CB8AC3E}">
        <p14:creationId xmlns:p14="http://schemas.microsoft.com/office/powerpoint/2010/main" val="57162519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3474790" y="1579215"/>
            <a:ext cx="5400576" cy="4338444"/>
          </a:xfrm>
          <a:prstGeom prst="roundRect">
            <a:avLst>
              <a:gd name="adj" fmla="val 5384"/>
            </a:avLst>
          </a:prstGeom>
          <a:solidFill>
            <a:schemeClr val="bg1"/>
          </a:solidFill>
          <a:ln w="25400">
            <a:solidFill>
              <a:schemeClr val="accent1"/>
            </a:solidFill>
          </a:ln>
          <a:effectLst>
            <a:outerShdw blurRad="177800" dist="76200" dir="2700000" algn="tl" rotWithShape="0">
              <a:prstClr val="black">
                <a:alpha val="40000"/>
              </a:prstClr>
            </a:outerShdw>
          </a:effectLst>
          <a:scene3d>
            <a:camera prst="orthographicFront"/>
            <a:lightRig rig="threePt" dir="t">
              <a:rot lat="0" lon="0" rev="20400000"/>
            </a:lightRig>
          </a:scene3d>
          <a:sp3d extrusionH="6350" contourW="2540">
            <a:extrusionClr>
              <a:schemeClr val="accent1"/>
            </a:extrusionClr>
            <a:contourClr>
              <a:schemeClr val="accent1"/>
            </a:contourClr>
          </a:sp3d>
        </p:spPr>
        <p:style>
          <a:lnRef idx="2">
            <a:schemeClr val="accent1">
              <a:shade val="50000"/>
            </a:schemeClr>
          </a:lnRef>
          <a:fillRef idx="1">
            <a:schemeClr val="accent1"/>
          </a:fillRef>
          <a:effectRef idx="0">
            <a:schemeClr val="accent1"/>
          </a:effectRef>
          <a:fontRef idx="minor">
            <a:schemeClr val="lt1"/>
          </a:fontRef>
        </p:style>
        <p:txBody>
          <a:bodyPr wrap="none" lIns="182795" tIns="45698" rIns="91397" bIns="45698" anchor="ctr"/>
          <a:lstStyle/>
          <a:p>
            <a:pPr defTabSz="913972">
              <a:defRPr/>
            </a:pPr>
            <a:endParaRPr lang="en-US" b="1" dirty="0">
              <a:solidFill>
                <a:srgbClr val="717073"/>
              </a:solidFill>
            </a:endParaRPr>
          </a:p>
        </p:txBody>
      </p:sp>
      <p:sp>
        <p:nvSpPr>
          <p:cNvPr id="6" name="Title 5"/>
          <p:cNvSpPr>
            <a:spLocks noGrp="1"/>
          </p:cNvSpPr>
          <p:nvPr>
            <p:ph type="title"/>
          </p:nvPr>
        </p:nvSpPr>
        <p:spPr/>
        <p:txBody>
          <a:bodyPr/>
          <a:lstStyle/>
          <a:p>
            <a:r>
              <a:rPr lang="en-US" dirty="0" err="1" smtClean="0"/>
              <a:t>miRNA</a:t>
            </a:r>
            <a:r>
              <a:rPr lang="en-US" dirty="0" smtClean="0"/>
              <a:t> Profiling with the </a:t>
            </a:r>
            <a:r>
              <a:rPr lang="en-US" dirty="0" err="1" smtClean="0"/>
              <a:t>nCounter</a:t>
            </a:r>
            <a:r>
              <a:rPr lang="en-US" dirty="0" smtClean="0"/>
              <a:t> system – Sample Amount</a:t>
            </a:r>
            <a:endParaRPr lang="en-US" dirty="0"/>
          </a:p>
        </p:txBody>
      </p:sp>
      <p:sp>
        <p:nvSpPr>
          <p:cNvPr id="9" name="Footer Placeholder 8"/>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srgbClr val="717073">
                    <a:lumMod val="75000"/>
                  </a:srgbClr>
                </a:solidFill>
              </a:rPr>
              <a:pPr/>
              <a:t>43</a:t>
            </a:fld>
            <a:endParaRPr lang="en-US">
              <a:solidFill>
                <a:srgbClr val="717073">
                  <a:lumMod val="75000"/>
                </a:srgbClr>
              </a:solidFill>
            </a:endParaRPr>
          </a:p>
        </p:txBody>
      </p:sp>
      <p:sp>
        <p:nvSpPr>
          <p:cNvPr id="8" name="Title 1"/>
          <p:cNvSpPr txBox="1">
            <a:spLocks/>
          </p:cNvSpPr>
          <p:nvPr/>
        </p:nvSpPr>
        <p:spPr bwMode="auto">
          <a:xfrm>
            <a:off x="1157289" y="274638"/>
            <a:ext cx="7529512" cy="1143000"/>
          </a:xfrm>
          <a:prstGeom prst="rect">
            <a:avLst/>
          </a:prstGeom>
          <a:noFill/>
          <a:ln w="9525">
            <a:noFill/>
            <a:miter lim="800000"/>
            <a:headEnd/>
            <a:tailEnd/>
          </a:ln>
        </p:spPr>
        <p:txBody>
          <a:bodyPr lIns="91397" tIns="45698" rIns="91397" bIns="45698" anchor="ctr"/>
          <a:lstStyle/>
          <a:p>
            <a:pPr defTabSz="913972" eaLnBrk="0" hangingPunct="0">
              <a:defRPr/>
            </a:pPr>
            <a:endParaRPr lang="en-US" sz="4000" kern="0" dirty="0">
              <a:solidFill>
                <a:srgbClr val="717073"/>
              </a:solidFill>
            </a:endParaRPr>
          </a:p>
        </p:txBody>
      </p:sp>
      <p:sp>
        <p:nvSpPr>
          <p:cNvPr id="12" name="Content Placeholder 26"/>
          <p:cNvSpPr txBox="1">
            <a:spLocks/>
          </p:cNvSpPr>
          <p:nvPr/>
        </p:nvSpPr>
        <p:spPr>
          <a:xfrm>
            <a:off x="353260" y="1549862"/>
            <a:ext cx="2642370" cy="2023728"/>
          </a:xfrm>
          <a:prstGeom prst="rect">
            <a:avLst/>
          </a:prstGeom>
        </p:spPr>
        <p:txBody>
          <a:bodyPr vert="horz" lIns="91397" tIns="45698" rIns="91397" bIns="45698" rtlCol="0" anchor="ctr" anchorCtr="0">
            <a:normAutofit/>
          </a:bodyPr>
          <a:lstStyle/>
          <a:p>
            <a:pPr defTabSz="913972">
              <a:spcBef>
                <a:spcPts val="1200"/>
              </a:spcBef>
              <a:buClr>
                <a:srgbClr val="A6CE39"/>
              </a:buClr>
              <a:buSzPct val="100000"/>
              <a:defRPr/>
            </a:pPr>
            <a:r>
              <a:rPr lang="en-US" sz="2000" dirty="0">
                <a:solidFill>
                  <a:srgbClr val="4F4E50"/>
                </a:solidFill>
                <a:cs typeface="Arial" charset="0"/>
              </a:rPr>
              <a:t>Good correlation between counts and amount of RNA used in the reaction (Top 100 expressing shown)</a:t>
            </a:r>
          </a:p>
        </p:txBody>
      </p:sp>
      <p:sp>
        <p:nvSpPr>
          <p:cNvPr id="13" name="Rectangle 12"/>
          <p:cNvSpPr/>
          <p:nvPr/>
        </p:nvSpPr>
        <p:spPr>
          <a:xfrm>
            <a:off x="4179455" y="2139762"/>
            <a:ext cx="284788" cy="282478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91397" tIns="45698" rIns="91397" bIns="45698" rtlCol="0" anchor="ctr"/>
          <a:lstStyle/>
          <a:p>
            <a:pPr algn="ctr" defTabSz="913972"/>
            <a:endParaRPr lang="en-US">
              <a:solidFill>
                <a:srgbClr val="FFFFFF"/>
              </a:solidFill>
            </a:endParaRPr>
          </a:p>
        </p:txBody>
      </p:sp>
      <p:pic>
        <p:nvPicPr>
          <p:cNvPr id="15" name="Picture 14"/>
          <p:cNvPicPr>
            <a:picLocks noChangeAspect="1"/>
          </p:cNvPicPr>
          <p:nvPr/>
        </p:nvPicPr>
        <p:blipFill>
          <a:blip r:embed="rId3"/>
          <a:stretch>
            <a:fillRect/>
          </a:stretch>
        </p:blipFill>
        <p:spPr>
          <a:xfrm>
            <a:off x="3600388" y="1664593"/>
            <a:ext cx="5146354" cy="4113031"/>
          </a:xfrm>
          <a:prstGeom prst="rect">
            <a:avLst/>
          </a:prstGeom>
        </p:spPr>
      </p:pic>
      <p:graphicFrame>
        <p:nvGraphicFramePr>
          <p:cNvPr id="16" name="Table 15"/>
          <p:cNvGraphicFramePr>
            <a:graphicFrameLocks noGrp="1"/>
          </p:cNvGraphicFramePr>
          <p:nvPr/>
        </p:nvGraphicFramePr>
        <p:xfrm>
          <a:off x="204459" y="3772351"/>
          <a:ext cx="2846978" cy="2225040"/>
        </p:xfrm>
        <a:graphic>
          <a:graphicData uri="http://schemas.openxmlformats.org/drawingml/2006/table">
            <a:tbl>
              <a:tblPr firstRow="1" bandRow="1">
                <a:tableStyleId>{B301B821-A1FF-4177-AEE7-76D212191A09}</a:tableStyleId>
              </a:tblPr>
              <a:tblGrid>
                <a:gridCol w="1423489"/>
                <a:gridCol w="1423489"/>
              </a:tblGrid>
              <a:tr h="370840">
                <a:tc gridSpan="2">
                  <a:txBody>
                    <a:bodyPr/>
                    <a:lstStyle/>
                    <a:p>
                      <a:r>
                        <a:rPr lang="en-US" sz="1600" dirty="0" smtClean="0"/>
                        <a:t>Correlation between 400ng and:</a:t>
                      </a:r>
                      <a:endParaRPr lang="en-US" sz="1600" dirty="0"/>
                    </a:p>
                  </a:txBody>
                  <a:tcPr/>
                </a:tc>
                <a:tc hMerge="1">
                  <a:txBody>
                    <a:bodyPr/>
                    <a:lstStyle/>
                    <a:p>
                      <a:endParaRPr lang="en-US" dirty="0"/>
                    </a:p>
                  </a:txBody>
                  <a:tcPr/>
                </a:tc>
              </a:tr>
              <a:tr h="370840">
                <a:tc>
                  <a:txBody>
                    <a:bodyPr/>
                    <a:lstStyle/>
                    <a:p>
                      <a:pPr algn="ctr"/>
                      <a:r>
                        <a:rPr lang="en-US" sz="1800" dirty="0" smtClean="0"/>
                        <a:t>300ng</a:t>
                      </a:r>
                    </a:p>
                  </a:txBody>
                  <a:tcPr/>
                </a:tc>
                <a:tc>
                  <a:txBody>
                    <a:bodyPr/>
                    <a:lstStyle/>
                    <a:p>
                      <a:pPr algn="ctr"/>
                      <a:r>
                        <a:rPr lang="en-US" sz="1800" dirty="0" smtClean="0"/>
                        <a:t>0.9966</a:t>
                      </a:r>
                      <a:endParaRPr lang="en-US" sz="1800" dirty="0"/>
                    </a:p>
                  </a:txBody>
                  <a:tcPr/>
                </a:tc>
              </a:tr>
              <a:tr h="370840">
                <a:tc>
                  <a:txBody>
                    <a:bodyPr/>
                    <a:lstStyle/>
                    <a:p>
                      <a:pPr algn="ctr"/>
                      <a:r>
                        <a:rPr lang="en-US" sz="1800" dirty="0" smtClean="0"/>
                        <a:t>200ng</a:t>
                      </a:r>
                      <a:endParaRPr lang="en-US" sz="1800" dirty="0"/>
                    </a:p>
                  </a:txBody>
                  <a:tcPr/>
                </a:tc>
                <a:tc>
                  <a:txBody>
                    <a:bodyPr/>
                    <a:lstStyle/>
                    <a:p>
                      <a:pPr algn="ctr"/>
                      <a:r>
                        <a:rPr lang="en-US" sz="1800" dirty="0" smtClean="0"/>
                        <a:t>0.9950</a:t>
                      </a:r>
                      <a:endParaRPr lang="en-US" sz="1800" dirty="0"/>
                    </a:p>
                  </a:txBody>
                  <a:tcPr/>
                </a:tc>
              </a:tr>
              <a:tr h="370840">
                <a:tc>
                  <a:txBody>
                    <a:bodyPr/>
                    <a:lstStyle/>
                    <a:p>
                      <a:pPr algn="ctr"/>
                      <a:r>
                        <a:rPr lang="en-US" sz="1800" dirty="0" smtClean="0"/>
                        <a:t>150ng</a:t>
                      </a:r>
                      <a:endParaRPr lang="en-US" sz="1800" dirty="0"/>
                    </a:p>
                  </a:txBody>
                  <a:tcPr/>
                </a:tc>
                <a:tc>
                  <a:txBody>
                    <a:bodyPr/>
                    <a:lstStyle/>
                    <a:p>
                      <a:pPr algn="ctr"/>
                      <a:r>
                        <a:rPr lang="en-US" sz="1800" dirty="0" smtClean="0"/>
                        <a:t>0.9953</a:t>
                      </a:r>
                      <a:endParaRPr lang="en-US" sz="1800" dirty="0"/>
                    </a:p>
                  </a:txBody>
                  <a:tcPr/>
                </a:tc>
              </a:tr>
              <a:tr h="370840">
                <a:tc>
                  <a:txBody>
                    <a:bodyPr/>
                    <a:lstStyle/>
                    <a:p>
                      <a:pPr algn="ctr"/>
                      <a:r>
                        <a:rPr lang="en-US" sz="1800" dirty="0" smtClean="0"/>
                        <a:t>100ng</a:t>
                      </a:r>
                      <a:endParaRPr lang="en-US" sz="1800" dirty="0"/>
                    </a:p>
                  </a:txBody>
                  <a:tcPr/>
                </a:tc>
                <a:tc>
                  <a:txBody>
                    <a:bodyPr/>
                    <a:lstStyle/>
                    <a:p>
                      <a:pPr algn="ctr"/>
                      <a:r>
                        <a:rPr lang="en-US" sz="1800" dirty="0" smtClean="0"/>
                        <a:t>0.9919</a:t>
                      </a:r>
                      <a:endParaRPr lang="en-US" sz="1800" dirty="0"/>
                    </a:p>
                  </a:txBody>
                  <a:tcPr/>
                </a:tc>
              </a:tr>
              <a:tr h="370840">
                <a:tc>
                  <a:txBody>
                    <a:bodyPr/>
                    <a:lstStyle/>
                    <a:p>
                      <a:pPr algn="ctr"/>
                      <a:r>
                        <a:rPr lang="en-US" sz="1800" dirty="0" smtClean="0"/>
                        <a:t>50ng</a:t>
                      </a:r>
                      <a:endParaRPr lang="en-US" sz="1800" dirty="0"/>
                    </a:p>
                  </a:txBody>
                  <a:tcPr/>
                </a:tc>
                <a:tc>
                  <a:txBody>
                    <a:bodyPr/>
                    <a:lstStyle/>
                    <a:p>
                      <a:pPr algn="ctr"/>
                      <a:r>
                        <a:rPr lang="en-US" sz="1800" dirty="0" smtClean="0"/>
                        <a:t>0.9660</a:t>
                      </a:r>
                      <a:endParaRPr lang="en-US" sz="1800" dirty="0"/>
                    </a:p>
                  </a:txBody>
                  <a:tcPr/>
                </a:tc>
              </a:tr>
            </a:tbl>
          </a:graphicData>
        </a:graphic>
      </p:graphicFrame>
    </p:spTree>
    <p:extLst>
      <p:ext uri="{BB962C8B-B14F-4D97-AF65-F5344CB8AC3E}">
        <p14:creationId xmlns:p14="http://schemas.microsoft.com/office/powerpoint/2010/main" val="304215026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ounded Rectangle 12"/>
          <p:cNvSpPr>
            <a:spLocks noChangeArrowheads="1"/>
          </p:cNvSpPr>
          <p:nvPr/>
        </p:nvSpPr>
        <p:spPr bwMode="auto">
          <a:xfrm>
            <a:off x="1241418" y="1495737"/>
            <a:ext cx="6768225" cy="4765510"/>
          </a:xfrm>
          <a:prstGeom prst="roundRect">
            <a:avLst>
              <a:gd name="adj" fmla="val 6981"/>
            </a:avLst>
          </a:prstGeom>
          <a:solidFill>
            <a:schemeClr val="bg1"/>
          </a:solidFill>
          <a:ln w="19050">
            <a:solidFill>
              <a:schemeClr val="tx1"/>
            </a:solidFill>
            <a:round/>
            <a:headEnd/>
            <a:tailEnd/>
          </a:ln>
        </p:spPr>
        <p:txBody>
          <a:bodyPr/>
          <a:lstStyle/>
          <a:p>
            <a:endParaRPr lang="en-US"/>
          </a:p>
        </p:txBody>
      </p:sp>
      <p:sp>
        <p:nvSpPr>
          <p:cNvPr id="7" name="Title 6"/>
          <p:cNvSpPr>
            <a:spLocks noGrp="1"/>
          </p:cNvSpPr>
          <p:nvPr>
            <p:ph type="title"/>
          </p:nvPr>
        </p:nvSpPr>
        <p:spPr>
          <a:xfrm>
            <a:off x="1157288" y="-152400"/>
            <a:ext cx="7986712" cy="1143000"/>
          </a:xfrm>
        </p:spPr>
        <p:txBody>
          <a:bodyPr/>
          <a:lstStyle/>
          <a:p>
            <a:pPr>
              <a:defRPr/>
            </a:pPr>
            <a:r>
              <a:rPr lang="en-US" dirty="0"/>
              <a:t>Dynamic range of the </a:t>
            </a:r>
            <a:r>
              <a:rPr lang="en-US" dirty="0" err="1"/>
              <a:t>miRNA</a:t>
            </a:r>
            <a:r>
              <a:rPr lang="en-US" dirty="0"/>
              <a:t> assay</a:t>
            </a:r>
            <a:endParaRPr lang="en-US" kern="1200" dirty="0" smtClean="0">
              <a:ea typeface="+mn-ea"/>
              <a:cs typeface="+mn-cs"/>
            </a:endParaRPr>
          </a:p>
        </p:txBody>
      </p:sp>
      <p:pic>
        <p:nvPicPr>
          <p:cNvPr id="21509" name="Picture 9"/>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41419" y="1733347"/>
            <a:ext cx="6661863" cy="4388200"/>
          </a:xfrm>
          <a:prstGeom prst="rect">
            <a:avLst/>
          </a:prstGeom>
          <a:noFill/>
          <a:ln w="9525">
            <a:noFill/>
            <a:miter lim="800000"/>
            <a:headEnd/>
            <a:tailEnd/>
          </a:ln>
        </p:spPr>
      </p:pic>
    </p:spTree>
    <p:extLst>
      <p:ext uri="{BB962C8B-B14F-4D97-AF65-F5344CB8AC3E}">
        <p14:creationId xmlns:p14="http://schemas.microsoft.com/office/powerpoint/2010/main" val="226266135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ounded Rectangle 12"/>
          <p:cNvSpPr>
            <a:spLocks noChangeArrowheads="1"/>
          </p:cNvSpPr>
          <p:nvPr/>
        </p:nvSpPr>
        <p:spPr bwMode="auto">
          <a:xfrm>
            <a:off x="1259270" y="1511049"/>
            <a:ext cx="6754460" cy="4756643"/>
          </a:xfrm>
          <a:prstGeom prst="roundRect">
            <a:avLst>
              <a:gd name="adj" fmla="val 6981"/>
            </a:avLst>
          </a:prstGeom>
          <a:solidFill>
            <a:schemeClr val="bg1"/>
          </a:solidFill>
          <a:ln w="19050">
            <a:solidFill>
              <a:schemeClr val="tx1"/>
            </a:solidFill>
            <a:round/>
            <a:headEnd/>
            <a:tailEnd/>
          </a:ln>
        </p:spPr>
        <p:txBody>
          <a:bodyPr>
            <a:prstTxWarp prst="textNoShape">
              <a:avLst/>
            </a:prstTxWarp>
          </a:bodyPr>
          <a:lstStyle/>
          <a:p>
            <a:endParaRPr lang="en-US"/>
          </a:p>
        </p:txBody>
      </p:sp>
      <p:sp>
        <p:nvSpPr>
          <p:cNvPr id="7" name="Title 6"/>
          <p:cNvSpPr>
            <a:spLocks noGrp="1"/>
          </p:cNvSpPr>
          <p:nvPr>
            <p:ph type="title"/>
          </p:nvPr>
        </p:nvSpPr>
        <p:spPr>
          <a:xfrm>
            <a:off x="1157288" y="-152400"/>
            <a:ext cx="7986712" cy="1143000"/>
          </a:xfrm>
        </p:spPr>
        <p:txBody>
          <a:bodyPr/>
          <a:lstStyle/>
          <a:p>
            <a:pPr>
              <a:defRPr/>
            </a:pPr>
            <a:r>
              <a:rPr lang="en-US" dirty="0"/>
              <a:t>Dynamic range of the </a:t>
            </a:r>
            <a:r>
              <a:rPr lang="en-US" dirty="0" err="1"/>
              <a:t>miRNA</a:t>
            </a:r>
            <a:r>
              <a:rPr lang="en-US" dirty="0"/>
              <a:t> assay</a:t>
            </a:r>
            <a:endParaRPr lang="en-US" kern="1200" dirty="0" smtClean="0">
              <a:ea typeface="+mn-ea"/>
              <a:cs typeface="+mn-cs"/>
            </a:endParaRPr>
          </a:p>
        </p:txBody>
      </p:sp>
      <p:pic>
        <p:nvPicPr>
          <p:cNvPr id="23557" name="Picture 5"/>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14398" y="1634611"/>
            <a:ext cx="6389272" cy="4533247"/>
          </a:xfrm>
          <a:prstGeom prst="rect">
            <a:avLst/>
          </a:prstGeom>
          <a:noFill/>
          <a:ln w="9525">
            <a:noFill/>
            <a:miter lim="800000"/>
            <a:headEnd/>
            <a:tailEnd/>
          </a:ln>
        </p:spPr>
      </p:pic>
      <p:sp>
        <p:nvSpPr>
          <p:cNvPr id="23558" name="TextBox 8"/>
          <p:cNvSpPr txBox="1">
            <a:spLocks noChangeArrowheads="1"/>
          </p:cNvSpPr>
          <p:nvPr/>
        </p:nvSpPr>
        <p:spPr bwMode="auto">
          <a:xfrm>
            <a:off x="3347397" y="1634612"/>
            <a:ext cx="3521746" cy="646331"/>
          </a:xfrm>
          <a:prstGeom prst="rect">
            <a:avLst/>
          </a:prstGeom>
          <a:solidFill>
            <a:srgbClr val="FFFFFF"/>
          </a:solidFill>
          <a:ln w="9525">
            <a:noFill/>
            <a:miter lim="800000"/>
            <a:headEnd/>
            <a:tailEnd/>
          </a:ln>
        </p:spPr>
        <p:txBody>
          <a:bodyPr wrap="square">
            <a:prstTxWarp prst="textNoShape">
              <a:avLst/>
            </a:prstTxWarp>
            <a:spAutoFit/>
          </a:bodyPr>
          <a:lstStyle/>
          <a:p>
            <a:r>
              <a:rPr lang="en-US" i="1">
                <a:latin typeface="Arial Narrow" charset="0"/>
                <a:ea typeface="Arial Narrow" charset="0"/>
                <a:cs typeface="Arial Narrow" charset="0"/>
              </a:rPr>
              <a:t>hsa-miR-1 expression in different tissues </a:t>
            </a:r>
          </a:p>
        </p:txBody>
      </p:sp>
    </p:spTree>
    <p:extLst>
      <p:ext uri="{BB962C8B-B14F-4D97-AF65-F5344CB8AC3E}">
        <p14:creationId xmlns:p14="http://schemas.microsoft.com/office/powerpoint/2010/main" val="381773886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052" y="209584"/>
            <a:ext cx="8603348" cy="546700"/>
          </a:xfrm>
        </p:spPr>
        <p:txBody>
          <a:bodyPr>
            <a:noAutofit/>
          </a:bodyPr>
          <a:lstStyle/>
          <a:p>
            <a:r>
              <a:rPr lang="en-US" sz="2400" dirty="0" err="1" smtClean="0"/>
              <a:t>miRGE</a:t>
            </a:r>
            <a:r>
              <a:rPr lang="en-US" sz="2400" dirty="0" smtClean="0"/>
              <a:t> assay-  Profile </a:t>
            </a:r>
            <a:r>
              <a:rPr lang="en-US" sz="2400" dirty="0" err="1" smtClean="0"/>
              <a:t>miRNA</a:t>
            </a:r>
            <a:r>
              <a:rPr lang="en-US" sz="2400" dirty="0" smtClean="0"/>
              <a:t> and mRNA in the same tube</a:t>
            </a:r>
            <a:endParaRPr lang="en-US" sz="2400" dirty="0"/>
          </a:p>
        </p:txBody>
      </p:sp>
      <p:sp>
        <p:nvSpPr>
          <p:cNvPr id="3" name="Content Placeholder 2"/>
          <p:cNvSpPr>
            <a:spLocks noGrp="1"/>
          </p:cNvSpPr>
          <p:nvPr>
            <p:ph idx="1"/>
          </p:nvPr>
        </p:nvSpPr>
        <p:spPr>
          <a:xfrm>
            <a:off x="0" y="1642676"/>
            <a:ext cx="4686300" cy="4431311"/>
          </a:xfrm>
        </p:spPr>
        <p:txBody>
          <a:bodyPr>
            <a:noAutofit/>
          </a:bodyPr>
          <a:lstStyle/>
          <a:p>
            <a:pPr marL="188913" indent="-188913">
              <a:buClr>
                <a:schemeClr val="folHlink"/>
              </a:buClr>
              <a:buBlip>
                <a:blip r:embed="rId3"/>
              </a:buBlip>
            </a:pPr>
            <a:r>
              <a:rPr lang="en-US" sz="2000" dirty="0" smtClean="0"/>
              <a:t>~60% of transcripts regulated by microRNAs</a:t>
            </a:r>
          </a:p>
          <a:p>
            <a:pPr marL="188913" indent="-188913">
              <a:buClr>
                <a:schemeClr val="folHlink"/>
              </a:buClr>
              <a:buBlip>
                <a:blip r:embed="rId3"/>
              </a:buBlip>
            </a:pPr>
            <a:r>
              <a:rPr lang="en-US" sz="2000" dirty="0"/>
              <a:t>MicroRNAs (</a:t>
            </a:r>
            <a:r>
              <a:rPr lang="en-US" sz="2000" dirty="0" err="1"/>
              <a:t>miRNAs</a:t>
            </a:r>
            <a:r>
              <a:rPr lang="en-US" sz="2000" dirty="0"/>
              <a:t>) modify gene expression patterns </a:t>
            </a:r>
            <a:r>
              <a:rPr lang="en-US" sz="2000" dirty="0" smtClean="0"/>
              <a:t>transcriptionally and post-transcriptionally</a:t>
            </a:r>
          </a:p>
          <a:p>
            <a:pPr marL="188913" indent="-188913">
              <a:buClr>
                <a:schemeClr val="folHlink"/>
              </a:buClr>
              <a:buBlip>
                <a:blip r:embed="rId3"/>
              </a:buBlip>
            </a:pPr>
            <a:r>
              <a:rPr lang="en-US" sz="2000" dirty="0" smtClean="0"/>
              <a:t>One </a:t>
            </a:r>
            <a:r>
              <a:rPr lang="en-US" sz="2000" dirty="0" err="1" smtClean="0"/>
              <a:t>miRNA</a:t>
            </a:r>
            <a:r>
              <a:rPr lang="en-US" sz="2000" dirty="0" smtClean="0"/>
              <a:t> can regulate many genes</a:t>
            </a:r>
          </a:p>
          <a:p>
            <a:pPr marL="188913" indent="-188913">
              <a:buClr>
                <a:schemeClr val="folHlink"/>
              </a:buClr>
              <a:buBlip>
                <a:blip r:embed="rId3"/>
              </a:buBlip>
            </a:pPr>
            <a:r>
              <a:rPr lang="en-US" sz="2000" dirty="0"/>
              <a:t>M</a:t>
            </a:r>
            <a:r>
              <a:rPr lang="en-US" sz="2000" dirty="0" smtClean="0"/>
              <a:t>ultiple </a:t>
            </a:r>
            <a:r>
              <a:rPr lang="en-US" sz="2000" dirty="0" err="1" smtClean="0"/>
              <a:t>miRNAs</a:t>
            </a:r>
            <a:r>
              <a:rPr lang="en-US" sz="2000" dirty="0" smtClean="0"/>
              <a:t> can regulate the same gene</a:t>
            </a:r>
          </a:p>
          <a:p>
            <a:pPr marL="188913" indent="-188913">
              <a:buClr>
                <a:schemeClr val="folHlink"/>
              </a:buClr>
              <a:buBlip>
                <a:blip r:embed="rId3"/>
              </a:buBlip>
            </a:pPr>
            <a:r>
              <a:rPr lang="en-US" sz="2000" dirty="0" smtClean="0"/>
              <a:t>Aberrant expression of small numbers of miRNAs can have a wide impact on global gene expression</a:t>
            </a:r>
          </a:p>
          <a:p>
            <a:pPr marL="188913" indent="-188913">
              <a:buClr>
                <a:schemeClr val="folHlink"/>
              </a:buClr>
              <a:buBlip>
                <a:blip r:embed="rId3"/>
              </a:buBlip>
            </a:pPr>
            <a:r>
              <a:rPr lang="en-US" sz="2000" dirty="0" smtClean="0"/>
              <a:t>Involved in many pathways and processes</a:t>
            </a:r>
          </a:p>
          <a:p>
            <a:r>
              <a:rPr lang="en-US" sz="2000" dirty="0" smtClean="0"/>
              <a:t>Cell proliferation</a:t>
            </a:r>
            <a:endParaRPr lang="en-US" sz="2000" dirty="0"/>
          </a:p>
          <a:p>
            <a:r>
              <a:rPr lang="en-US" sz="2000" dirty="0" smtClean="0"/>
              <a:t>Cell differentiation</a:t>
            </a:r>
          </a:p>
          <a:p>
            <a:r>
              <a:rPr lang="en-US" sz="2000" dirty="0"/>
              <a:t>M</a:t>
            </a:r>
            <a:r>
              <a:rPr lang="en-US" sz="2000" dirty="0" smtClean="0"/>
              <a:t>etabolism</a:t>
            </a:r>
          </a:p>
          <a:p>
            <a:r>
              <a:rPr lang="en-US" sz="2000" dirty="0" smtClean="0"/>
              <a:t>Apoptosis</a:t>
            </a:r>
          </a:p>
          <a:p>
            <a:r>
              <a:rPr lang="en-US" sz="2000" dirty="0" err="1" smtClean="0"/>
              <a:t>Oncogenesis</a:t>
            </a:r>
            <a:endParaRPr lang="en-US" sz="2000" dirty="0" smtClean="0"/>
          </a:p>
          <a:p>
            <a:r>
              <a:rPr lang="en-US" sz="2000" dirty="0" smtClean="0"/>
              <a:t>Immunology and </a:t>
            </a:r>
            <a:r>
              <a:rPr lang="en-US" sz="2000" dirty="0" err="1" smtClean="0"/>
              <a:t>inflamation</a:t>
            </a:r>
            <a:endParaRPr lang="en-US" sz="2000" dirty="0"/>
          </a:p>
        </p:txBody>
      </p:sp>
      <p:sp>
        <p:nvSpPr>
          <p:cNvPr id="5" name="Slide Number Placeholder 4"/>
          <p:cNvSpPr>
            <a:spLocks noGrp="1"/>
          </p:cNvSpPr>
          <p:nvPr>
            <p:ph type="sldNum" sz="quarter" idx="4294967295"/>
          </p:nvPr>
        </p:nvSpPr>
        <p:spPr>
          <a:xfrm>
            <a:off x="0" y="6653213"/>
            <a:ext cx="457200" cy="204787"/>
          </a:xfrm>
          <a:prstGeom prst="rect">
            <a:avLst/>
          </a:prstGeom>
        </p:spPr>
        <p:txBody>
          <a:bodyPr/>
          <a:lstStyle/>
          <a:p>
            <a:fld id="{B6F15528-21DE-4FAA-801E-634DDDAF4B2B}" type="slidenum">
              <a:rPr lang="en-US" smtClean="0"/>
              <a:pPr/>
              <a:t>46</a:t>
            </a:fld>
            <a:endParaRPr lang="en-US" dirty="0"/>
          </a:p>
        </p:txBody>
      </p:sp>
      <p:graphicFrame>
        <p:nvGraphicFramePr>
          <p:cNvPr id="7" name="Content Placeholder 5"/>
          <p:cNvGraphicFramePr>
            <a:graphicFrameLocks/>
          </p:cNvGraphicFramePr>
          <p:nvPr>
            <p:extLst>
              <p:ext uri="{D42A27DB-BD31-4B8C-83A1-F6EECF244321}">
                <p14:modId xmlns:p14="http://schemas.microsoft.com/office/powerpoint/2010/main" val="1120282603"/>
              </p:ext>
            </p:extLst>
          </p:nvPr>
        </p:nvGraphicFramePr>
        <p:xfrm>
          <a:off x="4686300" y="1342143"/>
          <a:ext cx="4229100" cy="4744332"/>
        </p:xfrm>
        <a:graphic>
          <a:graphicData uri="http://schemas.openxmlformats.org/drawingml/2006/table">
            <a:tbl>
              <a:tblPr firstRow="1" bandRow="1">
                <a:tableStyleId>{B301B821-A1FF-4177-AEE7-76D212191A09}</a:tableStyleId>
              </a:tblPr>
              <a:tblGrid>
                <a:gridCol w="1057275"/>
                <a:gridCol w="1057275"/>
                <a:gridCol w="1057275"/>
                <a:gridCol w="1057275"/>
              </a:tblGrid>
              <a:tr h="757499">
                <a:tc>
                  <a:txBody>
                    <a:bodyPr/>
                    <a:lstStyle/>
                    <a:p>
                      <a:r>
                        <a:rPr lang="en-US" sz="1100" dirty="0" smtClean="0"/>
                        <a:t>Research</a:t>
                      </a:r>
                      <a:r>
                        <a:rPr lang="en-US" sz="1100" baseline="0" dirty="0" smtClean="0"/>
                        <a:t> Topic</a:t>
                      </a:r>
                      <a:endParaRPr lang="en-US" sz="1100" dirty="0"/>
                    </a:p>
                  </a:txBody>
                  <a:tcPr/>
                </a:tc>
                <a:tc>
                  <a:txBody>
                    <a:bodyPr/>
                    <a:lstStyle/>
                    <a:p>
                      <a:r>
                        <a:rPr lang="en-US" sz="1100" dirty="0" smtClean="0"/>
                        <a:t>Number of </a:t>
                      </a:r>
                      <a:r>
                        <a:rPr lang="en-US" sz="1100" baseline="0" dirty="0" err="1" smtClean="0"/>
                        <a:t>miRNAs</a:t>
                      </a:r>
                      <a:r>
                        <a:rPr lang="en-US" sz="1100" baseline="0" dirty="0" smtClean="0"/>
                        <a:t> Studied</a:t>
                      </a:r>
                      <a:endParaRPr lang="en-US" sz="1100" dirty="0"/>
                    </a:p>
                  </a:txBody>
                  <a:tcPr/>
                </a:tc>
                <a:tc>
                  <a:txBody>
                    <a:bodyPr/>
                    <a:lstStyle/>
                    <a:p>
                      <a:r>
                        <a:rPr lang="en-US" sz="1100" dirty="0" smtClean="0"/>
                        <a:t>Number of mRNAs</a:t>
                      </a:r>
                      <a:r>
                        <a:rPr lang="en-US" sz="1100" baseline="0" dirty="0" smtClean="0"/>
                        <a:t> Studied</a:t>
                      </a:r>
                      <a:endParaRPr lang="en-US" sz="1100" dirty="0"/>
                    </a:p>
                  </a:txBody>
                  <a:tcPr/>
                </a:tc>
                <a:tc>
                  <a:txBody>
                    <a:bodyPr/>
                    <a:lstStyle/>
                    <a:p>
                      <a:r>
                        <a:rPr lang="en-US" sz="1100" dirty="0" smtClean="0"/>
                        <a:t>Source</a:t>
                      </a:r>
                      <a:endParaRPr lang="en-US" sz="1100" dirty="0"/>
                    </a:p>
                  </a:txBody>
                  <a:tcPr/>
                </a:tc>
              </a:tr>
              <a:tr h="877104">
                <a:tc>
                  <a:txBody>
                    <a:bodyPr/>
                    <a:lstStyle/>
                    <a:p>
                      <a:r>
                        <a:rPr lang="en-US" sz="1100" dirty="0" smtClean="0"/>
                        <a:t>Melanoma</a:t>
                      </a:r>
                      <a:endParaRPr lang="en-US" sz="1100" dirty="0"/>
                    </a:p>
                  </a:txBody>
                  <a:tcPr/>
                </a:tc>
                <a:tc>
                  <a:txBody>
                    <a:bodyPr/>
                    <a:lstStyle/>
                    <a:p>
                      <a:r>
                        <a:rPr lang="en-US" sz="1100" dirty="0" smtClean="0"/>
                        <a:t>24 – Primary Tumors</a:t>
                      </a:r>
                    </a:p>
                    <a:p>
                      <a:r>
                        <a:rPr lang="en-US" sz="1100" dirty="0" smtClean="0"/>
                        <a:t>29 – Metastatic Tumors</a:t>
                      </a:r>
                      <a:endParaRPr lang="en-US" sz="1100" dirty="0"/>
                    </a:p>
                  </a:txBody>
                  <a:tcPr/>
                </a:tc>
                <a:tc>
                  <a:txBody>
                    <a:bodyPr/>
                    <a:lstStyle/>
                    <a:p>
                      <a:r>
                        <a:rPr lang="en-US" sz="1100" dirty="0" smtClean="0"/>
                        <a:t>61</a:t>
                      </a:r>
                    </a:p>
                    <a:p>
                      <a:endParaRPr lang="en-US" sz="1100" dirty="0"/>
                    </a:p>
                  </a:txBody>
                  <a:tcPr/>
                </a:tc>
                <a:tc>
                  <a:txBody>
                    <a:bodyPr/>
                    <a:lstStyle/>
                    <a:p>
                      <a:r>
                        <a:rPr lang="en-US" sz="1100" dirty="0" err="1" smtClean="0"/>
                        <a:t>Philippidou</a:t>
                      </a:r>
                      <a:r>
                        <a:rPr lang="en-US" sz="1100" baseline="0" dirty="0" smtClean="0"/>
                        <a:t> </a:t>
                      </a:r>
                      <a:r>
                        <a:rPr lang="en-US" sz="1100" i="1" baseline="0" dirty="0" smtClean="0"/>
                        <a:t>et al</a:t>
                      </a:r>
                      <a:endParaRPr lang="en-US" sz="1100" i="1" dirty="0"/>
                    </a:p>
                  </a:txBody>
                  <a:tcPr/>
                </a:tc>
              </a:tr>
              <a:tr h="518288">
                <a:tc>
                  <a:txBody>
                    <a:bodyPr/>
                    <a:lstStyle/>
                    <a:p>
                      <a:r>
                        <a:rPr lang="en-US" sz="1100" dirty="0" smtClean="0"/>
                        <a:t>Neuronal Differentiation</a:t>
                      </a:r>
                      <a:endParaRPr lang="en-US" sz="1100" dirty="0"/>
                    </a:p>
                  </a:txBody>
                  <a:tcPr/>
                </a:tc>
                <a:tc>
                  <a:txBody>
                    <a:bodyPr/>
                    <a:lstStyle/>
                    <a:p>
                      <a:r>
                        <a:rPr lang="en-US" sz="1100" dirty="0" smtClean="0"/>
                        <a:t>6</a:t>
                      </a:r>
                      <a:endParaRPr lang="en-US" sz="1100" dirty="0"/>
                    </a:p>
                  </a:txBody>
                  <a:tcPr/>
                </a:tc>
                <a:tc>
                  <a:txBody>
                    <a:bodyPr/>
                    <a:lstStyle/>
                    <a:p>
                      <a:r>
                        <a:rPr lang="en-US" sz="1100" dirty="0" smtClean="0"/>
                        <a:t>97-125</a:t>
                      </a:r>
                      <a:endParaRPr lang="en-US" sz="1100" dirty="0"/>
                    </a:p>
                  </a:txBody>
                  <a:tcPr/>
                </a:tc>
                <a:tc>
                  <a:txBody>
                    <a:bodyPr/>
                    <a:lstStyle/>
                    <a:p>
                      <a:r>
                        <a:rPr lang="en-US" sz="1100" dirty="0" smtClean="0"/>
                        <a:t>Minh</a:t>
                      </a:r>
                      <a:r>
                        <a:rPr lang="en-US" sz="1100" baseline="0" dirty="0" smtClean="0"/>
                        <a:t> </a:t>
                      </a:r>
                      <a:r>
                        <a:rPr lang="en-US" sz="1100" i="1" baseline="0" dirty="0" smtClean="0"/>
                        <a:t>et al</a:t>
                      </a:r>
                      <a:endParaRPr lang="en-US" sz="1100" i="1" dirty="0"/>
                    </a:p>
                  </a:txBody>
                  <a:tcPr/>
                </a:tc>
              </a:tr>
              <a:tr h="279078">
                <a:tc>
                  <a:txBody>
                    <a:bodyPr/>
                    <a:lstStyle/>
                    <a:p>
                      <a:r>
                        <a:rPr lang="en-US" sz="1100" dirty="0" smtClean="0"/>
                        <a:t>Lung Cancer</a:t>
                      </a:r>
                      <a:endParaRPr lang="en-US" sz="1100" dirty="0"/>
                    </a:p>
                  </a:txBody>
                  <a:tcPr/>
                </a:tc>
                <a:tc>
                  <a:txBody>
                    <a:bodyPr/>
                    <a:lstStyle/>
                    <a:p>
                      <a:r>
                        <a:rPr lang="en-US" sz="1100" dirty="0" smtClean="0"/>
                        <a:t>15 </a:t>
                      </a:r>
                      <a:endParaRPr lang="en-US" sz="1100" dirty="0"/>
                    </a:p>
                  </a:txBody>
                  <a:tcPr/>
                </a:tc>
                <a:tc>
                  <a:txBody>
                    <a:bodyPr/>
                    <a:lstStyle/>
                    <a:p>
                      <a:r>
                        <a:rPr lang="en-US" sz="1100" dirty="0" smtClean="0"/>
                        <a:t>30</a:t>
                      </a:r>
                      <a:endParaRPr lang="en-US" sz="1100" dirty="0"/>
                    </a:p>
                  </a:txBody>
                  <a:tcPr/>
                </a:tc>
                <a:tc>
                  <a:txBody>
                    <a:bodyPr/>
                    <a:lstStyle/>
                    <a:p>
                      <a:r>
                        <a:rPr lang="en-US" sz="1100" dirty="0" err="1" smtClean="0"/>
                        <a:t>Raponi</a:t>
                      </a:r>
                      <a:r>
                        <a:rPr lang="en-US" sz="1100" dirty="0" smtClean="0"/>
                        <a:t> </a:t>
                      </a:r>
                      <a:r>
                        <a:rPr lang="en-US" sz="1100" i="1" dirty="0" smtClean="0"/>
                        <a:t>et al</a:t>
                      </a:r>
                      <a:endParaRPr lang="en-US" sz="1100" i="1" dirty="0"/>
                    </a:p>
                  </a:txBody>
                  <a:tcPr/>
                </a:tc>
              </a:tr>
              <a:tr h="518288">
                <a:tc>
                  <a:txBody>
                    <a:bodyPr/>
                    <a:lstStyle/>
                    <a:p>
                      <a:r>
                        <a:rPr lang="en-US" sz="1100" dirty="0" smtClean="0"/>
                        <a:t>Pediatric Malignancies</a:t>
                      </a:r>
                      <a:endParaRPr lang="en-US" sz="1100" dirty="0"/>
                    </a:p>
                  </a:txBody>
                  <a:tcPr/>
                </a:tc>
                <a:tc>
                  <a:txBody>
                    <a:bodyPr/>
                    <a:lstStyle/>
                    <a:p>
                      <a:r>
                        <a:rPr lang="en-US" sz="1100" dirty="0" smtClean="0"/>
                        <a:t>14</a:t>
                      </a:r>
                      <a:endParaRPr lang="en-US" sz="1100" dirty="0"/>
                    </a:p>
                  </a:txBody>
                  <a:tcPr/>
                </a:tc>
                <a:tc>
                  <a:txBody>
                    <a:bodyPr/>
                    <a:lstStyle/>
                    <a:p>
                      <a:r>
                        <a:rPr lang="en-US" sz="1100" dirty="0" smtClean="0"/>
                        <a:t>28</a:t>
                      </a:r>
                      <a:endParaRPr lang="en-US" sz="11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t>Wei </a:t>
                      </a:r>
                      <a:r>
                        <a:rPr lang="en-US" sz="1100" i="1" dirty="0" smtClean="0"/>
                        <a:t>et al</a:t>
                      </a:r>
                    </a:p>
                  </a:txBody>
                  <a:tcPr/>
                </a:tc>
              </a:tr>
              <a:tr h="398683">
                <a:tc>
                  <a:txBody>
                    <a:bodyPr/>
                    <a:lstStyle/>
                    <a:p>
                      <a:r>
                        <a:rPr lang="en-US" sz="1100" dirty="0" smtClean="0"/>
                        <a:t>Breast</a:t>
                      </a:r>
                      <a:r>
                        <a:rPr lang="en-US" sz="1100" baseline="0" dirty="0" smtClean="0"/>
                        <a:t> Cancer</a:t>
                      </a:r>
                      <a:endParaRPr lang="en-US" sz="1100" dirty="0"/>
                    </a:p>
                  </a:txBody>
                  <a:tcPr/>
                </a:tc>
                <a:tc>
                  <a:txBody>
                    <a:bodyPr/>
                    <a:lstStyle/>
                    <a:p>
                      <a:r>
                        <a:rPr lang="en-US" sz="1100" dirty="0" smtClean="0"/>
                        <a:t>11</a:t>
                      </a:r>
                      <a:endParaRPr lang="en-US" sz="1100" dirty="0"/>
                    </a:p>
                  </a:txBody>
                  <a:tcPr/>
                </a:tc>
                <a:tc>
                  <a:txBody>
                    <a:bodyPr/>
                    <a:lstStyle/>
                    <a:p>
                      <a:r>
                        <a:rPr lang="en-US" sz="1100" dirty="0" smtClean="0"/>
                        <a:t>0 (14 mentioned)</a:t>
                      </a:r>
                      <a:endParaRPr lang="en-US" sz="11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i="0" dirty="0" err="1" smtClean="0"/>
                        <a:t>Iorio</a:t>
                      </a:r>
                      <a:r>
                        <a:rPr lang="en-US" sz="1100" i="1" dirty="0" smtClean="0"/>
                        <a:t> et al</a:t>
                      </a:r>
                    </a:p>
                  </a:txBody>
                  <a:tcPr/>
                </a:tc>
              </a:tr>
              <a:tr h="637893">
                <a:tc>
                  <a:txBody>
                    <a:bodyPr/>
                    <a:lstStyle/>
                    <a:p>
                      <a:r>
                        <a:rPr lang="en-US" sz="1100" dirty="0" smtClean="0"/>
                        <a:t>Cancer (15 types)</a:t>
                      </a:r>
                      <a:endParaRPr lang="en-US" sz="1100" dirty="0"/>
                    </a:p>
                  </a:txBody>
                  <a:tcPr/>
                </a:tc>
                <a:tc>
                  <a:txBody>
                    <a:bodyPr/>
                    <a:lstStyle/>
                    <a:p>
                      <a:r>
                        <a:rPr lang="en-US" sz="1100" dirty="0" smtClean="0"/>
                        <a:t>3-12 (depending on type of cancer)</a:t>
                      </a:r>
                      <a:endParaRPr lang="en-US" sz="1100" dirty="0"/>
                    </a:p>
                  </a:txBody>
                  <a:tcPr/>
                </a:tc>
                <a:tc>
                  <a:txBody>
                    <a:bodyPr/>
                    <a:lstStyle/>
                    <a:p>
                      <a:r>
                        <a:rPr lang="en-US" sz="1100" dirty="0" smtClean="0"/>
                        <a:t>0</a:t>
                      </a:r>
                      <a:endParaRPr lang="en-US" sz="11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i="0" dirty="0" err="1" smtClean="0"/>
                        <a:t>Heneghan</a:t>
                      </a:r>
                      <a:r>
                        <a:rPr lang="en-US" sz="1100" i="1" baseline="0" dirty="0" smtClean="0"/>
                        <a:t> et al</a:t>
                      </a:r>
                      <a:endParaRPr lang="en-US" sz="1100" i="1" dirty="0" smtClean="0"/>
                    </a:p>
                  </a:txBody>
                  <a:tcPr/>
                </a:tc>
              </a:tr>
              <a:tr h="757499">
                <a:tc>
                  <a:txBody>
                    <a:bodyPr/>
                    <a:lstStyle/>
                    <a:p>
                      <a:r>
                        <a:rPr lang="en-US" sz="1100" dirty="0" smtClean="0"/>
                        <a:t>Cancer Tissue</a:t>
                      </a:r>
                      <a:r>
                        <a:rPr lang="en-US" sz="1100" baseline="0" dirty="0" smtClean="0"/>
                        <a:t> of Origin (24 tissues)</a:t>
                      </a:r>
                      <a:endParaRPr lang="en-US" sz="1100" dirty="0"/>
                    </a:p>
                  </a:txBody>
                  <a:tcPr/>
                </a:tc>
                <a:tc>
                  <a:txBody>
                    <a:bodyPr/>
                    <a:lstStyle/>
                    <a:p>
                      <a:r>
                        <a:rPr lang="en-US" sz="1100" dirty="0" smtClean="0"/>
                        <a:t>48</a:t>
                      </a:r>
                      <a:endParaRPr lang="en-US" sz="1100" dirty="0"/>
                    </a:p>
                  </a:txBody>
                  <a:tcPr/>
                </a:tc>
                <a:tc>
                  <a:txBody>
                    <a:bodyPr/>
                    <a:lstStyle/>
                    <a:p>
                      <a:r>
                        <a:rPr lang="en-US" sz="1100" dirty="0" smtClean="0"/>
                        <a:t>0</a:t>
                      </a:r>
                      <a:endParaRPr lang="en-US" sz="11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i="0" dirty="0" smtClean="0"/>
                        <a:t>Rosenfeld</a:t>
                      </a:r>
                      <a:r>
                        <a:rPr lang="en-US" sz="1100" i="1" dirty="0" smtClean="0"/>
                        <a:t> et al</a:t>
                      </a:r>
                    </a:p>
                  </a:txBody>
                  <a:tcPr/>
                </a:tc>
              </a:tr>
            </a:tbl>
          </a:graphicData>
        </a:graphic>
      </p:graphicFrame>
    </p:spTree>
    <p:extLst>
      <p:ext uri="{BB962C8B-B14F-4D97-AF65-F5344CB8AC3E}">
        <p14:creationId xmlns:p14="http://schemas.microsoft.com/office/powerpoint/2010/main" val="428316980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dirty="0" err="1" smtClean="0"/>
              <a:t>miRGE</a:t>
            </a:r>
            <a:endParaRPr lang="en-US" dirty="0"/>
          </a:p>
        </p:txBody>
      </p:sp>
      <p:sp>
        <p:nvSpPr>
          <p:cNvPr id="2" name="Content Placeholder 1"/>
          <p:cNvSpPr>
            <a:spLocks noGrp="1"/>
          </p:cNvSpPr>
          <p:nvPr>
            <p:ph idx="1"/>
          </p:nvPr>
        </p:nvSpPr>
        <p:spPr/>
        <p:txBody>
          <a:bodyPr/>
          <a:lstStyle/>
          <a:p>
            <a:endParaRPr lang="en-US"/>
          </a:p>
        </p:txBody>
      </p:sp>
      <p:sp>
        <p:nvSpPr>
          <p:cNvPr id="8" name="Title 1"/>
          <p:cNvSpPr txBox="1">
            <a:spLocks/>
          </p:cNvSpPr>
          <p:nvPr/>
        </p:nvSpPr>
        <p:spPr bwMode="auto">
          <a:xfrm>
            <a:off x="1157288" y="274638"/>
            <a:ext cx="7529512" cy="1143000"/>
          </a:xfrm>
          <a:prstGeom prst="rect">
            <a:avLst/>
          </a:prstGeom>
          <a:noFill/>
          <a:ln w="9525">
            <a:noFill/>
            <a:miter lim="800000"/>
            <a:headEnd/>
            <a:tailEnd/>
          </a:ln>
        </p:spPr>
        <p:txBody>
          <a:bodyPr anchor="ctr"/>
          <a:lstStyle/>
          <a:p>
            <a:pPr algn="l" eaLnBrk="0" hangingPunct="0">
              <a:defRPr/>
            </a:pPr>
            <a:endParaRPr lang="en-US" sz="4000" kern="0" dirty="0">
              <a:solidFill>
                <a:schemeClr val="tx2"/>
              </a:solidFill>
              <a:latin typeface="+mj-lt"/>
              <a:ea typeface="+mj-ea"/>
              <a:cs typeface="+mj-cs"/>
            </a:endParaRPr>
          </a:p>
        </p:txBody>
      </p:sp>
      <p:pic>
        <p:nvPicPr>
          <p:cNvPr id="5" name="Picture 4" descr="Screen Shot 2012-08-08 at 8.00.04 PM.tif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599076"/>
            <a:ext cx="9144000" cy="4206824"/>
          </a:xfrm>
          <a:prstGeom prst="rect">
            <a:avLst/>
          </a:prstGeom>
        </p:spPr>
      </p:pic>
    </p:spTree>
    <p:extLst>
      <p:ext uri="{BB962C8B-B14F-4D97-AF65-F5344CB8AC3E}">
        <p14:creationId xmlns:p14="http://schemas.microsoft.com/office/powerpoint/2010/main" val="356776620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Agenda</a:t>
            </a:r>
            <a:endParaRPr lang="en-US" dirty="0"/>
          </a:p>
        </p:txBody>
      </p:sp>
      <p:sp>
        <p:nvSpPr>
          <p:cNvPr id="7" name="Content Placeholder 6"/>
          <p:cNvSpPr>
            <a:spLocks noGrp="1"/>
          </p:cNvSpPr>
          <p:nvPr>
            <p:ph sz="half" idx="1"/>
          </p:nvPr>
        </p:nvSpPr>
        <p:spPr>
          <a:xfrm>
            <a:off x="207782" y="1576799"/>
            <a:ext cx="4767553" cy="4509675"/>
          </a:xfrm>
        </p:spPr>
        <p:txBody>
          <a:bodyPr/>
          <a:lstStyle/>
          <a:p>
            <a:r>
              <a:rPr lang="en-US" dirty="0" smtClean="0">
                <a:solidFill>
                  <a:schemeClr val="accent1"/>
                </a:solidFill>
                <a:hlinkClick r:id="rId3" action="ppaction://hlinksldjump"/>
              </a:rPr>
              <a:t>Platform Introduction</a:t>
            </a:r>
            <a:r>
              <a:rPr lang="en-US" dirty="0" smtClean="0"/>
              <a:t>	</a:t>
            </a:r>
          </a:p>
          <a:p>
            <a:r>
              <a:rPr lang="en-US" dirty="0" smtClean="0">
                <a:hlinkClick r:id="rId4" action="ppaction://hlinksldjump"/>
              </a:rPr>
              <a:t>Assay Overview</a:t>
            </a:r>
            <a:endParaRPr lang="en-US" dirty="0" smtClean="0"/>
          </a:p>
          <a:p>
            <a:r>
              <a:rPr lang="en-US" dirty="0" smtClean="0">
                <a:hlinkClick r:id="rId5" action="ppaction://hlinksldjump"/>
              </a:rPr>
              <a:t>Performance</a:t>
            </a:r>
            <a:endParaRPr lang="en-US" dirty="0" smtClean="0"/>
          </a:p>
          <a:p>
            <a:r>
              <a:rPr lang="en-US" dirty="0">
                <a:solidFill>
                  <a:srgbClr val="4F4E50"/>
                </a:solidFill>
                <a:hlinkClick r:id="rId6" action="ppaction://hlinksldjump"/>
              </a:rPr>
              <a:t>Application extensions </a:t>
            </a:r>
            <a:endParaRPr lang="en-US" dirty="0" smtClean="0">
              <a:solidFill>
                <a:srgbClr val="4F4E50"/>
              </a:solidFill>
            </a:endParaRPr>
          </a:p>
          <a:p>
            <a:pPr lvl="1"/>
            <a:r>
              <a:rPr lang="en-US" dirty="0">
                <a:solidFill>
                  <a:srgbClr val="4F4E50"/>
                </a:solidFill>
                <a:hlinkClick r:id="rId7" action="ppaction://hlinksldjump"/>
              </a:rPr>
              <a:t>Single cell / small sample </a:t>
            </a:r>
            <a:r>
              <a:rPr lang="en-US" dirty="0" smtClean="0">
                <a:solidFill>
                  <a:srgbClr val="4F4E50"/>
                </a:solidFill>
                <a:hlinkClick r:id="rId7" action="ppaction://hlinksldjump"/>
              </a:rPr>
              <a:t>profiling</a:t>
            </a:r>
            <a:endParaRPr lang="en-US" dirty="0" smtClean="0">
              <a:solidFill>
                <a:srgbClr val="4F4E50"/>
              </a:solidFill>
            </a:endParaRPr>
          </a:p>
          <a:p>
            <a:pPr lvl="1"/>
            <a:r>
              <a:rPr lang="en-US" dirty="0" err="1" smtClean="0">
                <a:solidFill>
                  <a:srgbClr val="4F4E50"/>
                </a:solidFill>
                <a:hlinkClick r:id="rId8" action="ppaction://hlinksldjump"/>
              </a:rPr>
              <a:t>miRNA</a:t>
            </a:r>
            <a:endParaRPr lang="en-US" dirty="0" smtClean="0">
              <a:solidFill>
                <a:srgbClr val="4F4E50"/>
              </a:solidFill>
            </a:endParaRPr>
          </a:p>
          <a:p>
            <a:pPr lvl="1"/>
            <a:r>
              <a:rPr lang="en-US" b="1" dirty="0">
                <a:solidFill>
                  <a:srgbClr val="4F4E50"/>
                </a:solidFill>
                <a:hlinkClick r:id="rId9" action="ppaction://hlinksldjump"/>
              </a:rPr>
              <a:t>DNA applications (CNV and ChIP</a:t>
            </a:r>
            <a:r>
              <a:rPr lang="en-US" b="1" dirty="0" smtClean="0">
                <a:solidFill>
                  <a:srgbClr val="4F4E50"/>
                </a:solidFill>
                <a:hlinkClick r:id="rId9" action="ppaction://hlinksldjump"/>
              </a:rPr>
              <a:t>)</a:t>
            </a:r>
            <a:endParaRPr lang="en-US" b="1" dirty="0">
              <a:solidFill>
                <a:srgbClr val="4F4E50"/>
              </a:solidFill>
            </a:endParaRPr>
          </a:p>
        </p:txBody>
      </p:sp>
      <p:pic>
        <p:nvPicPr>
          <p:cNvPr id="13" name="Picture 6" descr="04_TNgreen-small"/>
          <p:cNvPicPr>
            <a:picLocks noGrp="1" noChangeAspect="1" noChangeArrowheads="1"/>
          </p:cNvPicPr>
          <p:nvPr>
            <p:ph sz="half" idx="2"/>
          </p:nvPr>
        </p:nvPicPr>
        <p:blipFill>
          <a:blip r:embed="rId10" cstate="screen"/>
          <a:stretch>
            <a:fillRect/>
          </a:stretch>
        </p:blipFill>
        <p:spPr>
          <a:xfrm>
            <a:off x="4724400" y="3036094"/>
            <a:ext cx="4114800" cy="1590675"/>
          </a:xfrm>
          <a:prstGeom prst="rect">
            <a:avLst/>
          </a:prstGeom>
        </p:spPr>
      </p:pic>
      <p:sp>
        <p:nvSpPr>
          <p:cNvPr id="4" name="Footer Placeholder 3"/>
          <p:cNvSpPr>
            <a:spLocks noGrp="1"/>
          </p:cNvSpPr>
          <p:nvPr>
            <p:ph type="ftr" sz="quarter" idx="11"/>
          </p:nvPr>
        </p:nvSpPr>
        <p:spPr/>
        <p:txBody>
          <a:bodyPr/>
          <a:lstStyle/>
          <a:p>
            <a:r>
              <a:rPr lang="en-US" smtClean="0"/>
              <a:t>NanoString Confidential.</a:t>
            </a:r>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48</a:t>
            </a:fld>
            <a:endParaRPr lang="en-US"/>
          </a:p>
        </p:txBody>
      </p:sp>
    </p:spTree>
    <p:extLst>
      <p:ext uri="{BB962C8B-B14F-4D97-AF65-F5344CB8AC3E}">
        <p14:creationId xmlns:p14="http://schemas.microsoft.com/office/powerpoint/2010/main" val="151358489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chemeClr val="tx2">
                    <a:lumMod val="75000"/>
                  </a:schemeClr>
                </a:solidFill>
              </a:rPr>
              <a:t>nCounter</a:t>
            </a:r>
            <a:r>
              <a:rPr lang="en-US" dirty="0">
                <a:solidFill>
                  <a:schemeClr val="tx2">
                    <a:lumMod val="75000"/>
                  </a:schemeClr>
                </a:solidFill>
              </a:rPr>
              <a:t> Copy Number </a:t>
            </a:r>
            <a:r>
              <a:rPr lang="en-US" dirty="0" smtClean="0">
                <a:solidFill>
                  <a:schemeClr val="tx2">
                    <a:lumMod val="75000"/>
                  </a:schemeClr>
                </a:solidFill>
              </a:rPr>
              <a:t>Assay</a:t>
            </a:r>
            <a:endParaRPr lang="en-US" dirty="0"/>
          </a:p>
        </p:txBody>
      </p:sp>
      <p:sp>
        <p:nvSpPr>
          <p:cNvPr id="3" name="Footer Placeholder 2"/>
          <p:cNvSpPr>
            <a:spLocks noGrp="1"/>
          </p:cNvSpPr>
          <p:nvPr>
            <p:ph type="ftr" sz="quarter" idx="11"/>
          </p:nvPr>
        </p:nvSpPr>
        <p:spPr/>
        <p:txBody>
          <a:bodyPr/>
          <a:lstStyle/>
          <a:p>
            <a:r>
              <a:rPr lang="en-US" smtClean="0"/>
              <a:t>NanoString Confidential.</a:t>
            </a:r>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49</a:t>
            </a:fld>
            <a:endParaRPr lang="en-US"/>
          </a:p>
        </p:txBody>
      </p:sp>
      <p:sp>
        <p:nvSpPr>
          <p:cNvPr id="5" name="Footer Placeholder 2"/>
          <p:cNvSpPr txBox="1">
            <a:spLocks/>
          </p:cNvSpPr>
          <p:nvPr/>
        </p:nvSpPr>
        <p:spPr>
          <a:xfrm>
            <a:off x="685800" y="6652832"/>
            <a:ext cx="3478696" cy="205168"/>
          </a:xfrm>
          <a:prstGeom prst="rect">
            <a:avLst/>
          </a:prstGeom>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smtClean="0">
                <a:ln>
                  <a:noFill/>
                </a:ln>
                <a:solidFill>
                  <a:schemeClr val="tx2">
                    <a:lumMod val="75000"/>
                  </a:schemeClr>
                </a:solidFill>
                <a:effectLst/>
                <a:uLnTx/>
                <a:uFillTx/>
                <a:latin typeface="+mn-lt"/>
                <a:ea typeface="+mn-ea"/>
                <a:cs typeface="+mn-cs"/>
              </a:rPr>
              <a:t>NanoString Confidential.</a:t>
            </a:r>
            <a:endParaRPr kumimoji="0" lang="en-US" sz="800" b="0" i="0" u="none" strike="noStrike" kern="1200" cap="none" spc="0" normalizeH="0" baseline="0" noProof="0">
              <a:ln>
                <a:noFill/>
              </a:ln>
              <a:solidFill>
                <a:schemeClr val="tx2">
                  <a:lumMod val="75000"/>
                </a:schemeClr>
              </a:solidFill>
              <a:effectLst/>
              <a:uLnTx/>
              <a:uFillTx/>
              <a:latin typeface="+mn-lt"/>
              <a:ea typeface="+mn-ea"/>
              <a:cs typeface="+mn-cs"/>
            </a:endParaRPr>
          </a:p>
        </p:txBody>
      </p:sp>
      <p:sp>
        <p:nvSpPr>
          <p:cNvPr id="6" name="Slide Number Placeholder 3"/>
          <p:cNvSpPr txBox="1">
            <a:spLocks/>
          </p:cNvSpPr>
          <p:nvPr/>
        </p:nvSpPr>
        <p:spPr>
          <a:xfrm>
            <a:off x="228600" y="6652832"/>
            <a:ext cx="457200" cy="205168"/>
          </a:xfrm>
          <a:prstGeom prst="rect">
            <a:avLst/>
          </a:prstGeom>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800" b="0" i="0" u="none" strike="noStrike" kern="1200" cap="none" spc="0" normalizeH="0" baseline="0" noProof="0" smtClean="0">
                <a:ln>
                  <a:noFill/>
                </a:ln>
                <a:solidFill>
                  <a:schemeClr val="tx2">
                    <a:lumMod val="75000"/>
                  </a:schemeClr>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US" sz="800" b="0" i="0" u="none" strike="noStrike" kern="1200" cap="none" spc="0" normalizeH="0" baseline="0" noProof="0">
              <a:ln>
                <a:noFill/>
              </a:ln>
              <a:solidFill>
                <a:schemeClr val="tx2">
                  <a:lumMod val="75000"/>
                </a:schemeClr>
              </a:solidFill>
              <a:effectLst/>
              <a:uLnTx/>
              <a:uFillTx/>
              <a:latin typeface="+mn-lt"/>
              <a:ea typeface="+mn-ea"/>
              <a:cs typeface="+mn-cs"/>
            </a:endParaRPr>
          </a:p>
        </p:txBody>
      </p:sp>
      <p:pic>
        <p:nvPicPr>
          <p:cNvPr id="7" name="Picture 3" descr="D:\Documents\MIM\20100831\mirtag-structure---two-allb.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a:off x="-1018780" y="2882728"/>
            <a:ext cx="4208770" cy="1595124"/>
          </a:xfrm>
          <a:prstGeom prst="rect">
            <a:avLst/>
          </a:prstGeom>
          <a:noFill/>
        </p:spPr>
      </p:pic>
      <p:grpSp>
        <p:nvGrpSpPr>
          <p:cNvPr id="8" name="Group 45"/>
          <p:cNvGrpSpPr/>
          <p:nvPr/>
        </p:nvGrpSpPr>
        <p:grpSpPr>
          <a:xfrm>
            <a:off x="2568226" y="1508894"/>
            <a:ext cx="1681297" cy="4268926"/>
            <a:chOff x="2568226" y="1717615"/>
            <a:chExt cx="1681297" cy="4268926"/>
          </a:xfrm>
        </p:grpSpPr>
        <p:pic>
          <p:nvPicPr>
            <p:cNvPr id="9" name="Picture 3" descr="D:\Documents\MIM\20100831\mirtag-structure---part-5-two.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6200000">
              <a:off x="2332234" y="3310437"/>
              <a:ext cx="1421642" cy="949657"/>
            </a:xfrm>
            <a:prstGeom prst="rect">
              <a:avLst/>
            </a:prstGeom>
            <a:noFill/>
          </p:spPr>
        </p:pic>
        <p:pic>
          <p:nvPicPr>
            <p:cNvPr id="10" name="Picture 4" descr="D:\Documents\MIM\20100831\miRtag-structure---part-1-two.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6200000">
              <a:off x="2808819" y="4824335"/>
              <a:ext cx="1616420" cy="707992"/>
            </a:xfrm>
            <a:prstGeom prst="rect">
              <a:avLst/>
            </a:prstGeom>
            <a:noFill/>
          </p:spPr>
        </p:pic>
        <p:pic>
          <p:nvPicPr>
            <p:cNvPr id="11" name="Picture 5" descr="D:\Documents\MIM\20100831\mirtag-structure---part-2-two.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16200000">
              <a:off x="2498766" y="1896749"/>
              <a:ext cx="1192444" cy="1010596"/>
            </a:xfrm>
            <a:prstGeom prst="rect">
              <a:avLst/>
            </a:prstGeom>
            <a:noFill/>
          </p:spPr>
        </p:pic>
        <p:pic>
          <p:nvPicPr>
            <p:cNvPr id="12" name="Picture 6" descr="D:\Documents\MIM\20100831\mirtag-structure---part-3-two.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16200000">
              <a:off x="2778583" y="2594929"/>
              <a:ext cx="1238456" cy="574644"/>
            </a:xfrm>
            <a:prstGeom prst="rect">
              <a:avLst/>
            </a:prstGeom>
            <a:noFill/>
          </p:spPr>
        </p:pic>
        <p:pic>
          <p:nvPicPr>
            <p:cNvPr id="13" name="Picture 7" descr="D:\Documents\MIM\20100831\mirtag-structure---part-4-two.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rot="16200000">
              <a:off x="3147986" y="2185219"/>
              <a:ext cx="1569141" cy="633933"/>
            </a:xfrm>
            <a:prstGeom prst="rect">
              <a:avLst/>
            </a:prstGeom>
            <a:noFill/>
          </p:spPr>
        </p:pic>
      </p:grpSp>
      <p:grpSp>
        <p:nvGrpSpPr>
          <p:cNvPr id="14" name="Group 34"/>
          <p:cNvGrpSpPr/>
          <p:nvPr/>
        </p:nvGrpSpPr>
        <p:grpSpPr>
          <a:xfrm>
            <a:off x="7344809" y="2941853"/>
            <a:ext cx="1274827" cy="1331127"/>
            <a:chOff x="7265292" y="3110819"/>
            <a:chExt cx="1274827" cy="1331127"/>
          </a:xfrm>
        </p:grpSpPr>
        <p:pic>
          <p:nvPicPr>
            <p:cNvPr id="15" name="Picture 2" descr="D:\Documents\MIM\20100831\mirtag-structure---part-5-one.p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rot="16200000">
              <a:off x="7444601" y="3346429"/>
              <a:ext cx="1331127" cy="859908"/>
            </a:xfrm>
            <a:prstGeom prst="rect">
              <a:avLst/>
            </a:prstGeom>
            <a:noFill/>
          </p:spPr>
        </p:pic>
        <p:pic>
          <p:nvPicPr>
            <p:cNvPr id="16" name="Picture 9" descr="nano-slide-1b"/>
            <p:cNvPicPr>
              <a:picLocks noChangeAspect="1" noChangeArrowheads="1"/>
            </p:cNvPicPr>
            <p:nvPr/>
          </p:nvPicPr>
          <p:blipFill>
            <a:blip r:embed="rId10" cstate="email">
              <a:extLst>
                <a:ext uri="{28A0092B-C50C-407E-A947-70E740481C1C}">
                  <a14:useLocalDpi xmlns:a14="http://schemas.microsoft.com/office/drawing/2010/main"/>
                </a:ext>
              </a:extLst>
            </a:blip>
            <a:stretch>
              <a:fillRect/>
            </a:stretch>
          </p:blipFill>
          <p:spPr bwMode="auto">
            <a:xfrm rot="13092242">
              <a:off x="7265292" y="3320335"/>
              <a:ext cx="943740" cy="311136"/>
            </a:xfrm>
            <a:prstGeom prst="rect">
              <a:avLst/>
            </a:prstGeom>
            <a:noFill/>
            <a:ln w="9525">
              <a:noFill/>
              <a:miter lim="800000"/>
              <a:headEnd/>
              <a:tailEnd/>
            </a:ln>
          </p:spPr>
        </p:pic>
        <p:pic>
          <p:nvPicPr>
            <p:cNvPr id="17" name="Picture 10" descr="nano-slide-1a"/>
            <p:cNvPicPr>
              <a:picLocks noChangeAspect="1" noChangeArrowheads="1"/>
            </p:cNvPicPr>
            <p:nvPr/>
          </p:nvPicPr>
          <p:blipFill>
            <a:blip r:embed="rId11" cstate="email">
              <a:extLst>
                <a:ext uri="{28A0092B-C50C-407E-A947-70E740481C1C}">
                  <a14:useLocalDpi xmlns:a14="http://schemas.microsoft.com/office/drawing/2010/main"/>
                </a:ext>
              </a:extLst>
            </a:blip>
            <a:stretch>
              <a:fillRect/>
            </a:stretch>
          </p:blipFill>
          <p:spPr bwMode="auto">
            <a:xfrm rot="13092242">
              <a:off x="8067242" y="3699491"/>
              <a:ext cx="340034" cy="340034"/>
            </a:xfrm>
            <a:prstGeom prst="rect">
              <a:avLst/>
            </a:prstGeom>
            <a:noFill/>
            <a:ln w="9525">
              <a:noFill/>
              <a:miter lim="800000"/>
              <a:headEnd/>
              <a:tailEnd/>
            </a:ln>
          </p:spPr>
        </p:pic>
      </p:grpSp>
      <p:grpSp>
        <p:nvGrpSpPr>
          <p:cNvPr id="18" name="Group 46"/>
          <p:cNvGrpSpPr/>
          <p:nvPr/>
        </p:nvGrpSpPr>
        <p:grpSpPr>
          <a:xfrm>
            <a:off x="4779811" y="1613815"/>
            <a:ext cx="1568036" cy="4189167"/>
            <a:chOff x="4779811" y="1812597"/>
            <a:chExt cx="1568036" cy="4189167"/>
          </a:xfrm>
        </p:grpSpPr>
        <p:pic>
          <p:nvPicPr>
            <p:cNvPr id="19" name="Picture 2" descr="D:\Documents\MIM\20100831\mirtag-structure---part-5-one.p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rot="16200000">
              <a:off x="4582134" y="3376245"/>
              <a:ext cx="1331127" cy="859908"/>
            </a:xfrm>
            <a:prstGeom prst="rect">
              <a:avLst/>
            </a:prstGeom>
            <a:noFill/>
          </p:spPr>
        </p:pic>
        <p:pic>
          <p:nvPicPr>
            <p:cNvPr id="20" name="Picture 4" descr="D:\Documents\MIM\20100831\miRtag-structure---part-1-one.png"/>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rot="16200000">
              <a:off x="4986706" y="4907387"/>
              <a:ext cx="1554512" cy="634241"/>
            </a:xfrm>
            <a:prstGeom prst="rect">
              <a:avLst/>
            </a:prstGeom>
            <a:noFill/>
          </p:spPr>
        </p:pic>
        <p:pic>
          <p:nvPicPr>
            <p:cNvPr id="21" name="Picture 5" descr="D:\Documents\MIM\20100831\miRtag-structure---part-4-one.png"/>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rot="16200000">
              <a:off x="5323790" y="2283514"/>
              <a:ext cx="1494974" cy="553140"/>
            </a:xfrm>
            <a:prstGeom prst="rect">
              <a:avLst/>
            </a:prstGeom>
            <a:noFill/>
          </p:spPr>
        </p:pic>
        <p:pic>
          <p:nvPicPr>
            <p:cNvPr id="22" name="Picture 7" descr="D:\Documents\MIM\20100831\miRtag-structure---part-3-one.png"/>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rot="16200000">
              <a:off x="4945134" y="2685977"/>
              <a:ext cx="1169367" cy="493473"/>
            </a:xfrm>
            <a:prstGeom prst="rect">
              <a:avLst/>
            </a:prstGeom>
            <a:noFill/>
          </p:spPr>
        </p:pic>
        <p:pic>
          <p:nvPicPr>
            <p:cNvPr id="23" name="Picture 8" descr="D:\Documents\MIM\20100831\miRtag-structure---part-2-one.png"/>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rot="16200000">
              <a:off x="4684019" y="1978842"/>
              <a:ext cx="1126967" cy="935383"/>
            </a:xfrm>
            <a:prstGeom prst="rect">
              <a:avLst/>
            </a:prstGeom>
            <a:noFill/>
          </p:spPr>
        </p:pic>
      </p:grpSp>
      <p:sp>
        <p:nvSpPr>
          <p:cNvPr id="24" name="Chevron 23"/>
          <p:cNvSpPr/>
          <p:nvPr/>
        </p:nvSpPr>
        <p:spPr>
          <a:xfrm>
            <a:off x="4412974" y="3458817"/>
            <a:ext cx="318052" cy="487018"/>
          </a:xfrm>
          <a:prstGeom prst="chevron">
            <a:avLst/>
          </a:prstGeom>
          <a:ln/>
          <a:effectLst/>
        </p:spPr>
        <p:style>
          <a:lnRef idx="1">
            <a:schemeClr val="accent1"/>
          </a:lnRef>
          <a:fillRef idx="3">
            <a:schemeClr val="accent1"/>
          </a:fillRef>
          <a:effectRef idx="2">
            <a:schemeClr val="accent1"/>
          </a:effectRef>
          <a:fontRef idx="minor">
            <a:schemeClr val="lt1"/>
          </a:fontRef>
        </p:style>
        <p:txBody>
          <a:bodyPr wrap="square" lIns="91440" anchor="ctr"/>
          <a:lstStyle/>
          <a:p>
            <a:pPr>
              <a:defRPr/>
            </a:pPr>
            <a:endParaRPr lang="en-US" sz="1600" dirty="0" smtClean="0">
              <a:solidFill>
                <a:schemeClr val="bg1"/>
              </a:solidFill>
            </a:endParaRPr>
          </a:p>
        </p:txBody>
      </p:sp>
      <p:sp>
        <p:nvSpPr>
          <p:cNvPr id="25" name="Chevron 24"/>
          <p:cNvSpPr/>
          <p:nvPr/>
        </p:nvSpPr>
        <p:spPr>
          <a:xfrm>
            <a:off x="1982857" y="3458817"/>
            <a:ext cx="318052" cy="487018"/>
          </a:xfrm>
          <a:prstGeom prst="chevron">
            <a:avLst/>
          </a:prstGeom>
          <a:ln/>
          <a:effectLst/>
        </p:spPr>
        <p:style>
          <a:lnRef idx="1">
            <a:schemeClr val="accent1"/>
          </a:lnRef>
          <a:fillRef idx="3">
            <a:schemeClr val="accent1"/>
          </a:fillRef>
          <a:effectRef idx="2">
            <a:schemeClr val="accent1"/>
          </a:effectRef>
          <a:fontRef idx="minor">
            <a:schemeClr val="lt1"/>
          </a:fontRef>
        </p:style>
        <p:txBody>
          <a:bodyPr wrap="square" lIns="91440" anchor="ctr"/>
          <a:lstStyle/>
          <a:p>
            <a:pPr>
              <a:defRPr/>
            </a:pPr>
            <a:endParaRPr lang="en-US" sz="1600" dirty="0" smtClean="0">
              <a:solidFill>
                <a:schemeClr val="bg1"/>
              </a:solidFill>
            </a:endParaRPr>
          </a:p>
        </p:txBody>
      </p:sp>
      <p:sp>
        <p:nvSpPr>
          <p:cNvPr id="26" name="Chevron 25"/>
          <p:cNvSpPr/>
          <p:nvPr/>
        </p:nvSpPr>
        <p:spPr>
          <a:xfrm>
            <a:off x="6843092" y="3458817"/>
            <a:ext cx="318052" cy="487018"/>
          </a:xfrm>
          <a:prstGeom prst="chevron">
            <a:avLst/>
          </a:prstGeom>
          <a:ln/>
          <a:effectLst/>
        </p:spPr>
        <p:style>
          <a:lnRef idx="1">
            <a:schemeClr val="accent1"/>
          </a:lnRef>
          <a:fillRef idx="3">
            <a:schemeClr val="accent1"/>
          </a:fillRef>
          <a:effectRef idx="2">
            <a:schemeClr val="accent1"/>
          </a:effectRef>
          <a:fontRef idx="minor">
            <a:schemeClr val="lt1"/>
          </a:fontRef>
        </p:style>
        <p:txBody>
          <a:bodyPr wrap="square" lIns="91440" anchor="ctr"/>
          <a:lstStyle/>
          <a:p>
            <a:pPr>
              <a:defRPr/>
            </a:pPr>
            <a:endParaRPr lang="en-US" sz="1600" dirty="0" smtClean="0">
              <a:solidFill>
                <a:schemeClr val="bg1"/>
              </a:solidFill>
            </a:endParaRPr>
          </a:p>
        </p:txBody>
      </p:sp>
      <p:sp>
        <p:nvSpPr>
          <p:cNvPr id="27" name="TextBox 26"/>
          <p:cNvSpPr txBox="1"/>
          <p:nvPr/>
        </p:nvSpPr>
        <p:spPr>
          <a:xfrm>
            <a:off x="457712" y="5787338"/>
            <a:ext cx="1394934" cy="369332"/>
          </a:xfrm>
          <a:prstGeom prst="rect">
            <a:avLst/>
          </a:prstGeom>
          <a:noFill/>
        </p:spPr>
        <p:txBody>
          <a:bodyPr wrap="square" rtlCol="0">
            <a:spAutoFit/>
          </a:bodyPr>
          <a:lstStyle/>
          <a:p>
            <a:pPr algn="ctr"/>
            <a:r>
              <a:rPr lang="en-US" dirty="0" smtClean="0"/>
              <a:t>Genomic DNA</a:t>
            </a:r>
            <a:endParaRPr lang="en-US" dirty="0"/>
          </a:p>
        </p:txBody>
      </p:sp>
      <p:sp>
        <p:nvSpPr>
          <p:cNvPr id="28" name="TextBox 34"/>
          <p:cNvSpPr txBox="1">
            <a:spLocks noChangeArrowheads="1"/>
          </p:cNvSpPr>
          <p:nvPr/>
        </p:nvSpPr>
        <p:spPr bwMode="auto">
          <a:xfrm>
            <a:off x="2541934" y="5787338"/>
            <a:ext cx="2007702" cy="738664"/>
          </a:xfrm>
          <a:prstGeom prst="rect">
            <a:avLst/>
          </a:prstGeom>
          <a:noFill/>
          <a:ln w="9525">
            <a:noFill/>
            <a:miter lim="800000"/>
            <a:headEnd/>
            <a:tailEnd/>
          </a:ln>
        </p:spPr>
        <p:txBody>
          <a:bodyPr wrap="square">
            <a:spAutoFit/>
          </a:bodyPr>
          <a:lstStyle/>
          <a:p>
            <a:pPr algn="ctr"/>
            <a:r>
              <a:rPr lang="en-US" sz="1400" dirty="0" smtClean="0">
                <a:latin typeface="Arial Narrow" pitchFamily="34" charset="0"/>
              </a:rPr>
              <a:t>Fragment </a:t>
            </a:r>
            <a:r>
              <a:rPr lang="en-US" sz="1400" dirty="0" err="1">
                <a:latin typeface="Arial Narrow" pitchFamily="34" charset="0"/>
              </a:rPr>
              <a:t>ds</a:t>
            </a:r>
            <a:r>
              <a:rPr lang="en-US" sz="1400" dirty="0">
                <a:latin typeface="Arial Narrow" pitchFamily="34" charset="0"/>
              </a:rPr>
              <a:t> genomic </a:t>
            </a:r>
            <a:r>
              <a:rPr lang="en-US" sz="1400" dirty="0" smtClean="0">
                <a:latin typeface="Arial Narrow" pitchFamily="34" charset="0"/>
              </a:rPr>
              <a:t>DNA using 4 base cutter (</a:t>
            </a:r>
            <a:r>
              <a:rPr lang="en-US" sz="1400" dirty="0" err="1" smtClean="0">
                <a:latin typeface="Arial Narrow" pitchFamily="34" charset="0"/>
              </a:rPr>
              <a:t>Alu</a:t>
            </a:r>
            <a:r>
              <a:rPr lang="en-US" sz="1400" dirty="0" smtClean="0">
                <a:latin typeface="Arial Narrow" pitchFamily="34" charset="0"/>
              </a:rPr>
              <a:t> 1)</a:t>
            </a:r>
          </a:p>
          <a:p>
            <a:pPr algn="ctr"/>
            <a:r>
              <a:rPr lang="en-US" sz="1400" dirty="0" smtClean="0">
                <a:latin typeface="Arial Narrow" pitchFamily="34" charset="0"/>
              </a:rPr>
              <a:t>Average~ 500 bases</a:t>
            </a:r>
            <a:endParaRPr lang="en-US" sz="1400" dirty="0">
              <a:latin typeface="Arial Narrow" pitchFamily="34" charset="0"/>
            </a:endParaRPr>
          </a:p>
        </p:txBody>
      </p:sp>
      <p:sp>
        <p:nvSpPr>
          <p:cNvPr id="29" name="TextBox 28"/>
          <p:cNvSpPr txBox="1"/>
          <p:nvPr/>
        </p:nvSpPr>
        <p:spPr>
          <a:xfrm>
            <a:off x="7404655" y="4266650"/>
            <a:ext cx="1282147" cy="923330"/>
          </a:xfrm>
          <a:prstGeom prst="rect">
            <a:avLst/>
          </a:prstGeom>
          <a:noFill/>
        </p:spPr>
        <p:txBody>
          <a:bodyPr wrap="square" rtlCol="0">
            <a:spAutoFit/>
          </a:bodyPr>
          <a:lstStyle/>
          <a:p>
            <a:pPr algn="ctr"/>
            <a:r>
              <a:rPr lang="en-US" dirty="0" smtClean="0"/>
              <a:t>Perform </a:t>
            </a:r>
            <a:r>
              <a:rPr lang="en-US" dirty="0" err="1" smtClean="0"/>
              <a:t>nCounter</a:t>
            </a:r>
            <a:r>
              <a:rPr lang="en-US" dirty="0" smtClean="0"/>
              <a:t> Hybridization</a:t>
            </a:r>
            <a:endParaRPr lang="en-US" dirty="0"/>
          </a:p>
        </p:txBody>
      </p:sp>
      <p:sp>
        <p:nvSpPr>
          <p:cNvPr id="30" name="TextBox 35"/>
          <p:cNvSpPr txBox="1">
            <a:spLocks noChangeArrowheads="1"/>
          </p:cNvSpPr>
          <p:nvPr/>
        </p:nvSpPr>
        <p:spPr bwMode="auto">
          <a:xfrm>
            <a:off x="5195681" y="5787338"/>
            <a:ext cx="1182756" cy="523220"/>
          </a:xfrm>
          <a:prstGeom prst="rect">
            <a:avLst/>
          </a:prstGeom>
          <a:noFill/>
          <a:ln w="9525">
            <a:noFill/>
            <a:miter lim="800000"/>
            <a:headEnd/>
            <a:tailEnd/>
          </a:ln>
        </p:spPr>
        <p:txBody>
          <a:bodyPr wrap="square">
            <a:spAutoFit/>
          </a:bodyPr>
          <a:lstStyle/>
          <a:p>
            <a:pPr algn="ctr"/>
            <a:r>
              <a:rPr lang="en-US" sz="1400" dirty="0" smtClean="0">
                <a:latin typeface="Arial Narrow" pitchFamily="34" charset="0"/>
              </a:rPr>
              <a:t>Denature DNA @ 95</a:t>
            </a:r>
            <a:r>
              <a:rPr lang="en-US" sz="1400" dirty="0" smtClean="0">
                <a:latin typeface="Arial Narrow" pitchFamily="34" charset="0"/>
                <a:sym typeface="Symbol"/>
              </a:rPr>
              <a:t>C</a:t>
            </a:r>
            <a:endParaRPr lang="en-US" sz="1400" dirty="0" smtClean="0">
              <a:latin typeface="Arial Narrow" pitchFamily="34" charset="0"/>
            </a:endParaRPr>
          </a:p>
        </p:txBody>
      </p:sp>
    </p:spTree>
    <p:extLst>
      <p:ext uri="{BB962C8B-B14F-4D97-AF65-F5344CB8AC3E}">
        <p14:creationId xmlns:p14="http://schemas.microsoft.com/office/powerpoint/2010/main" val="23418683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3"/>
          <p:cNvSpPr>
            <a:spLocks noGrp="1"/>
          </p:cNvSpPr>
          <p:nvPr>
            <p:ph type="title"/>
          </p:nvPr>
        </p:nvSpPr>
        <p:spPr/>
        <p:txBody>
          <a:bodyPr/>
          <a:lstStyle/>
          <a:p>
            <a:r>
              <a:rPr lang="en-US" dirty="0" smtClean="0"/>
              <a:t>Linearity and precision of </a:t>
            </a:r>
            <a:r>
              <a:rPr lang="en-US" dirty="0" err="1" smtClean="0"/>
              <a:t>nCounter</a:t>
            </a:r>
            <a:r>
              <a:rPr lang="en-US" dirty="0" smtClean="0"/>
              <a:t> assay</a:t>
            </a:r>
          </a:p>
        </p:txBody>
      </p:sp>
      <p:sp>
        <p:nvSpPr>
          <p:cNvPr id="37891" name="Subtitle 4"/>
          <p:cNvSpPr>
            <a:spLocks noGrp="1"/>
          </p:cNvSpPr>
          <p:nvPr>
            <p:ph sz="half" idx="1"/>
          </p:nvPr>
        </p:nvSpPr>
        <p:spPr/>
        <p:txBody>
          <a:bodyPr/>
          <a:lstStyle/>
          <a:p>
            <a:r>
              <a:rPr lang="en-US" dirty="0" smtClean="0"/>
              <a:t>Profiled 1, 2, 3, 4 and 5 X chromosomes </a:t>
            </a:r>
          </a:p>
          <a:p>
            <a:r>
              <a:rPr lang="en-US" dirty="0" smtClean="0"/>
              <a:t>The accuracy (measured vs. expected values) obtained with the </a:t>
            </a:r>
            <a:r>
              <a:rPr lang="en-US" dirty="0" err="1" smtClean="0"/>
              <a:t>nCounter</a:t>
            </a:r>
            <a:r>
              <a:rPr lang="en-US" dirty="0" smtClean="0"/>
              <a:t> system is extremely high</a:t>
            </a:r>
          </a:p>
          <a:p>
            <a:r>
              <a:rPr lang="en-US" dirty="0" smtClean="0"/>
              <a:t>The 5 copy cell line is actually mosaic mixture of 4 and 5 copies</a:t>
            </a:r>
          </a:p>
        </p:txBody>
      </p:sp>
      <p:grpSp>
        <p:nvGrpSpPr>
          <p:cNvPr id="2" name="Group 15"/>
          <p:cNvGrpSpPr/>
          <p:nvPr/>
        </p:nvGrpSpPr>
        <p:grpSpPr>
          <a:xfrm>
            <a:off x="4648200" y="2454480"/>
            <a:ext cx="4267200" cy="2754313"/>
            <a:chOff x="4648200" y="1576799"/>
            <a:chExt cx="4267200" cy="2754313"/>
          </a:xfrm>
        </p:grpSpPr>
        <p:sp>
          <p:nvSpPr>
            <p:cNvPr id="13" name="Rounded Rectangle 12"/>
            <p:cNvSpPr/>
            <p:nvPr/>
          </p:nvSpPr>
          <p:spPr>
            <a:xfrm>
              <a:off x="4648200" y="1576799"/>
              <a:ext cx="4267200" cy="2754313"/>
            </a:xfrm>
            <a:prstGeom prst="roundRect">
              <a:avLst>
                <a:gd name="adj" fmla="val 5384"/>
              </a:avLst>
            </a:prstGeom>
            <a:solidFill>
              <a:schemeClr val="bg1"/>
            </a:solidFill>
            <a:ln w="25400">
              <a:solidFill>
                <a:schemeClr val="accent1"/>
              </a:solidFill>
            </a:ln>
            <a:effectLst>
              <a:outerShdw blurRad="177800" dist="76200" dir="2700000" algn="tl" rotWithShape="0">
                <a:prstClr val="black">
                  <a:alpha val="40000"/>
                </a:prstClr>
              </a:outerShdw>
            </a:effectLst>
            <a:scene3d>
              <a:camera prst="orthographicFront"/>
              <a:lightRig rig="threePt" dir="t">
                <a:rot lat="0" lon="0" rev="20400000"/>
              </a:lightRig>
            </a:scene3d>
            <a:sp3d extrusionH="6350" contourW="2540">
              <a:extrusionClr>
                <a:schemeClr val="accent1"/>
              </a:extrusionClr>
              <a:contourClr>
                <a:schemeClr val="accent1"/>
              </a:contourClr>
            </a:sp3d>
          </p:spPr>
          <p:style>
            <a:lnRef idx="2">
              <a:schemeClr val="accent1">
                <a:shade val="50000"/>
              </a:schemeClr>
            </a:lnRef>
            <a:fillRef idx="1">
              <a:schemeClr val="accent1"/>
            </a:fillRef>
            <a:effectRef idx="0">
              <a:schemeClr val="accent1"/>
            </a:effectRef>
            <a:fontRef idx="minor">
              <a:schemeClr val="lt1"/>
            </a:fontRef>
          </p:style>
          <p:txBody>
            <a:bodyPr wrap="none" lIns="182880" anchor="ctr"/>
            <a:lstStyle/>
            <a:p>
              <a:pPr>
                <a:defRPr/>
              </a:pPr>
              <a:endParaRPr lang="en-US" b="1" dirty="0">
                <a:solidFill>
                  <a:schemeClr val="tx2"/>
                </a:solidFill>
              </a:endParaRPr>
            </a:p>
          </p:txBody>
        </p:sp>
        <p:pic>
          <p:nvPicPr>
            <p:cNvPr id="5"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91127" y="1638300"/>
              <a:ext cx="4071873" cy="2581275"/>
            </a:xfrm>
            <a:prstGeom prst="rect">
              <a:avLst/>
            </a:prstGeom>
            <a:noFill/>
            <a:ln w="9525">
              <a:noFill/>
              <a:miter lim="800000"/>
              <a:headEnd/>
              <a:tailEnd/>
            </a:ln>
          </p:spPr>
        </p:pic>
      </p:grpSp>
      <p:sp>
        <p:nvSpPr>
          <p:cNvPr id="18" name="Slide Number Placeholder 17"/>
          <p:cNvSpPr>
            <a:spLocks noGrp="1"/>
          </p:cNvSpPr>
          <p:nvPr>
            <p:ph type="sldNum" sz="quarter" idx="12"/>
          </p:nvPr>
        </p:nvSpPr>
        <p:spPr/>
        <p:txBody>
          <a:bodyPr/>
          <a:lstStyle/>
          <a:p>
            <a:fld id="{B6F15528-21DE-4FAA-801E-634DDDAF4B2B}" type="slidenum">
              <a:rPr lang="en-US" smtClean="0">
                <a:solidFill>
                  <a:srgbClr val="717073">
                    <a:lumMod val="75000"/>
                  </a:srgbClr>
                </a:solidFill>
              </a:rPr>
              <a:pPr/>
              <a:t>50</a:t>
            </a:fld>
            <a:endParaRPr lang="en-US">
              <a:solidFill>
                <a:srgbClr val="717073">
                  <a:lumMod val="75000"/>
                </a:srgbClr>
              </a:solidFill>
            </a:endParaRPr>
          </a:p>
        </p:txBody>
      </p:sp>
      <p:sp>
        <p:nvSpPr>
          <p:cNvPr id="19" name="Footer Placeholder 18"/>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CNV Calls are Reproducible and Precise</a:t>
            </a:r>
            <a:endParaRPr lang="en-US" dirty="0"/>
          </a:p>
        </p:txBody>
      </p:sp>
      <p:sp>
        <p:nvSpPr>
          <p:cNvPr id="4" name="Footer Placeholder 3"/>
          <p:cNvSpPr>
            <a:spLocks noGrp="1"/>
          </p:cNvSpPr>
          <p:nvPr>
            <p:ph type="ftr" sz="quarter" idx="11"/>
          </p:nvPr>
        </p:nvSpPr>
        <p:spPr/>
        <p:txBody>
          <a:bodyPr/>
          <a:lstStyle/>
          <a:p>
            <a:r>
              <a:rPr lang="en-US" smtClean="0"/>
              <a:t>NanoString Confidential.</a:t>
            </a:r>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51</a:t>
            </a:fld>
            <a:endParaRPr lang="en-US"/>
          </a:p>
        </p:txBody>
      </p:sp>
      <p:pic>
        <p:nvPicPr>
          <p:cNvPr id="51202" name="Picture 2"/>
          <p:cNvPicPr>
            <a:picLocks noChangeAspect="1" noChangeArrowheads="1"/>
          </p:cNvPicPr>
          <p:nvPr/>
        </p:nvPicPr>
        <p:blipFill>
          <a:blip r:embed="rId3"/>
          <a:srcRect/>
          <a:stretch>
            <a:fillRect/>
          </a:stretch>
        </p:blipFill>
        <p:spPr bwMode="auto">
          <a:xfrm>
            <a:off x="383193" y="1668780"/>
            <a:ext cx="8510995" cy="3573780"/>
          </a:xfrm>
          <a:prstGeom prst="rect">
            <a:avLst/>
          </a:prstGeom>
          <a:noFill/>
          <a:ln w="9525">
            <a:noFill/>
            <a:miter lim="800000"/>
            <a:headEnd/>
            <a:tailEnd/>
          </a:ln>
          <a:effectLst/>
        </p:spPr>
      </p:pic>
      <p:sp>
        <p:nvSpPr>
          <p:cNvPr id="8" name="Left Brace 7"/>
          <p:cNvSpPr/>
          <p:nvPr/>
        </p:nvSpPr>
        <p:spPr>
          <a:xfrm rot="16200000">
            <a:off x="2821305" y="3484245"/>
            <a:ext cx="400050" cy="3528060"/>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Left Brace 8"/>
          <p:cNvSpPr/>
          <p:nvPr/>
        </p:nvSpPr>
        <p:spPr>
          <a:xfrm rot="16200000">
            <a:off x="6524625" y="3408045"/>
            <a:ext cx="400050" cy="3604260"/>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9"/>
          <p:cNvSpPr txBox="1"/>
          <p:nvPr/>
        </p:nvSpPr>
        <p:spPr>
          <a:xfrm>
            <a:off x="2377440" y="5486400"/>
            <a:ext cx="931602" cy="369332"/>
          </a:xfrm>
          <a:prstGeom prst="rect">
            <a:avLst/>
          </a:prstGeom>
          <a:noFill/>
        </p:spPr>
        <p:txBody>
          <a:bodyPr wrap="none" rtlCol="0">
            <a:spAutoFit/>
          </a:bodyPr>
          <a:lstStyle/>
          <a:p>
            <a:r>
              <a:rPr lang="en-US" dirty="0" smtClean="0"/>
              <a:t>Affy6_12</a:t>
            </a:r>
            <a:endParaRPr lang="en-US" dirty="0"/>
          </a:p>
        </p:txBody>
      </p:sp>
      <p:sp>
        <p:nvSpPr>
          <p:cNvPr id="11" name="TextBox 10"/>
          <p:cNvSpPr txBox="1"/>
          <p:nvPr/>
        </p:nvSpPr>
        <p:spPr>
          <a:xfrm>
            <a:off x="6134100" y="5478780"/>
            <a:ext cx="931602" cy="369332"/>
          </a:xfrm>
          <a:prstGeom prst="rect">
            <a:avLst/>
          </a:prstGeom>
          <a:noFill/>
        </p:spPr>
        <p:txBody>
          <a:bodyPr wrap="none" rtlCol="0">
            <a:spAutoFit/>
          </a:bodyPr>
          <a:lstStyle/>
          <a:p>
            <a:r>
              <a:rPr lang="en-US" dirty="0" smtClean="0"/>
              <a:t>Affy6_31</a:t>
            </a:r>
            <a:endParaRPr lang="en-US" dirty="0"/>
          </a:p>
        </p:txBody>
      </p:sp>
      <p:sp>
        <p:nvSpPr>
          <p:cNvPr id="12" name="Rectangle 11"/>
          <p:cNvSpPr/>
          <p:nvPr/>
        </p:nvSpPr>
        <p:spPr>
          <a:xfrm>
            <a:off x="1319514" y="6076709"/>
            <a:ext cx="231494" cy="243068"/>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1747777" y="6018834"/>
            <a:ext cx="849913" cy="369332"/>
          </a:xfrm>
          <a:prstGeom prst="rect">
            <a:avLst/>
          </a:prstGeom>
          <a:noFill/>
        </p:spPr>
        <p:txBody>
          <a:bodyPr wrap="none" rtlCol="0">
            <a:spAutoFit/>
          </a:bodyPr>
          <a:lstStyle/>
          <a:p>
            <a:r>
              <a:rPr lang="en-US" dirty="0" smtClean="0"/>
              <a:t>Probe 1</a:t>
            </a:r>
            <a:endParaRPr lang="en-US" dirty="0"/>
          </a:p>
        </p:txBody>
      </p:sp>
      <p:sp>
        <p:nvSpPr>
          <p:cNvPr id="14" name="Rectangle 13"/>
          <p:cNvSpPr/>
          <p:nvPr/>
        </p:nvSpPr>
        <p:spPr>
          <a:xfrm>
            <a:off x="2918749" y="6067063"/>
            <a:ext cx="231494" cy="24306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3347012" y="6009188"/>
            <a:ext cx="849913" cy="369332"/>
          </a:xfrm>
          <a:prstGeom prst="rect">
            <a:avLst/>
          </a:prstGeom>
          <a:noFill/>
        </p:spPr>
        <p:txBody>
          <a:bodyPr wrap="none" rtlCol="0">
            <a:spAutoFit/>
          </a:bodyPr>
          <a:lstStyle/>
          <a:p>
            <a:r>
              <a:rPr lang="en-US" dirty="0" smtClean="0"/>
              <a:t>Probe 2</a:t>
            </a:r>
            <a:endParaRPr lang="en-US" dirty="0"/>
          </a:p>
        </p:txBody>
      </p:sp>
      <p:sp>
        <p:nvSpPr>
          <p:cNvPr id="16" name="Rectangle 15"/>
          <p:cNvSpPr/>
          <p:nvPr/>
        </p:nvSpPr>
        <p:spPr>
          <a:xfrm>
            <a:off x="4691605" y="6068991"/>
            <a:ext cx="231494" cy="243068"/>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5119868" y="6011116"/>
            <a:ext cx="849913" cy="369332"/>
          </a:xfrm>
          <a:prstGeom prst="rect">
            <a:avLst/>
          </a:prstGeom>
          <a:noFill/>
        </p:spPr>
        <p:txBody>
          <a:bodyPr wrap="none" rtlCol="0">
            <a:spAutoFit/>
          </a:bodyPr>
          <a:lstStyle/>
          <a:p>
            <a:r>
              <a:rPr lang="en-US" dirty="0" smtClean="0"/>
              <a:t>Probe 3</a:t>
            </a:r>
            <a:endParaRPr lang="en-US" dirty="0"/>
          </a:p>
        </p:txBody>
      </p:sp>
    </p:spTree>
    <p:extLst>
      <p:ext uri="{BB962C8B-B14F-4D97-AF65-F5344CB8AC3E}">
        <p14:creationId xmlns:p14="http://schemas.microsoft.com/office/powerpoint/2010/main" val="339466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Calls agree with </a:t>
            </a:r>
            <a:r>
              <a:rPr lang="en-US" dirty="0" err="1" smtClean="0"/>
              <a:t>HapMap</a:t>
            </a:r>
            <a:endParaRPr lang="en-US" dirty="0"/>
          </a:p>
        </p:txBody>
      </p:sp>
      <p:sp>
        <p:nvSpPr>
          <p:cNvPr id="3" name="Footer Placeholder 2"/>
          <p:cNvSpPr>
            <a:spLocks noGrp="1"/>
          </p:cNvSpPr>
          <p:nvPr>
            <p:ph type="ftr" sz="quarter" idx="11"/>
          </p:nvPr>
        </p:nvSpPr>
        <p:spPr/>
        <p:txBody>
          <a:bodyPr/>
          <a:lstStyle/>
          <a:p>
            <a:r>
              <a:rPr lang="en-US" smtClean="0"/>
              <a:t>NanoString Confidential.</a:t>
            </a:r>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52</a:t>
            </a:fld>
            <a:endParaRPr lang="en-US"/>
          </a:p>
        </p:txBody>
      </p:sp>
      <p:pic>
        <p:nvPicPr>
          <p:cNvPr id="10035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2078038"/>
            <a:ext cx="9143999" cy="2888276"/>
          </a:xfrm>
          <a:prstGeom prst="rect">
            <a:avLst/>
          </a:prstGeom>
          <a:noFill/>
          <a:ln w="9525">
            <a:noFill/>
            <a:miter lim="800000"/>
            <a:headEnd/>
            <a:tailEnd/>
          </a:ln>
          <a:effectLst/>
        </p:spPr>
      </p:pic>
      <p:sp>
        <p:nvSpPr>
          <p:cNvPr id="6" name="Down Arrow 5"/>
          <p:cNvSpPr/>
          <p:nvPr/>
        </p:nvSpPr>
        <p:spPr>
          <a:xfrm>
            <a:off x="1099751" y="2261286"/>
            <a:ext cx="185352" cy="691979"/>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716693" y="1742303"/>
            <a:ext cx="997389" cy="369332"/>
          </a:xfrm>
          <a:prstGeom prst="rect">
            <a:avLst/>
          </a:prstGeom>
          <a:noFill/>
        </p:spPr>
        <p:txBody>
          <a:bodyPr wrap="none" rtlCol="0">
            <a:spAutoFit/>
          </a:bodyPr>
          <a:lstStyle/>
          <a:p>
            <a:r>
              <a:rPr lang="en-US" dirty="0" smtClean="0"/>
              <a:t>One copy</a:t>
            </a:r>
            <a:endParaRPr lang="en-US" dirty="0"/>
          </a:p>
        </p:txBody>
      </p:sp>
      <p:sp>
        <p:nvSpPr>
          <p:cNvPr id="8" name="Down Arrow 7"/>
          <p:cNvSpPr/>
          <p:nvPr/>
        </p:nvSpPr>
        <p:spPr>
          <a:xfrm>
            <a:off x="3649362" y="2265405"/>
            <a:ext cx="185352" cy="691979"/>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216877" y="1771135"/>
            <a:ext cx="1027845" cy="369332"/>
          </a:xfrm>
          <a:prstGeom prst="rect">
            <a:avLst/>
          </a:prstGeom>
          <a:noFill/>
        </p:spPr>
        <p:txBody>
          <a:bodyPr wrap="none" rtlCol="0">
            <a:spAutoFit/>
          </a:bodyPr>
          <a:lstStyle/>
          <a:p>
            <a:r>
              <a:rPr lang="en-US" dirty="0" smtClean="0"/>
              <a:t>No copies</a:t>
            </a:r>
            <a:endParaRPr lang="en-US" dirty="0"/>
          </a:p>
        </p:txBody>
      </p:sp>
      <p:sp>
        <p:nvSpPr>
          <p:cNvPr id="10" name="Down Arrow 9"/>
          <p:cNvSpPr/>
          <p:nvPr/>
        </p:nvSpPr>
        <p:spPr>
          <a:xfrm>
            <a:off x="7138086" y="2751437"/>
            <a:ext cx="185352" cy="691979"/>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6705601" y="2257167"/>
            <a:ext cx="1027845" cy="369332"/>
          </a:xfrm>
          <a:prstGeom prst="rect">
            <a:avLst/>
          </a:prstGeom>
          <a:noFill/>
        </p:spPr>
        <p:txBody>
          <a:bodyPr wrap="none" rtlCol="0">
            <a:spAutoFit/>
          </a:bodyPr>
          <a:lstStyle/>
          <a:p>
            <a:r>
              <a:rPr lang="en-US" dirty="0" smtClean="0"/>
              <a:t>No copies</a:t>
            </a:r>
            <a:endParaRPr lang="en-US" dirty="0"/>
          </a:p>
        </p:txBody>
      </p:sp>
      <p:sp>
        <p:nvSpPr>
          <p:cNvPr id="14" name="Rectangle 13"/>
          <p:cNvSpPr/>
          <p:nvPr/>
        </p:nvSpPr>
        <p:spPr>
          <a:xfrm>
            <a:off x="2337982" y="6091776"/>
            <a:ext cx="231494" cy="24306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766245" y="6033901"/>
            <a:ext cx="1353256" cy="369332"/>
          </a:xfrm>
          <a:prstGeom prst="rect">
            <a:avLst/>
          </a:prstGeom>
          <a:noFill/>
        </p:spPr>
        <p:txBody>
          <a:bodyPr wrap="none" rtlCol="0">
            <a:spAutoFit/>
          </a:bodyPr>
          <a:lstStyle/>
          <a:p>
            <a:r>
              <a:rPr lang="en-US" dirty="0" err="1" smtClean="0"/>
              <a:t>HapMap</a:t>
            </a:r>
            <a:r>
              <a:rPr lang="en-US" dirty="0" smtClean="0"/>
              <a:t> CNV</a:t>
            </a:r>
            <a:endParaRPr lang="en-US" dirty="0"/>
          </a:p>
        </p:txBody>
      </p:sp>
      <p:sp>
        <p:nvSpPr>
          <p:cNvPr id="16" name="Rectangle 15"/>
          <p:cNvSpPr/>
          <p:nvPr/>
        </p:nvSpPr>
        <p:spPr>
          <a:xfrm>
            <a:off x="4691605" y="6068991"/>
            <a:ext cx="231494" cy="243068"/>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5119868" y="6011116"/>
            <a:ext cx="1417376" cy="369332"/>
          </a:xfrm>
          <a:prstGeom prst="rect">
            <a:avLst/>
          </a:prstGeom>
          <a:noFill/>
        </p:spPr>
        <p:txBody>
          <a:bodyPr wrap="none" rtlCol="0">
            <a:spAutoFit/>
          </a:bodyPr>
          <a:lstStyle/>
          <a:p>
            <a:r>
              <a:rPr lang="en-US" dirty="0" err="1" smtClean="0"/>
              <a:t>nCounter</a:t>
            </a:r>
            <a:r>
              <a:rPr lang="en-US" dirty="0" smtClean="0"/>
              <a:t> CNV</a:t>
            </a:r>
            <a:endParaRPr lang="en-US" dirty="0"/>
          </a:p>
        </p:txBody>
      </p:sp>
    </p:spTree>
    <p:extLst>
      <p:ext uri="{BB962C8B-B14F-4D97-AF65-F5344CB8AC3E}">
        <p14:creationId xmlns:p14="http://schemas.microsoft.com/office/powerpoint/2010/main" val="887505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srgbClr val="717073">
                    <a:lumMod val="75000"/>
                  </a:srgbClr>
                </a:solidFill>
              </a:rPr>
              <a:pPr/>
              <a:t>53</a:t>
            </a:fld>
            <a:endParaRPr lang="en-US">
              <a:solidFill>
                <a:srgbClr val="717073">
                  <a:lumMod val="75000"/>
                </a:srgbClr>
              </a:solidFill>
            </a:endParaRPr>
          </a:p>
        </p:txBody>
      </p:sp>
      <p:pic>
        <p:nvPicPr>
          <p:cNvPr id="4" name="Picture 3" descr="icons_CNV.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4665" y="1454573"/>
            <a:ext cx="1508760" cy="1508760"/>
          </a:xfrm>
          <a:prstGeom prst="rect">
            <a:avLst/>
          </a:prstGeom>
        </p:spPr>
      </p:pic>
      <p:sp>
        <p:nvSpPr>
          <p:cNvPr id="5" name="Title 1"/>
          <p:cNvSpPr txBox="1">
            <a:spLocks/>
          </p:cNvSpPr>
          <p:nvPr/>
        </p:nvSpPr>
        <p:spPr>
          <a:xfrm>
            <a:off x="250066" y="295344"/>
            <a:ext cx="8603348" cy="546700"/>
          </a:xfrm>
          <a:prstGeom prst="rect">
            <a:avLst/>
          </a:prstGeom>
        </p:spPr>
        <p:txBody>
          <a:bodyPr>
            <a:noAutofit/>
          </a:bodyPr>
          <a:lstStyle>
            <a:lvl1pPr algn="l" defTabSz="914400" rtl="0" eaLnBrk="1" latinLnBrk="0" hangingPunct="1">
              <a:spcBef>
                <a:spcPct val="0"/>
              </a:spcBef>
              <a:buNone/>
              <a:defRPr sz="2800" b="1" kern="1200">
                <a:solidFill>
                  <a:schemeClr val="tx1"/>
                </a:solidFill>
                <a:latin typeface="+mj-lt"/>
                <a:ea typeface="+mj-ea"/>
                <a:cs typeface="+mj-cs"/>
              </a:defRPr>
            </a:lvl1pPr>
          </a:lstStyle>
          <a:p>
            <a:r>
              <a:rPr lang="en-US" dirty="0" err="1" smtClean="0"/>
              <a:t>nCounter</a:t>
            </a:r>
            <a:r>
              <a:rPr lang="en-US" dirty="0" smtClean="0"/>
              <a:t> CNV Analysis</a:t>
            </a:r>
            <a:endParaRPr lang="en-US" b="0" dirty="0"/>
          </a:p>
        </p:txBody>
      </p:sp>
      <p:sp>
        <p:nvSpPr>
          <p:cNvPr id="6" name="Content Placeholder 2"/>
          <p:cNvSpPr txBox="1">
            <a:spLocks/>
          </p:cNvSpPr>
          <p:nvPr/>
        </p:nvSpPr>
        <p:spPr>
          <a:xfrm>
            <a:off x="0" y="3183609"/>
            <a:ext cx="3547533" cy="3030924"/>
          </a:xfrm>
          <a:prstGeom prst="rect">
            <a:avLst/>
          </a:prstGeom>
        </p:spPr>
        <p:txBody>
          <a:bodyPr>
            <a:noAutofit/>
          </a:bodyPr>
          <a:lstStyle>
            <a:lvl1pPr marL="231775" indent="-231775" algn="l" defTabSz="914400" rtl="0" eaLnBrk="1" latinLnBrk="0" hangingPunct="1">
              <a:spcBef>
                <a:spcPts val="1200"/>
              </a:spcBef>
              <a:buClr>
                <a:schemeClr val="accent1"/>
              </a:buClr>
              <a:buSzPct val="100000"/>
              <a:buFontTx/>
              <a:buBlip>
                <a:blip r:embed="rId4"/>
              </a:buBlip>
              <a:defRPr sz="2000" kern="1200">
                <a:solidFill>
                  <a:schemeClr val="tx1"/>
                </a:solidFill>
                <a:latin typeface="+mn-lt"/>
                <a:ea typeface="+mn-ea"/>
                <a:cs typeface="+mn-cs"/>
              </a:defRPr>
            </a:lvl1pPr>
            <a:lvl2pPr marL="509588" indent="-217488" algn="l" defTabSz="914400" rtl="0" eaLnBrk="1" latinLnBrk="0" hangingPunct="1">
              <a:spcBef>
                <a:spcPts val="0"/>
              </a:spcBef>
              <a:buClr>
                <a:schemeClr val="accent1"/>
              </a:buClr>
              <a:buSzPct val="100000"/>
              <a:buFontTx/>
              <a:buBlip>
                <a:blip r:embed="rId4"/>
              </a:buBlip>
              <a:defRPr sz="1800" kern="1200">
                <a:solidFill>
                  <a:schemeClr val="tx1"/>
                </a:solidFill>
                <a:latin typeface="+mn-lt"/>
                <a:ea typeface="+mn-ea"/>
                <a:cs typeface="+mn-cs"/>
              </a:defRPr>
            </a:lvl2pPr>
            <a:lvl3pPr marL="798513" indent="-227013" algn="l" defTabSz="914400" rtl="0" eaLnBrk="1" latinLnBrk="0" hangingPunct="1">
              <a:spcBef>
                <a:spcPts val="0"/>
              </a:spcBef>
              <a:buClr>
                <a:schemeClr val="accent1"/>
              </a:buClr>
              <a:buSzPct val="100000"/>
              <a:buFontTx/>
              <a:buBlip>
                <a:blip r:embed="rId4"/>
              </a:buBlip>
              <a:defRPr sz="1600" kern="1200">
                <a:solidFill>
                  <a:schemeClr val="tx1"/>
                </a:solidFill>
                <a:latin typeface="+mn-lt"/>
                <a:ea typeface="+mn-ea"/>
                <a:cs typeface="+mn-cs"/>
              </a:defRPr>
            </a:lvl3pPr>
            <a:lvl4pPr marL="973138" indent="-169863" algn="l" defTabSz="914400" rtl="0" eaLnBrk="1" latinLnBrk="0" hangingPunct="1">
              <a:spcBef>
                <a:spcPts val="0"/>
              </a:spcBef>
              <a:buClr>
                <a:schemeClr val="accent1"/>
              </a:buClr>
              <a:buSzPct val="100000"/>
              <a:buFontTx/>
              <a:buBlip>
                <a:blip r:embed="rId5"/>
              </a:buBlip>
              <a:defRPr sz="1400" kern="1200">
                <a:solidFill>
                  <a:schemeClr val="tx1"/>
                </a:solidFill>
                <a:latin typeface="+mn-lt"/>
                <a:ea typeface="+mn-ea"/>
                <a:cs typeface="+mn-cs"/>
              </a:defRPr>
            </a:lvl4pPr>
            <a:lvl5pPr marL="1203325" indent="-169863" algn="l" defTabSz="914400" rtl="0" eaLnBrk="1" latinLnBrk="0" hangingPunct="1">
              <a:spcBef>
                <a:spcPts val="0"/>
              </a:spcBef>
              <a:buClr>
                <a:schemeClr val="accent1"/>
              </a:buClr>
              <a:buSzPct val="100000"/>
              <a:buFontTx/>
              <a:buBlip>
                <a:blip r:embed="rId5"/>
              </a:buBlip>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Aft>
                <a:spcPts val="1300"/>
              </a:spcAft>
            </a:pPr>
            <a:r>
              <a:rPr lang="en-US" sz="1900" dirty="0" smtClean="0"/>
              <a:t>Better, faster results with less effort than PCR or arrays</a:t>
            </a:r>
          </a:p>
          <a:p>
            <a:pPr>
              <a:spcAft>
                <a:spcPts val="1300"/>
              </a:spcAft>
            </a:pPr>
            <a:r>
              <a:rPr lang="en-US" sz="1900" dirty="0" smtClean="0"/>
              <a:t>Lowest hands-on time of any platform</a:t>
            </a:r>
          </a:p>
          <a:p>
            <a:pPr>
              <a:spcAft>
                <a:spcPts val="1300"/>
              </a:spcAft>
            </a:pPr>
            <a:r>
              <a:rPr lang="en-US" sz="1900" dirty="0" smtClean="0"/>
              <a:t>Profile up to 800 regions of the human genome in a single reaction</a:t>
            </a:r>
          </a:p>
          <a:p>
            <a:pPr>
              <a:spcAft>
                <a:spcPts val="1300"/>
              </a:spcAft>
            </a:pPr>
            <a:r>
              <a:rPr lang="en-US" sz="1900" b="1" dirty="0" smtClean="0"/>
              <a:t>Superior reproducibility</a:t>
            </a:r>
            <a:endParaRPr lang="en-US" sz="1900" b="1" dirty="0"/>
          </a:p>
        </p:txBody>
      </p:sp>
      <p:sp>
        <p:nvSpPr>
          <p:cNvPr id="7" name="Title 1"/>
          <p:cNvSpPr txBox="1">
            <a:spLocks/>
          </p:cNvSpPr>
          <p:nvPr/>
        </p:nvSpPr>
        <p:spPr>
          <a:xfrm>
            <a:off x="1807932" y="1904010"/>
            <a:ext cx="2628601" cy="546700"/>
          </a:xfrm>
          <a:prstGeom prst="rect">
            <a:avLst/>
          </a:prstGeom>
        </p:spPr>
        <p:txBody>
          <a:bodyPr vert="horz" lIns="91440" tIns="45720" rIns="91440" bIns="45720" rtlCol="0" anchor="ctr">
            <a:noAutofit/>
          </a:bodyPr>
          <a:lstStyle>
            <a:lvl1pPr algn="l" defTabSz="457200" rtl="0" eaLnBrk="1" latinLnBrk="0" hangingPunct="1">
              <a:spcBef>
                <a:spcPct val="0"/>
              </a:spcBef>
              <a:buNone/>
              <a:defRPr sz="2700" b="1" kern="1200">
                <a:solidFill>
                  <a:srgbClr val="2F3030"/>
                </a:solidFill>
                <a:latin typeface="Arial Narrow"/>
                <a:ea typeface="+mj-ea"/>
                <a:cs typeface="Arial Narrow"/>
              </a:defRPr>
            </a:lvl1pPr>
          </a:lstStyle>
          <a:p>
            <a:r>
              <a:rPr lang="en-US" sz="2300" dirty="0" err="1" smtClean="0">
                <a:solidFill>
                  <a:srgbClr val="678B24"/>
                </a:solidFill>
              </a:rPr>
              <a:t>nCounter</a:t>
            </a:r>
            <a:r>
              <a:rPr lang="en-US" sz="1900" b="0" baseline="30000" dirty="0" smtClean="0">
                <a:solidFill>
                  <a:srgbClr val="678B24"/>
                </a:solidFill>
              </a:rPr>
              <a:t>®</a:t>
            </a:r>
            <a:endParaRPr lang="en-US" sz="1900" b="0" baseline="30000" dirty="0">
              <a:solidFill>
                <a:srgbClr val="678B24"/>
              </a:solidFill>
            </a:endParaRPr>
          </a:p>
          <a:p>
            <a:r>
              <a:rPr lang="en-US" sz="1900" b="0" dirty="0" smtClean="0">
                <a:solidFill>
                  <a:srgbClr val="5E6061"/>
                </a:solidFill>
              </a:rPr>
              <a:t>CNV Analysis</a:t>
            </a:r>
            <a:endParaRPr lang="en-US" sz="1900" b="0" dirty="0">
              <a:solidFill>
                <a:srgbClr val="5E6061"/>
              </a:solidFill>
            </a:endParaRPr>
          </a:p>
        </p:txBody>
      </p:sp>
      <p:pic>
        <p:nvPicPr>
          <p:cNvPr id="8" name="Picture 7"/>
          <p:cNvPicPr>
            <a:picLocks noChangeAspect="1"/>
          </p:cNvPicPr>
          <p:nvPr/>
        </p:nvPicPr>
        <p:blipFill>
          <a:blip r:embed="rId6" cstate="email">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a:ext>
            </a:extLst>
          </a:blip>
          <a:stretch>
            <a:fillRect/>
          </a:stretch>
        </p:blipFill>
        <p:spPr>
          <a:xfrm>
            <a:off x="3554842" y="1904010"/>
            <a:ext cx="5496025" cy="3942136"/>
          </a:xfrm>
          <a:prstGeom prst="rect">
            <a:avLst/>
          </a:prstGeom>
        </p:spPr>
      </p:pic>
      <p:sp>
        <p:nvSpPr>
          <p:cNvPr id="9" name="TextBox 8"/>
          <p:cNvSpPr txBox="1"/>
          <p:nvPr/>
        </p:nvSpPr>
        <p:spPr>
          <a:xfrm>
            <a:off x="3987800" y="2766460"/>
            <a:ext cx="990600" cy="384721"/>
          </a:xfrm>
          <a:prstGeom prst="rect">
            <a:avLst/>
          </a:prstGeom>
          <a:noFill/>
        </p:spPr>
        <p:txBody>
          <a:bodyPr wrap="square" rtlCol="0">
            <a:spAutoFit/>
          </a:bodyPr>
          <a:lstStyle/>
          <a:p>
            <a:pPr algn="r"/>
            <a:r>
              <a:rPr lang="en-US" sz="1900" b="1" dirty="0" smtClean="0">
                <a:latin typeface="Arial Narrow"/>
                <a:cs typeface="Arial Narrow"/>
              </a:rPr>
              <a:t>R = 0.91</a:t>
            </a:r>
            <a:endParaRPr lang="en-US" sz="1900" b="1" dirty="0">
              <a:latin typeface="Arial Narrow"/>
              <a:cs typeface="Arial Narrow"/>
            </a:endParaRPr>
          </a:p>
        </p:txBody>
      </p:sp>
      <p:sp>
        <p:nvSpPr>
          <p:cNvPr id="10" name="Oval 9"/>
          <p:cNvSpPr/>
          <p:nvPr/>
        </p:nvSpPr>
        <p:spPr>
          <a:xfrm>
            <a:off x="3894665" y="2673323"/>
            <a:ext cx="1210735" cy="580020"/>
          </a:xfrm>
          <a:prstGeom prst="ellipse">
            <a:avLst/>
          </a:prstGeom>
          <a:noFill/>
          <a:ln w="19050">
            <a:solidFill>
              <a:schemeClr val="accent1">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6764867" y="2766460"/>
            <a:ext cx="990600" cy="384721"/>
          </a:xfrm>
          <a:prstGeom prst="rect">
            <a:avLst/>
          </a:prstGeom>
          <a:noFill/>
        </p:spPr>
        <p:txBody>
          <a:bodyPr wrap="square" rtlCol="0">
            <a:spAutoFit/>
          </a:bodyPr>
          <a:lstStyle/>
          <a:p>
            <a:pPr algn="r"/>
            <a:r>
              <a:rPr lang="en-US" sz="1900" b="1" dirty="0" smtClean="0">
                <a:latin typeface="Arial Narrow"/>
                <a:cs typeface="Arial Narrow"/>
              </a:rPr>
              <a:t>R = 0.99</a:t>
            </a:r>
            <a:endParaRPr lang="en-US" sz="1900" b="1" dirty="0">
              <a:latin typeface="Arial Narrow"/>
              <a:cs typeface="Arial Narrow"/>
            </a:endParaRPr>
          </a:p>
        </p:txBody>
      </p:sp>
      <p:sp>
        <p:nvSpPr>
          <p:cNvPr id="12" name="Oval 11"/>
          <p:cNvSpPr/>
          <p:nvPr/>
        </p:nvSpPr>
        <p:spPr>
          <a:xfrm>
            <a:off x="6671732" y="2673323"/>
            <a:ext cx="1210735" cy="580020"/>
          </a:xfrm>
          <a:prstGeom prst="ellipse">
            <a:avLst/>
          </a:prstGeom>
          <a:noFill/>
          <a:ln w="19050">
            <a:solidFill>
              <a:srgbClr val="678B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5418166" y="1526627"/>
            <a:ext cx="2246265" cy="369332"/>
          </a:xfrm>
          <a:prstGeom prst="rect">
            <a:avLst/>
          </a:prstGeom>
          <a:noFill/>
        </p:spPr>
        <p:txBody>
          <a:bodyPr wrap="none" rtlCol="0">
            <a:spAutoFit/>
          </a:bodyPr>
          <a:lstStyle/>
          <a:p>
            <a:r>
              <a:rPr lang="en-US" b="1" dirty="0"/>
              <a:t>Multi-site concordance</a:t>
            </a:r>
          </a:p>
        </p:txBody>
      </p:sp>
    </p:spTree>
    <p:extLst>
      <p:ext uri="{BB962C8B-B14F-4D97-AF65-F5344CB8AC3E}">
        <p14:creationId xmlns:p14="http://schemas.microsoft.com/office/powerpoint/2010/main" val="12194828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ChIP</a:t>
            </a:r>
            <a:r>
              <a:rPr lang="en-US" dirty="0" smtClean="0"/>
              <a:t>-String: accurate enrichment data</a:t>
            </a:r>
            <a:endParaRPr lang="en-US" dirty="0"/>
          </a:p>
        </p:txBody>
      </p:sp>
      <p:pic>
        <p:nvPicPr>
          <p:cNvPr id="4" name="Picture 3" descr="Screen Shot 2012-11-15 at 5.40.52 AM.tif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066" y="1783530"/>
            <a:ext cx="8181474" cy="3717309"/>
          </a:xfrm>
          <a:prstGeom prst="rect">
            <a:avLst/>
          </a:prstGeom>
        </p:spPr>
      </p:pic>
      <p:sp>
        <p:nvSpPr>
          <p:cNvPr id="5" name="TextBox 4"/>
          <p:cNvSpPr txBox="1"/>
          <p:nvPr/>
        </p:nvSpPr>
        <p:spPr>
          <a:xfrm>
            <a:off x="3483388" y="5780141"/>
            <a:ext cx="2191037" cy="369332"/>
          </a:xfrm>
          <a:prstGeom prst="rect">
            <a:avLst/>
          </a:prstGeom>
          <a:noFill/>
        </p:spPr>
        <p:txBody>
          <a:bodyPr wrap="none" rtlCol="0">
            <a:spAutoFit/>
          </a:bodyPr>
          <a:lstStyle/>
          <a:p>
            <a:r>
              <a:rPr lang="en-US" dirty="0" smtClean="0"/>
              <a:t>Ram O. et al, 2011, Cell </a:t>
            </a:r>
            <a:endParaRPr lang="en-US" dirty="0"/>
          </a:p>
        </p:txBody>
      </p:sp>
    </p:spTree>
    <p:extLst>
      <p:ext uri="{BB962C8B-B14F-4D97-AF65-F5344CB8AC3E}">
        <p14:creationId xmlns:p14="http://schemas.microsoft.com/office/powerpoint/2010/main" val="90315852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 conclusion…</a:t>
            </a:r>
            <a:endParaRPr lang="en-US" dirty="0"/>
          </a:p>
        </p:txBody>
      </p:sp>
      <p:sp>
        <p:nvSpPr>
          <p:cNvPr id="3" name="Content Placeholder 2"/>
          <p:cNvSpPr>
            <a:spLocks noGrp="1"/>
          </p:cNvSpPr>
          <p:nvPr>
            <p:ph idx="1"/>
          </p:nvPr>
        </p:nvSpPr>
        <p:spPr>
          <a:xfrm>
            <a:off x="161040" y="1576800"/>
            <a:ext cx="8915400" cy="4509674"/>
          </a:xfrm>
        </p:spPr>
        <p:txBody>
          <a:bodyPr/>
          <a:lstStyle/>
          <a:p>
            <a:r>
              <a:rPr lang="en-US" sz="2400" dirty="0" smtClean="0"/>
              <a:t>Flexible platform for multiple applications</a:t>
            </a:r>
          </a:p>
          <a:p>
            <a:pPr lvl="1"/>
            <a:r>
              <a:rPr lang="en-US" sz="2000" dirty="0" smtClean="0"/>
              <a:t>Gene Expression</a:t>
            </a:r>
          </a:p>
          <a:p>
            <a:pPr lvl="1"/>
            <a:r>
              <a:rPr lang="en-US" sz="2000" dirty="0" err="1" smtClean="0"/>
              <a:t>miRNA</a:t>
            </a:r>
            <a:r>
              <a:rPr lang="en-US" sz="2000" dirty="0" smtClean="0"/>
              <a:t> profiling</a:t>
            </a:r>
          </a:p>
          <a:p>
            <a:pPr lvl="1"/>
            <a:r>
              <a:rPr lang="en-US" sz="2000" dirty="0" smtClean="0"/>
              <a:t>DNA  (CNV or </a:t>
            </a:r>
            <a:r>
              <a:rPr lang="en-US" sz="2000" dirty="0" err="1" smtClean="0"/>
              <a:t>ChIP</a:t>
            </a:r>
            <a:r>
              <a:rPr lang="en-US" sz="2000" dirty="0" smtClean="0"/>
              <a:t>) detection</a:t>
            </a:r>
          </a:p>
          <a:p>
            <a:pPr lvl="1"/>
            <a:r>
              <a:rPr lang="en-US" sz="2000" dirty="0" smtClean="0"/>
              <a:t>Single Cell profiling</a:t>
            </a:r>
          </a:p>
          <a:p>
            <a:pPr lvl="1"/>
            <a:r>
              <a:rPr lang="en-US" sz="2000" dirty="0" smtClean="0"/>
              <a:t>Gene Fusion Analysis</a:t>
            </a:r>
          </a:p>
          <a:p>
            <a:r>
              <a:rPr lang="en-US" sz="2400" dirty="0"/>
              <a:t>High concordance with </a:t>
            </a:r>
            <a:r>
              <a:rPr lang="en-US" sz="2400" dirty="0" err="1"/>
              <a:t>qPCR</a:t>
            </a:r>
            <a:r>
              <a:rPr lang="en-US" sz="2400" dirty="0"/>
              <a:t>, microarrays, and RNA-</a:t>
            </a:r>
            <a:r>
              <a:rPr lang="en-US" sz="2400" dirty="0" err="1" smtClean="0"/>
              <a:t>seq</a:t>
            </a:r>
            <a:endParaRPr lang="en-US" sz="2400" dirty="0" smtClean="0"/>
          </a:p>
          <a:p>
            <a:r>
              <a:rPr lang="en-US" sz="2400" dirty="0" smtClean="0"/>
              <a:t>Unparalleled precision</a:t>
            </a:r>
            <a:endParaRPr lang="en-US" sz="2400" dirty="0"/>
          </a:p>
          <a:p>
            <a:r>
              <a:rPr lang="en-US" sz="2400" dirty="0" smtClean="0"/>
              <a:t>Simple platform-  No need for dedicated personnel</a:t>
            </a:r>
          </a:p>
          <a:p>
            <a:r>
              <a:rPr lang="en-US" sz="2400" dirty="0" err="1" smtClean="0"/>
              <a:t>NanoString</a:t>
            </a:r>
            <a:r>
              <a:rPr lang="en-US" sz="2400" dirty="0" smtClean="0"/>
              <a:t> is highly customizable</a:t>
            </a:r>
          </a:p>
          <a:p>
            <a:pPr lvl="1"/>
            <a:r>
              <a:rPr lang="en-US" sz="2000" dirty="0" smtClean="0"/>
              <a:t>20-800 genes</a:t>
            </a:r>
          </a:p>
          <a:p>
            <a:pPr lvl="1"/>
            <a:r>
              <a:rPr lang="en-US" sz="2000" dirty="0" smtClean="0"/>
              <a:t>10s to 1000s of samples</a:t>
            </a:r>
            <a:endParaRPr lang="en-US" sz="2000" dirty="0"/>
          </a:p>
        </p:txBody>
      </p:sp>
      <p:sp>
        <p:nvSpPr>
          <p:cNvPr id="4" name="Footer Placeholder 3"/>
          <p:cNvSpPr>
            <a:spLocks noGrp="1"/>
          </p:cNvSpPr>
          <p:nvPr>
            <p:ph type="ftr" sz="quarter" idx="11"/>
          </p:nvPr>
        </p:nvSpPr>
        <p:spPr/>
        <p:txBody>
          <a:bodyPr/>
          <a:lstStyle/>
          <a:p>
            <a:r>
              <a:rPr lang="en-US" smtClean="0">
                <a:solidFill>
                  <a:srgbClr val="717073">
                    <a:lumMod val="75000"/>
                  </a:srgbClr>
                </a:solidFill>
              </a:rPr>
              <a:t>NanoString Confidential.</a:t>
            </a:r>
            <a:endParaRPr lang="en-US">
              <a:solidFill>
                <a:srgbClr val="717073">
                  <a:lumMod val="75000"/>
                </a:srgb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srgbClr val="717073">
                    <a:lumMod val="75000"/>
                  </a:srgbClr>
                </a:solidFill>
              </a:rPr>
              <a:pPr/>
              <a:t>55</a:t>
            </a:fld>
            <a:endParaRPr lang="en-US">
              <a:solidFill>
                <a:srgbClr val="717073">
                  <a:lumMod val="75000"/>
                </a:srgbClr>
              </a:solidFill>
            </a:endParaRPr>
          </a:p>
        </p:txBody>
      </p:sp>
    </p:spTree>
    <p:extLst>
      <p:ext uri="{BB962C8B-B14F-4D97-AF65-F5344CB8AC3E}">
        <p14:creationId xmlns:p14="http://schemas.microsoft.com/office/powerpoint/2010/main" val="81715303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759530" y="1814615"/>
            <a:ext cx="8077200" cy="3810000"/>
            <a:chOff x="317500" y="838201"/>
            <a:chExt cx="8826500" cy="4038599"/>
          </a:xfrm>
        </p:grpSpPr>
        <p:pic>
          <p:nvPicPr>
            <p:cNvPr id="139266" name="Picture 3" descr="20070212_M3S4L2_F2_ColorOverlay"/>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14400" y="838201"/>
              <a:ext cx="7411466" cy="40385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4825" name="Text Box 9"/>
            <p:cNvSpPr txBox="1">
              <a:spLocks noChangeArrowheads="1"/>
            </p:cNvSpPr>
            <p:nvPr/>
          </p:nvSpPr>
          <p:spPr bwMode="auto">
            <a:xfrm>
              <a:off x="317500" y="3258837"/>
              <a:ext cx="8826500" cy="1272348"/>
            </a:xfrm>
            <a:prstGeom prst="rect">
              <a:avLst/>
            </a:prstGeom>
            <a:noFill/>
            <a:ln w="9525">
              <a:noFill/>
              <a:miter lim="800000"/>
              <a:headEnd/>
              <a:tailEnd/>
            </a:ln>
            <a:effectLst>
              <a:prstShdw prst="shdw18" dist="17961" dir="13500000">
                <a:schemeClr val="accent1">
                  <a:gamma/>
                  <a:shade val="60000"/>
                  <a:invGamma/>
                </a:schemeClr>
              </a:prstShdw>
            </a:effectLst>
          </p:spPr>
          <p:txBody>
            <a:bodyPr>
              <a:spAutoFit/>
            </a:bodyPr>
            <a:lstStyle/>
            <a:p>
              <a:pPr>
                <a:defRPr/>
              </a:pPr>
              <a:endParaRPr lang="en-US" sz="4000" i="1" dirty="0">
                <a:solidFill>
                  <a:schemeClr val="bg1"/>
                </a:solidFill>
                <a:latin typeface="+mj-lt"/>
              </a:endParaRPr>
            </a:p>
            <a:p>
              <a:pPr algn="ctr">
                <a:defRPr/>
              </a:pPr>
              <a:r>
                <a:rPr lang="en-US" sz="3200" i="1" dirty="0">
                  <a:solidFill>
                    <a:schemeClr val="bg1"/>
                  </a:solidFill>
                  <a:latin typeface="+mj-lt"/>
                </a:rPr>
                <a:t>Molecules That </a:t>
              </a:r>
              <a:r>
                <a:rPr lang="en-US" sz="3200" i="1" dirty="0" err="1" smtClean="0">
                  <a:solidFill>
                    <a:schemeClr val="bg1"/>
                  </a:solidFill>
                  <a:latin typeface="+mj-lt"/>
                </a:rPr>
                <a:t>Count</a:t>
              </a:r>
              <a:r>
                <a:rPr lang="en-US" i="1" baseline="80000" dirty="0" err="1" smtClean="0">
                  <a:solidFill>
                    <a:schemeClr val="bg1"/>
                  </a:solidFill>
                  <a:latin typeface="+mj-lt"/>
                </a:rPr>
                <a:t>TM</a:t>
              </a:r>
              <a:endParaRPr lang="en-US" i="1" baseline="80000" dirty="0" smtClean="0">
                <a:solidFill>
                  <a:schemeClr val="bg1"/>
                </a:solidFill>
                <a:latin typeface="+mj-lt"/>
              </a:endParaRPr>
            </a:p>
          </p:txBody>
        </p:sp>
      </p:grpSp>
      <p:pic>
        <p:nvPicPr>
          <p:cNvPr id="6" name="Picture 5" descr="reversed-logo-transparent.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762071" y="2938693"/>
            <a:ext cx="5840000" cy="1321300"/>
          </a:xfrm>
          <a:prstGeom prst="rect">
            <a:avLst/>
          </a:prstGeom>
        </p:spPr>
      </p:pic>
      <p:sp>
        <p:nvSpPr>
          <p:cNvPr id="7" name="TextBox 6"/>
          <p:cNvSpPr txBox="1"/>
          <p:nvPr/>
        </p:nvSpPr>
        <p:spPr>
          <a:xfrm>
            <a:off x="1305758" y="5624615"/>
            <a:ext cx="6736080" cy="646331"/>
          </a:xfrm>
          <a:prstGeom prst="rect">
            <a:avLst/>
          </a:prstGeom>
          <a:noFill/>
        </p:spPr>
        <p:txBody>
          <a:bodyPr wrap="square" rtlCol="0">
            <a:spAutoFit/>
          </a:bodyPr>
          <a:lstStyle/>
          <a:p>
            <a:pPr algn="ctr"/>
            <a:r>
              <a:rPr lang="en-US" b="1" dirty="0" smtClean="0">
                <a:solidFill>
                  <a:schemeClr val="tx2">
                    <a:lumMod val="75000"/>
                  </a:schemeClr>
                </a:solidFill>
              </a:rPr>
              <a:t>Paul Rasmussen</a:t>
            </a:r>
          </a:p>
          <a:p>
            <a:pPr algn="ctr"/>
            <a:r>
              <a:rPr lang="en-US" b="1" smtClean="0">
                <a:solidFill>
                  <a:schemeClr val="tx2">
                    <a:lumMod val="75000"/>
                  </a:schemeClr>
                </a:solidFill>
              </a:rPr>
              <a:t>prasmussen</a:t>
            </a:r>
            <a:r>
              <a:rPr lang="en-US" b="1" dirty="0" err="1" smtClean="0">
                <a:solidFill>
                  <a:schemeClr val="tx2">
                    <a:lumMod val="75000"/>
                  </a:schemeClr>
                </a:solidFill>
              </a:rPr>
              <a:t>@nanostring.com</a:t>
            </a:r>
            <a:endParaRPr lang="en-US" b="1" dirty="0" smtClean="0">
              <a:solidFill>
                <a:schemeClr val="tx2">
                  <a:lumMod val="75000"/>
                </a:schemeClr>
              </a:solidFill>
            </a:endParaRPr>
          </a:p>
        </p:txBody>
      </p:sp>
      <p:sp>
        <p:nvSpPr>
          <p:cNvPr id="8" name="Title 7"/>
          <p:cNvSpPr>
            <a:spLocks noGrp="1"/>
          </p:cNvSpPr>
          <p:nvPr>
            <p:ph type="title"/>
          </p:nvPr>
        </p:nvSpPr>
        <p:spPr>
          <a:xfrm>
            <a:off x="149930" y="152400"/>
            <a:ext cx="8686800" cy="762000"/>
          </a:xfrm>
        </p:spPr>
        <p:txBody>
          <a:bodyPr/>
          <a:lstStyle/>
          <a:p>
            <a:r>
              <a:rPr lang="en-US" dirty="0" smtClean="0"/>
              <a:t>Thank You!</a:t>
            </a:r>
            <a:endParaRPr lang="en-US" dirty="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NanoString">
  <a:themeElements>
    <a:clrScheme name="Custom 9">
      <a:dk1>
        <a:srgbClr val="4F4E50"/>
      </a:dk1>
      <a:lt1>
        <a:srgbClr val="FFFFFF"/>
      </a:lt1>
      <a:dk2>
        <a:srgbClr val="717073"/>
      </a:dk2>
      <a:lt2>
        <a:srgbClr val="E5E5E6"/>
      </a:lt2>
      <a:accent1>
        <a:srgbClr val="A6CE39"/>
      </a:accent1>
      <a:accent2>
        <a:srgbClr val="569BBE"/>
      </a:accent2>
      <a:accent3>
        <a:srgbClr val="F58025"/>
      </a:accent3>
      <a:accent4>
        <a:srgbClr val="A9A8AB"/>
      </a:accent4>
      <a:accent5>
        <a:srgbClr val="FFDD00"/>
      </a:accent5>
      <a:accent6>
        <a:srgbClr val="ED174F"/>
      </a:accent6>
      <a:hlink>
        <a:srgbClr val="F58025"/>
      </a:hlink>
      <a:folHlink>
        <a:srgbClr val="569BBE"/>
      </a:folHlink>
    </a:clrScheme>
    <a:fontScheme name="Arial Narrow">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anostring GX SC miR CNV GF" id="{89269DD5-09FD-6F4A-A82B-31B4F86827A8}" vid="{B9999ACC-F1CB-8A45-A6F6-213359CC30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Nanostring GX SC miR CNV GF</Template>
  <TotalTime>15</TotalTime>
  <Words>4821</Words>
  <Application>Microsoft Macintosh PowerPoint</Application>
  <PresentationFormat>On-screen Show (4:3)</PresentationFormat>
  <Paragraphs>831</Paragraphs>
  <Slides>56</Slides>
  <Notes>52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56</vt:i4>
      </vt:variant>
    </vt:vector>
  </HeadingPairs>
  <TitlesOfParts>
    <vt:vector size="67" baseType="lpstr">
      <vt:lpstr>Arial Narrow</vt:lpstr>
      <vt:lpstr>Calibri</vt:lpstr>
      <vt:lpstr>Courier</vt:lpstr>
      <vt:lpstr>Courier New</vt:lpstr>
      <vt:lpstr>Lucida Grande</vt:lpstr>
      <vt:lpstr>ＭＳ Ｐゴシック</vt:lpstr>
      <vt:lpstr>Symbol</vt:lpstr>
      <vt:lpstr>Verdana</vt:lpstr>
      <vt:lpstr>ヒラギノ角ゴ Pro W3</vt:lpstr>
      <vt:lpstr>Arial</vt:lpstr>
      <vt:lpstr>NanoString</vt:lpstr>
      <vt:lpstr>Overview and applications of the NanoString nCounter Platform</vt:lpstr>
      <vt:lpstr>Agenda</vt:lpstr>
      <vt:lpstr>History of NanoString Technologies : who are we ?</vt:lpstr>
      <vt:lpstr>NanoString nCounter assay: Single reaction, up to 800 targets </vt:lpstr>
      <vt:lpstr>nCounter® technology Key Advantages</vt:lpstr>
      <vt:lpstr>Flexible platform: 20 to 800 genes, 10s to 1000s of samples</vt:lpstr>
      <vt:lpstr>nCounter Technology: ideal for translational research.  All endpoints</vt:lpstr>
      <vt:lpstr>PowerPoint Presentation</vt:lpstr>
      <vt:lpstr>Agenda</vt:lpstr>
      <vt:lpstr>Each Barcode Attached to an Individual RNA</vt:lpstr>
      <vt:lpstr>Two probe assay</vt:lpstr>
      <vt:lpstr>nCounter custom CodeSets</vt:lpstr>
      <vt:lpstr>Predefined panels-  Comprehensive gene sets  </vt:lpstr>
      <vt:lpstr>The nCounter Assay workflow:  Three Simple Steps</vt:lpstr>
      <vt:lpstr>nCounter Assay- Hybridize</vt:lpstr>
      <vt:lpstr>nCounter Assay- Purify</vt:lpstr>
      <vt:lpstr>nCounter Assay-Bind</vt:lpstr>
      <vt:lpstr>nCounter Assay-Stretch</vt:lpstr>
      <vt:lpstr>nCounter Assay- Count</vt:lpstr>
      <vt:lpstr>nCounter Assay</vt:lpstr>
      <vt:lpstr>Digital Data Output: One Count = One Read</vt:lpstr>
      <vt:lpstr>Agenda</vt:lpstr>
      <vt:lpstr>The nCounter Assay:  Very Reproducible</vt:lpstr>
      <vt:lpstr>PowerPoint Presentation</vt:lpstr>
      <vt:lpstr>PowerPoint Presentation</vt:lpstr>
      <vt:lpstr>Agrees with RNA-seq fold changes</vt:lpstr>
      <vt:lpstr>FFPE Performance: Nanostring Vs qPCR</vt:lpstr>
      <vt:lpstr>PowerPoint Presentation</vt:lpstr>
      <vt:lpstr>Digital Gene Fusion Quantitation using NanoString Technology</vt:lpstr>
      <vt:lpstr>The results: NanoString’s digital gene-fusion detection technology works in difficult real-world samples</vt:lpstr>
      <vt:lpstr>Agenda</vt:lpstr>
      <vt:lpstr>Single Cell Application Allows Input Down to 1 Cell (or 10pg RNA)</vt:lpstr>
      <vt:lpstr>nCounter Compatible with a Range of Single Cell Prep Methods</vt:lpstr>
      <vt:lpstr>Multiplexed Target Enrichment Primer Design</vt:lpstr>
      <vt:lpstr>Single Cell Workflow: Single Cell → Single Tube → 800 Genes </vt:lpstr>
      <vt:lpstr>High correlation across 800 genes</vt:lpstr>
      <vt:lpstr>NanoString Single-Cell Technology clearly reveals gene-expression on-off “bursts” and digitally-quantitative multi-cell averaging behavior</vt:lpstr>
      <vt:lpstr>Single-Cell Biology:  individual cells ≠ average.   Can’t always predict interesting single-cell genes from the high-cell # average gene behavior </vt:lpstr>
      <vt:lpstr>Agenda</vt:lpstr>
      <vt:lpstr>PowerPoint Presentation</vt:lpstr>
      <vt:lpstr>PowerPoint Presentation</vt:lpstr>
      <vt:lpstr>NanoString miRNA Assay Workflow</vt:lpstr>
      <vt:lpstr>miRNA Profiling with the nCounter system – Sample Amount</vt:lpstr>
      <vt:lpstr>Dynamic range of the miRNA assay</vt:lpstr>
      <vt:lpstr>Dynamic range of the miRNA assay</vt:lpstr>
      <vt:lpstr>miRGE assay-  Profile miRNA and mRNA in the same tube</vt:lpstr>
      <vt:lpstr>miRGE</vt:lpstr>
      <vt:lpstr>Agenda</vt:lpstr>
      <vt:lpstr>nCounter Copy Number Assay</vt:lpstr>
      <vt:lpstr>Linearity and precision of nCounter assay</vt:lpstr>
      <vt:lpstr>CNV Calls are Reproducible and Precise</vt:lpstr>
      <vt:lpstr>Calls agree with HapMap</vt:lpstr>
      <vt:lpstr>PowerPoint Presentation</vt:lpstr>
      <vt:lpstr>ChIP-String: accurate enrichment data</vt:lpstr>
      <vt:lpstr>In conclusion…</vt:lpstr>
      <vt:lpstr>Thank You!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and applications of the NanoString nCounter Platform</dc:title>
  <dc:creator>Microsoft Office User</dc:creator>
  <cp:lastModifiedBy>Microsoft Office User</cp:lastModifiedBy>
  <cp:revision>4</cp:revision>
  <cp:lastPrinted>2016-12-16T07:02:15Z</cp:lastPrinted>
  <dcterms:created xsi:type="dcterms:W3CDTF">2016-12-16T06:56:45Z</dcterms:created>
  <dcterms:modified xsi:type="dcterms:W3CDTF">2016-12-16T07:12:12Z</dcterms:modified>
</cp:coreProperties>
</file>